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4.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8.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52"/>
  </p:notesMasterIdLst>
  <p:sldIdLst>
    <p:sldId id="403" r:id="rId2"/>
    <p:sldId id="359" r:id="rId3"/>
    <p:sldId id="397" r:id="rId4"/>
    <p:sldId id="363" r:id="rId5"/>
    <p:sldId id="365" r:id="rId6"/>
    <p:sldId id="366" r:id="rId7"/>
    <p:sldId id="367" r:id="rId8"/>
    <p:sldId id="368" r:id="rId9"/>
    <p:sldId id="369" r:id="rId10"/>
    <p:sldId id="370" r:id="rId11"/>
    <p:sldId id="371" r:id="rId12"/>
    <p:sldId id="372" r:id="rId13"/>
    <p:sldId id="373" r:id="rId14"/>
    <p:sldId id="374" r:id="rId15"/>
    <p:sldId id="375" r:id="rId16"/>
    <p:sldId id="404" r:id="rId17"/>
    <p:sldId id="405" r:id="rId18"/>
    <p:sldId id="406" r:id="rId19"/>
    <p:sldId id="407" r:id="rId20"/>
    <p:sldId id="408" r:id="rId21"/>
    <p:sldId id="409" r:id="rId22"/>
    <p:sldId id="410" r:id="rId23"/>
    <p:sldId id="411" r:id="rId24"/>
    <p:sldId id="412" r:id="rId25"/>
    <p:sldId id="413" r:id="rId26"/>
    <p:sldId id="445" r:id="rId27"/>
    <p:sldId id="446" r:id="rId28"/>
    <p:sldId id="447" r:id="rId29"/>
    <p:sldId id="448" r:id="rId30"/>
    <p:sldId id="449" r:id="rId31"/>
    <p:sldId id="450" r:id="rId32"/>
    <p:sldId id="425" r:id="rId33"/>
    <p:sldId id="426" r:id="rId34"/>
    <p:sldId id="427" r:id="rId35"/>
    <p:sldId id="428" r:id="rId36"/>
    <p:sldId id="430" r:id="rId37"/>
    <p:sldId id="431" r:id="rId38"/>
    <p:sldId id="432" r:id="rId39"/>
    <p:sldId id="433" r:id="rId40"/>
    <p:sldId id="434" r:id="rId41"/>
    <p:sldId id="435" r:id="rId42"/>
    <p:sldId id="436" r:id="rId43"/>
    <p:sldId id="437" r:id="rId44"/>
    <p:sldId id="438" r:id="rId45"/>
    <p:sldId id="439" r:id="rId46"/>
    <p:sldId id="440" r:id="rId47"/>
    <p:sldId id="441" r:id="rId48"/>
    <p:sldId id="442" r:id="rId49"/>
    <p:sldId id="443" r:id="rId50"/>
    <p:sldId id="444" r:id="rId51"/>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qsa Aslam" initials="AA" lastIdx="1" clrIdx="0">
    <p:extLst>
      <p:ext uri="{19B8F6BF-5375-455C-9EA6-DF929625EA0E}">
        <p15:presenceInfo xmlns:p15="http://schemas.microsoft.com/office/powerpoint/2012/main" userId="15872d655597117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219" autoAdjust="0"/>
    <p:restoredTop sz="95196" autoAdjust="0"/>
  </p:normalViewPr>
  <p:slideViewPr>
    <p:cSldViewPr>
      <p:cViewPr varScale="1">
        <p:scale>
          <a:sx n="85" d="100"/>
          <a:sy n="85" d="100"/>
        </p:scale>
        <p:origin x="1627"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428F37-533E-4A41-8655-F9D8B96EFA90}" type="doc">
      <dgm:prSet loTypeId="urn:microsoft.com/office/officeart/2005/8/layout/process1" loCatId="process" qsTypeId="urn:microsoft.com/office/officeart/2005/8/quickstyle/simple4" qsCatId="simple" csTypeId="urn:microsoft.com/office/officeart/2005/8/colors/accent1_2" csCatId="accent1" phldr="1"/>
      <dgm:spPr/>
    </dgm:pt>
    <dgm:pt modelId="{DECDBDB4-7F34-AC41-9B0E-FBD22DFC83E7}">
      <dgm:prSet/>
      <dgm:spPr>
        <a:solidFill>
          <a:schemeClr val="accent3">
            <a:lumMod val="75000"/>
          </a:schemeClr>
        </a:solidFill>
        <a:ln>
          <a:solidFill>
            <a:schemeClr val="accent3">
              <a:lumMod val="50000"/>
            </a:schemeClr>
          </a:solidFill>
        </a:ln>
      </dgm:spPr>
      <dgm:t>
        <a:bodyPr/>
        <a:lstStyle/>
        <a:p>
          <a:r>
            <a:rPr lang="en-US" dirty="0">
              <a:solidFill>
                <a:schemeClr val="bg1"/>
              </a:solidFill>
              <a:latin typeface="+mn-lt"/>
            </a:rPr>
            <a:t>What assets need to be protected</a:t>
          </a:r>
        </a:p>
      </dgm:t>
    </dgm:pt>
    <dgm:pt modelId="{159A8D0F-CD40-074D-936C-230D0A413289}" type="parTrans" cxnId="{47EB3D10-AE49-A44E-8A44-79BDE5BCAF7C}">
      <dgm:prSet/>
      <dgm:spPr/>
      <dgm:t>
        <a:bodyPr/>
        <a:lstStyle/>
        <a:p>
          <a:endParaRPr lang="en-US"/>
        </a:p>
      </dgm:t>
    </dgm:pt>
    <dgm:pt modelId="{B7FE86E5-213C-9043-840B-3A79513B2496}" type="sibTrans" cxnId="{47EB3D10-AE49-A44E-8A44-79BDE5BCAF7C}">
      <dgm:prSet/>
      <dgm:spPr>
        <a:solidFill>
          <a:schemeClr val="tx1"/>
        </a:solidFill>
        <a:ln>
          <a:solidFill>
            <a:schemeClr val="accent3">
              <a:lumMod val="50000"/>
            </a:schemeClr>
          </a:solidFill>
        </a:ln>
      </dgm:spPr>
      <dgm:t>
        <a:bodyPr/>
        <a:lstStyle/>
        <a:p>
          <a:endParaRPr lang="en-US"/>
        </a:p>
      </dgm:t>
    </dgm:pt>
    <dgm:pt modelId="{A2D4077F-A238-DA4C-89E9-11B6DEDADADC}">
      <dgm:prSet/>
      <dgm:spPr>
        <a:solidFill>
          <a:schemeClr val="accent4">
            <a:lumMod val="60000"/>
            <a:lumOff val="40000"/>
          </a:schemeClr>
        </a:solidFill>
        <a:ln>
          <a:solidFill>
            <a:schemeClr val="accent4">
              <a:lumMod val="75000"/>
            </a:schemeClr>
          </a:solidFill>
        </a:ln>
      </dgm:spPr>
      <dgm:t>
        <a:bodyPr/>
        <a:lstStyle/>
        <a:p>
          <a:r>
            <a:rPr lang="en-US" dirty="0">
              <a:solidFill>
                <a:schemeClr val="bg1"/>
              </a:solidFill>
              <a:latin typeface="+mn-lt"/>
            </a:rPr>
            <a:t>How are those assets threatened</a:t>
          </a:r>
        </a:p>
      </dgm:t>
    </dgm:pt>
    <dgm:pt modelId="{4669B165-5BD5-5A4B-988C-6183B95E4737}" type="parTrans" cxnId="{C1F07A67-8D17-3A40-ADD9-2C8CB8CF4B88}">
      <dgm:prSet/>
      <dgm:spPr/>
      <dgm:t>
        <a:bodyPr/>
        <a:lstStyle/>
        <a:p>
          <a:endParaRPr lang="en-US"/>
        </a:p>
      </dgm:t>
    </dgm:pt>
    <dgm:pt modelId="{6F960B14-ECD0-5748-A4CF-769860A75338}" type="sibTrans" cxnId="{C1F07A67-8D17-3A40-ADD9-2C8CB8CF4B88}">
      <dgm:prSet/>
      <dgm:spPr>
        <a:solidFill>
          <a:schemeClr val="tx1"/>
        </a:solidFill>
        <a:ln>
          <a:solidFill>
            <a:schemeClr val="accent4">
              <a:lumMod val="75000"/>
            </a:schemeClr>
          </a:solidFill>
        </a:ln>
      </dgm:spPr>
      <dgm:t>
        <a:bodyPr/>
        <a:lstStyle/>
        <a:p>
          <a:endParaRPr lang="en-US"/>
        </a:p>
      </dgm:t>
    </dgm:pt>
    <dgm:pt modelId="{91E1F51B-B71D-164E-BF59-4AF797A37CFF}">
      <dgm:prSet/>
      <dgm:spPr>
        <a:solidFill>
          <a:schemeClr val="accent5">
            <a:lumMod val="75000"/>
          </a:schemeClr>
        </a:solidFill>
        <a:ln>
          <a:solidFill>
            <a:schemeClr val="accent5">
              <a:lumMod val="50000"/>
            </a:schemeClr>
          </a:solidFill>
        </a:ln>
      </dgm:spPr>
      <dgm:t>
        <a:bodyPr/>
        <a:lstStyle/>
        <a:p>
          <a:r>
            <a:rPr lang="en-US" dirty="0">
              <a:solidFill>
                <a:schemeClr val="bg1"/>
              </a:solidFill>
              <a:latin typeface="+mn-lt"/>
            </a:rPr>
            <a:t>What can be done to counter those threats</a:t>
          </a:r>
        </a:p>
      </dgm:t>
    </dgm:pt>
    <dgm:pt modelId="{D467CD87-D97B-E343-9183-C2C48D365099}" type="parTrans" cxnId="{7A98AA3E-2E05-9546-8D7D-79AED40249CE}">
      <dgm:prSet/>
      <dgm:spPr/>
      <dgm:t>
        <a:bodyPr/>
        <a:lstStyle/>
        <a:p>
          <a:endParaRPr lang="en-US"/>
        </a:p>
      </dgm:t>
    </dgm:pt>
    <dgm:pt modelId="{283F4503-9CC7-7E4D-AD40-9C1A276F9DBF}" type="sibTrans" cxnId="{7A98AA3E-2E05-9546-8D7D-79AED40249CE}">
      <dgm:prSet/>
      <dgm:spPr/>
      <dgm:t>
        <a:bodyPr/>
        <a:lstStyle/>
        <a:p>
          <a:endParaRPr lang="en-US"/>
        </a:p>
      </dgm:t>
    </dgm:pt>
    <dgm:pt modelId="{699A0DD0-679B-964C-9581-E92EEC901E77}" type="pres">
      <dgm:prSet presAssocID="{18428F37-533E-4A41-8655-F9D8B96EFA90}" presName="Name0" presStyleCnt="0">
        <dgm:presLayoutVars>
          <dgm:dir/>
          <dgm:resizeHandles val="exact"/>
        </dgm:presLayoutVars>
      </dgm:prSet>
      <dgm:spPr/>
    </dgm:pt>
    <dgm:pt modelId="{8746285E-8FC2-304D-B8D6-1F4764C439BB}" type="pres">
      <dgm:prSet presAssocID="{DECDBDB4-7F34-AC41-9B0E-FBD22DFC83E7}" presName="node" presStyleLbl="node1" presStyleIdx="0" presStyleCnt="3">
        <dgm:presLayoutVars>
          <dgm:bulletEnabled val="1"/>
        </dgm:presLayoutVars>
      </dgm:prSet>
      <dgm:spPr/>
    </dgm:pt>
    <dgm:pt modelId="{29C810DC-3DD5-5349-B6C4-53BFAF5170C0}" type="pres">
      <dgm:prSet presAssocID="{B7FE86E5-213C-9043-840B-3A79513B2496}" presName="sibTrans" presStyleLbl="sibTrans2D1" presStyleIdx="0" presStyleCnt="2"/>
      <dgm:spPr/>
    </dgm:pt>
    <dgm:pt modelId="{4B385FA7-9B74-D249-965C-31E168F31A37}" type="pres">
      <dgm:prSet presAssocID="{B7FE86E5-213C-9043-840B-3A79513B2496}" presName="connectorText" presStyleLbl="sibTrans2D1" presStyleIdx="0" presStyleCnt="2"/>
      <dgm:spPr/>
    </dgm:pt>
    <dgm:pt modelId="{F0EE840A-6A6A-8C4E-BD43-645284D74784}" type="pres">
      <dgm:prSet presAssocID="{A2D4077F-A238-DA4C-89E9-11B6DEDADADC}" presName="node" presStyleLbl="node1" presStyleIdx="1" presStyleCnt="3">
        <dgm:presLayoutVars>
          <dgm:bulletEnabled val="1"/>
        </dgm:presLayoutVars>
      </dgm:prSet>
      <dgm:spPr/>
    </dgm:pt>
    <dgm:pt modelId="{106A60B2-E17B-6846-A742-BD11872B615E}" type="pres">
      <dgm:prSet presAssocID="{6F960B14-ECD0-5748-A4CF-769860A75338}" presName="sibTrans" presStyleLbl="sibTrans2D1" presStyleIdx="1" presStyleCnt="2"/>
      <dgm:spPr/>
    </dgm:pt>
    <dgm:pt modelId="{158BB950-FF0F-D44F-BC57-D0FFDA67D69B}" type="pres">
      <dgm:prSet presAssocID="{6F960B14-ECD0-5748-A4CF-769860A75338}" presName="connectorText" presStyleLbl="sibTrans2D1" presStyleIdx="1" presStyleCnt="2"/>
      <dgm:spPr/>
    </dgm:pt>
    <dgm:pt modelId="{5E945862-EF2F-A845-884B-12FE5750CF76}" type="pres">
      <dgm:prSet presAssocID="{91E1F51B-B71D-164E-BF59-4AF797A37CFF}" presName="node" presStyleLbl="node1" presStyleIdx="2" presStyleCnt="3">
        <dgm:presLayoutVars>
          <dgm:bulletEnabled val="1"/>
        </dgm:presLayoutVars>
      </dgm:prSet>
      <dgm:spPr/>
    </dgm:pt>
  </dgm:ptLst>
  <dgm:cxnLst>
    <dgm:cxn modelId="{47EB3D10-AE49-A44E-8A44-79BDE5BCAF7C}" srcId="{18428F37-533E-4A41-8655-F9D8B96EFA90}" destId="{DECDBDB4-7F34-AC41-9B0E-FBD22DFC83E7}" srcOrd="0" destOrd="0" parTransId="{159A8D0F-CD40-074D-936C-230D0A413289}" sibTransId="{B7FE86E5-213C-9043-840B-3A79513B2496}"/>
    <dgm:cxn modelId="{7A98AA3E-2E05-9546-8D7D-79AED40249CE}" srcId="{18428F37-533E-4A41-8655-F9D8B96EFA90}" destId="{91E1F51B-B71D-164E-BF59-4AF797A37CFF}" srcOrd="2" destOrd="0" parTransId="{D467CD87-D97B-E343-9183-C2C48D365099}" sibTransId="{283F4503-9CC7-7E4D-AD40-9C1A276F9DBF}"/>
    <dgm:cxn modelId="{361CE03F-8CF9-144B-8114-D4F2624F0422}" type="presOf" srcId="{B7FE86E5-213C-9043-840B-3A79513B2496}" destId="{4B385FA7-9B74-D249-965C-31E168F31A37}" srcOrd="1" destOrd="0" presId="urn:microsoft.com/office/officeart/2005/8/layout/process1"/>
    <dgm:cxn modelId="{4909C241-D23A-E94D-B07E-662333D69C1D}" type="presOf" srcId="{91E1F51B-B71D-164E-BF59-4AF797A37CFF}" destId="{5E945862-EF2F-A845-884B-12FE5750CF76}" srcOrd="0" destOrd="0" presId="urn:microsoft.com/office/officeart/2005/8/layout/process1"/>
    <dgm:cxn modelId="{47FFFF42-0D16-0541-8BAA-951AC7E3A980}" type="presOf" srcId="{DECDBDB4-7F34-AC41-9B0E-FBD22DFC83E7}" destId="{8746285E-8FC2-304D-B8D6-1F4764C439BB}" srcOrd="0" destOrd="0" presId="urn:microsoft.com/office/officeart/2005/8/layout/process1"/>
    <dgm:cxn modelId="{C1F07A67-8D17-3A40-ADD9-2C8CB8CF4B88}" srcId="{18428F37-533E-4A41-8655-F9D8B96EFA90}" destId="{A2D4077F-A238-DA4C-89E9-11B6DEDADADC}" srcOrd="1" destOrd="0" parTransId="{4669B165-5BD5-5A4B-988C-6183B95E4737}" sibTransId="{6F960B14-ECD0-5748-A4CF-769860A75338}"/>
    <dgm:cxn modelId="{3DD78A6A-484A-EC4B-B928-53987188C1BF}" type="presOf" srcId="{B7FE86E5-213C-9043-840B-3A79513B2496}" destId="{29C810DC-3DD5-5349-B6C4-53BFAF5170C0}" srcOrd="0" destOrd="0" presId="urn:microsoft.com/office/officeart/2005/8/layout/process1"/>
    <dgm:cxn modelId="{5BD6B26C-20DD-C842-A512-635844E307CA}" type="presOf" srcId="{6F960B14-ECD0-5748-A4CF-769860A75338}" destId="{158BB950-FF0F-D44F-BC57-D0FFDA67D69B}" srcOrd="1" destOrd="0" presId="urn:microsoft.com/office/officeart/2005/8/layout/process1"/>
    <dgm:cxn modelId="{F5BB7E58-3B50-444F-A028-E70A8323EA1F}" type="presOf" srcId="{6F960B14-ECD0-5748-A4CF-769860A75338}" destId="{106A60B2-E17B-6846-A742-BD11872B615E}" srcOrd="0" destOrd="0" presId="urn:microsoft.com/office/officeart/2005/8/layout/process1"/>
    <dgm:cxn modelId="{2FFEF4D0-49AC-CE4F-948B-3FB1D75F3FE1}" type="presOf" srcId="{A2D4077F-A238-DA4C-89E9-11B6DEDADADC}" destId="{F0EE840A-6A6A-8C4E-BD43-645284D74784}" srcOrd="0" destOrd="0" presId="urn:microsoft.com/office/officeart/2005/8/layout/process1"/>
    <dgm:cxn modelId="{98C2BADF-B650-D342-9963-134225CDE30A}" type="presOf" srcId="{18428F37-533E-4A41-8655-F9D8B96EFA90}" destId="{699A0DD0-679B-964C-9581-E92EEC901E77}" srcOrd="0" destOrd="0" presId="urn:microsoft.com/office/officeart/2005/8/layout/process1"/>
    <dgm:cxn modelId="{BACD36BD-864E-3741-97B9-7C310B42BC09}" type="presParOf" srcId="{699A0DD0-679B-964C-9581-E92EEC901E77}" destId="{8746285E-8FC2-304D-B8D6-1F4764C439BB}" srcOrd="0" destOrd="0" presId="urn:microsoft.com/office/officeart/2005/8/layout/process1"/>
    <dgm:cxn modelId="{FFA0DD57-BE88-AF49-911C-A940AA6D7BA2}" type="presParOf" srcId="{699A0DD0-679B-964C-9581-E92EEC901E77}" destId="{29C810DC-3DD5-5349-B6C4-53BFAF5170C0}" srcOrd="1" destOrd="0" presId="urn:microsoft.com/office/officeart/2005/8/layout/process1"/>
    <dgm:cxn modelId="{4E533893-AD51-A445-9B3D-B03B3CDFE941}" type="presParOf" srcId="{29C810DC-3DD5-5349-B6C4-53BFAF5170C0}" destId="{4B385FA7-9B74-D249-965C-31E168F31A37}" srcOrd="0" destOrd="0" presId="urn:microsoft.com/office/officeart/2005/8/layout/process1"/>
    <dgm:cxn modelId="{583C19DB-F092-FC40-86F4-EADD4AC245DF}" type="presParOf" srcId="{699A0DD0-679B-964C-9581-E92EEC901E77}" destId="{F0EE840A-6A6A-8C4E-BD43-645284D74784}" srcOrd="2" destOrd="0" presId="urn:microsoft.com/office/officeart/2005/8/layout/process1"/>
    <dgm:cxn modelId="{16392C56-480E-0C4D-A2CF-4FC813A1C802}" type="presParOf" srcId="{699A0DD0-679B-964C-9581-E92EEC901E77}" destId="{106A60B2-E17B-6846-A742-BD11872B615E}" srcOrd="3" destOrd="0" presId="urn:microsoft.com/office/officeart/2005/8/layout/process1"/>
    <dgm:cxn modelId="{A361325D-C60D-A040-B34C-0942C75D7B5C}" type="presParOf" srcId="{106A60B2-E17B-6846-A742-BD11872B615E}" destId="{158BB950-FF0F-D44F-BC57-D0FFDA67D69B}" srcOrd="0" destOrd="0" presId="urn:microsoft.com/office/officeart/2005/8/layout/process1"/>
    <dgm:cxn modelId="{016DC2CC-B745-0349-A580-600120FBED2A}" type="presParOf" srcId="{699A0DD0-679B-964C-9581-E92EEC901E77}" destId="{5E945862-EF2F-A845-884B-12FE5750CF76}"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6A3EF79A-8C06-6745-B1C5-D109B715FC3E}" type="doc">
      <dgm:prSet loTypeId="urn:microsoft.com/office/officeart/2005/8/layout/StepDownProcess" loCatId="" qsTypeId="urn:microsoft.com/office/officeart/2005/8/quickstyle/simple4" qsCatId="simple" csTypeId="urn:microsoft.com/office/officeart/2005/8/colors/accent1_2" csCatId="accent1" phldr="1"/>
      <dgm:spPr/>
      <dgm:t>
        <a:bodyPr/>
        <a:lstStyle/>
        <a:p>
          <a:endParaRPr lang="en-US"/>
        </a:p>
      </dgm:t>
    </dgm:pt>
    <dgm:pt modelId="{7DE00DE2-2897-3F49-8952-536EE0E4D028}">
      <dgm:prSet custT="1"/>
      <dgm:spPr>
        <a:solidFill>
          <a:schemeClr val="accent3">
            <a:lumMod val="75000"/>
          </a:schemeClr>
        </a:solidFill>
      </dgm:spPr>
      <dgm:t>
        <a:bodyPr/>
        <a:lstStyle/>
        <a:p>
          <a:pPr rtl="0"/>
          <a:r>
            <a:rPr lang="en-US" sz="1600" b="1" dirty="0"/>
            <a:t>The lack of success in bringing them to justice has led to an increase in their numbers, boldness, and the global scale of their operations</a:t>
          </a:r>
        </a:p>
      </dgm:t>
    </dgm:pt>
    <dgm:pt modelId="{FC5E9920-7003-034A-B3C4-6062E347DB19}" type="parTrans" cxnId="{535155E8-9E18-9A41-9438-B29C12218F28}">
      <dgm:prSet/>
      <dgm:spPr/>
      <dgm:t>
        <a:bodyPr/>
        <a:lstStyle/>
        <a:p>
          <a:endParaRPr lang="en-US"/>
        </a:p>
      </dgm:t>
    </dgm:pt>
    <dgm:pt modelId="{B7D385D1-6EA9-034A-94F5-19A194BD9A21}" type="sibTrans" cxnId="{535155E8-9E18-9A41-9438-B29C12218F28}">
      <dgm:prSet/>
      <dgm:spPr/>
      <dgm:t>
        <a:bodyPr/>
        <a:lstStyle/>
        <a:p>
          <a:endParaRPr lang="en-US"/>
        </a:p>
      </dgm:t>
    </dgm:pt>
    <dgm:pt modelId="{834C9CC1-92EF-5F42-B97F-F407C9B4082B}">
      <dgm:prSet/>
      <dgm:spPr>
        <a:solidFill>
          <a:schemeClr val="accent5">
            <a:lumMod val="75000"/>
          </a:schemeClr>
        </a:solidFill>
      </dgm:spPr>
      <dgm:t>
        <a:bodyPr/>
        <a:lstStyle/>
        <a:p>
          <a:pPr rtl="0"/>
          <a:r>
            <a:rPr lang="en-US" b="1" dirty="0"/>
            <a:t>Are difficult to profile</a:t>
          </a:r>
        </a:p>
      </dgm:t>
    </dgm:pt>
    <dgm:pt modelId="{734EA794-BDC9-D94C-8A88-3B7D50B5A15B}" type="parTrans" cxnId="{17A9BFE6-4581-7F4B-94E4-3BADDA45BA09}">
      <dgm:prSet/>
      <dgm:spPr/>
      <dgm:t>
        <a:bodyPr/>
        <a:lstStyle/>
        <a:p>
          <a:endParaRPr lang="en-US"/>
        </a:p>
      </dgm:t>
    </dgm:pt>
    <dgm:pt modelId="{33589800-CCBC-2841-9379-75306C64D77F}" type="sibTrans" cxnId="{17A9BFE6-4581-7F4B-94E4-3BADDA45BA09}">
      <dgm:prSet/>
      <dgm:spPr/>
      <dgm:t>
        <a:bodyPr/>
        <a:lstStyle/>
        <a:p>
          <a:endParaRPr lang="en-US"/>
        </a:p>
      </dgm:t>
    </dgm:pt>
    <dgm:pt modelId="{2B5FBFA6-0B41-9643-9EB1-BF2BD75E7E49}">
      <dgm:prSet/>
      <dgm:spPr>
        <a:solidFill>
          <a:schemeClr val="accent3">
            <a:lumMod val="75000"/>
          </a:schemeClr>
        </a:solidFill>
      </dgm:spPr>
      <dgm:t>
        <a:bodyPr/>
        <a:lstStyle/>
        <a:p>
          <a:pPr rtl="0"/>
          <a:r>
            <a:rPr lang="en-US" b="1" dirty="0"/>
            <a:t>Tend to be young and very computer-savvy</a:t>
          </a:r>
        </a:p>
      </dgm:t>
    </dgm:pt>
    <dgm:pt modelId="{55D8E2D5-DA85-B645-B137-1B3A1B43AE51}" type="parTrans" cxnId="{2C18E298-3BFB-274C-B538-5EB392394480}">
      <dgm:prSet/>
      <dgm:spPr/>
      <dgm:t>
        <a:bodyPr/>
        <a:lstStyle/>
        <a:p>
          <a:endParaRPr lang="en-US"/>
        </a:p>
      </dgm:t>
    </dgm:pt>
    <dgm:pt modelId="{B7FCF693-3C72-034C-AFE4-FB94AD9535F3}" type="sibTrans" cxnId="{2C18E298-3BFB-274C-B538-5EB392394480}">
      <dgm:prSet/>
      <dgm:spPr/>
      <dgm:t>
        <a:bodyPr/>
        <a:lstStyle/>
        <a:p>
          <a:endParaRPr lang="en-US"/>
        </a:p>
      </dgm:t>
    </dgm:pt>
    <dgm:pt modelId="{7746E60B-C936-EC4E-98B7-71C3EEAEBBE2}">
      <dgm:prSet/>
      <dgm:spPr>
        <a:solidFill>
          <a:schemeClr val="accent5">
            <a:lumMod val="75000"/>
          </a:schemeClr>
        </a:solidFill>
      </dgm:spPr>
      <dgm:t>
        <a:bodyPr/>
        <a:lstStyle/>
        <a:p>
          <a:pPr rtl="0"/>
          <a:r>
            <a:rPr lang="en-US" b="1" dirty="0"/>
            <a:t>Range of behavioral characteristics is wide</a:t>
          </a:r>
        </a:p>
      </dgm:t>
    </dgm:pt>
    <dgm:pt modelId="{F2EB8461-AD8C-C249-8D18-C57741423E7B}" type="parTrans" cxnId="{88143899-04E1-EE49-9776-BABEC257F133}">
      <dgm:prSet/>
      <dgm:spPr/>
      <dgm:t>
        <a:bodyPr/>
        <a:lstStyle/>
        <a:p>
          <a:endParaRPr lang="en-US"/>
        </a:p>
      </dgm:t>
    </dgm:pt>
    <dgm:pt modelId="{2837E3BC-62CA-A545-A973-F86F96305358}" type="sibTrans" cxnId="{88143899-04E1-EE49-9776-BABEC257F133}">
      <dgm:prSet/>
      <dgm:spPr/>
      <dgm:t>
        <a:bodyPr/>
        <a:lstStyle/>
        <a:p>
          <a:endParaRPr lang="en-US"/>
        </a:p>
      </dgm:t>
    </dgm:pt>
    <dgm:pt modelId="{0A6763C8-BE77-4D4A-BF28-67792153022D}">
      <dgm:prSet/>
      <dgm:spPr>
        <a:solidFill>
          <a:schemeClr val="accent3">
            <a:lumMod val="75000"/>
          </a:schemeClr>
        </a:solidFill>
      </dgm:spPr>
      <dgm:t>
        <a:bodyPr/>
        <a:lstStyle/>
        <a:p>
          <a:pPr rtl="0"/>
          <a:r>
            <a:rPr lang="en-US" b="1" dirty="0"/>
            <a:t>No cybercriminal databases exist that can point to likely suspects</a:t>
          </a:r>
        </a:p>
      </dgm:t>
    </dgm:pt>
    <dgm:pt modelId="{57759729-9A56-DA42-99F8-7A1262F1DC7B}" type="parTrans" cxnId="{56D15581-F748-214A-86F1-747CD24D5492}">
      <dgm:prSet/>
      <dgm:spPr/>
      <dgm:t>
        <a:bodyPr/>
        <a:lstStyle/>
        <a:p>
          <a:endParaRPr lang="en-US"/>
        </a:p>
      </dgm:t>
    </dgm:pt>
    <dgm:pt modelId="{CB86F812-A70A-AC45-B591-31BAB8A026CB}" type="sibTrans" cxnId="{56D15581-F748-214A-86F1-747CD24D5492}">
      <dgm:prSet/>
      <dgm:spPr/>
      <dgm:t>
        <a:bodyPr/>
        <a:lstStyle/>
        <a:p>
          <a:endParaRPr lang="en-US"/>
        </a:p>
      </dgm:t>
    </dgm:pt>
    <dgm:pt modelId="{218B43E0-C7E9-284B-8138-C90615ABFFCC}" type="pres">
      <dgm:prSet presAssocID="{6A3EF79A-8C06-6745-B1C5-D109B715FC3E}" presName="rootnode" presStyleCnt="0">
        <dgm:presLayoutVars>
          <dgm:chMax/>
          <dgm:chPref/>
          <dgm:dir/>
          <dgm:animLvl val="lvl"/>
        </dgm:presLayoutVars>
      </dgm:prSet>
      <dgm:spPr/>
    </dgm:pt>
    <dgm:pt modelId="{400D50CB-D2E8-5643-96A9-D2BEC0A3016F}" type="pres">
      <dgm:prSet presAssocID="{7DE00DE2-2897-3F49-8952-536EE0E4D028}" presName="composite" presStyleCnt="0"/>
      <dgm:spPr/>
    </dgm:pt>
    <dgm:pt modelId="{AB69DB12-FB54-FB49-B817-7FA2F30B90A7}" type="pres">
      <dgm:prSet presAssocID="{7DE00DE2-2897-3F49-8952-536EE0E4D028}" presName="bentUpArrow1" presStyleLbl="alignImgPlace1" presStyleIdx="0" presStyleCnt="4"/>
      <dgm:spPr>
        <a:solidFill>
          <a:schemeClr val="accent6">
            <a:lumMod val="60000"/>
            <a:lumOff val="40000"/>
          </a:schemeClr>
        </a:solidFill>
      </dgm:spPr>
    </dgm:pt>
    <dgm:pt modelId="{A80E5A6D-3948-7848-89D4-B0D1271EA71F}" type="pres">
      <dgm:prSet presAssocID="{7DE00DE2-2897-3F49-8952-536EE0E4D028}" presName="ParentText" presStyleLbl="node1" presStyleIdx="0" presStyleCnt="5" custScaleX="188875" custLinFactNeighborX="53237" custLinFactNeighborY="8652">
        <dgm:presLayoutVars>
          <dgm:chMax val="1"/>
          <dgm:chPref val="1"/>
          <dgm:bulletEnabled val="1"/>
        </dgm:presLayoutVars>
      </dgm:prSet>
      <dgm:spPr/>
    </dgm:pt>
    <dgm:pt modelId="{A49AA935-E1EE-6B40-8780-6B816547D6F8}" type="pres">
      <dgm:prSet presAssocID="{7DE00DE2-2897-3F49-8952-536EE0E4D028}" presName="ChildText" presStyleLbl="revTx" presStyleIdx="0" presStyleCnt="4">
        <dgm:presLayoutVars>
          <dgm:chMax val="0"/>
          <dgm:chPref val="0"/>
          <dgm:bulletEnabled val="1"/>
        </dgm:presLayoutVars>
      </dgm:prSet>
      <dgm:spPr/>
    </dgm:pt>
    <dgm:pt modelId="{627A1D1E-C572-4D45-BA76-39005421D3D1}" type="pres">
      <dgm:prSet presAssocID="{B7D385D1-6EA9-034A-94F5-19A194BD9A21}" presName="sibTrans" presStyleCnt="0"/>
      <dgm:spPr/>
    </dgm:pt>
    <dgm:pt modelId="{4E844442-C2AF-DD4D-BEB4-38C5450F5841}" type="pres">
      <dgm:prSet presAssocID="{834C9CC1-92EF-5F42-B97F-F407C9B4082B}" presName="composite" presStyleCnt="0"/>
      <dgm:spPr/>
    </dgm:pt>
    <dgm:pt modelId="{BF70AAFE-9D6D-E34C-9FA7-75356568AD05}" type="pres">
      <dgm:prSet presAssocID="{834C9CC1-92EF-5F42-B97F-F407C9B4082B}" presName="bentUpArrow1" presStyleLbl="alignImgPlace1" presStyleIdx="1" presStyleCnt="4"/>
      <dgm:spPr>
        <a:solidFill>
          <a:schemeClr val="accent6">
            <a:lumMod val="60000"/>
            <a:lumOff val="40000"/>
          </a:schemeClr>
        </a:solidFill>
      </dgm:spPr>
    </dgm:pt>
    <dgm:pt modelId="{0EA7C682-6C44-6347-912A-FB955436F6A5}" type="pres">
      <dgm:prSet presAssocID="{834C9CC1-92EF-5F42-B97F-F407C9B4082B}" presName="ParentText" presStyleLbl="node1" presStyleIdx="1" presStyleCnt="5" custScaleX="145004" custLinFactNeighborX="26947" custLinFactNeighborY="5143">
        <dgm:presLayoutVars>
          <dgm:chMax val="1"/>
          <dgm:chPref val="1"/>
          <dgm:bulletEnabled val="1"/>
        </dgm:presLayoutVars>
      </dgm:prSet>
      <dgm:spPr/>
    </dgm:pt>
    <dgm:pt modelId="{5AB8E928-918B-0446-8633-17E2C177E740}" type="pres">
      <dgm:prSet presAssocID="{834C9CC1-92EF-5F42-B97F-F407C9B4082B}" presName="ChildText" presStyleLbl="revTx" presStyleIdx="1" presStyleCnt="4">
        <dgm:presLayoutVars>
          <dgm:chMax val="0"/>
          <dgm:chPref val="0"/>
          <dgm:bulletEnabled val="1"/>
        </dgm:presLayoutVars>
      </dgm:prSet>
      <dgm:spPr/>
    </dgm:pt>
    <dgm:pt modelId="{090BED38-0572-B148-87F9-8CF0199769D0}" type="pres">
      <dgm:prSet presAssocID="{33589800-CCBC-2841-9379-75306C64D77F}" presName="sibTrans" presStyleCnt="0"/>
      <dgm:spPr/>
    </dgm:pt>
    <dgm:pt modelId="{5CF02843-CCB3-5943-B66B-9F4540132842}" type="pres">
      <dgm:prSet presAssocID="{2B5FBFA6-0B41-9643-9EB1-BF2BD75E7E49}" presName="composite" presStyleCnt="0"/>
      <dgm:spPr/>
    </dgm:pt>
    <dgm:pt modelId="{F27F15A4-EE6A-D84B-81B6-D53D44B1BA02}" type="pres">
      <dgm:prSet presAssocID="{2B5FBFA6-0B41-9643-9EB1-BF2BD75E7E49}" presName="bentUpArrow1" presStyleLbl="alignImgPlace1" presStyleIdx="2" presStyleCnt="4"/>
      <dgm:spPr>
        <a:solidFill>
          <a:schemeClr val="accent6">
            <a:lumMod val="60000"/>
            <a:lumOff val="40000"/>
          </a:schemeClr>
        </a:solidFill>
      </dgm:spPr>
    </dgm:pt>
    <dgm:pt modelId="{7D25303F-2630-4E46-B78A-E92CC4AD461F}" type="pres">
      <dgm:prSet presAssocID="{2B5FBFA6-0B41-9643-9EB1-BF2BD75E7E49}" presName="ParentText" presStyleLbl="node1" presStyleIdx="2" presStyleCnt="5" custScaleX="139651">
        <dgm:presLayoutVars>
          <dgm:chMax val="1"/>
          <dgm:chPref val="1"/>
          <dgm:bulletEnabled val="1"/>
        </dgm:presLayoutVars>
      </dgm:prSet>
      <dgm:spPr/>
    </dgm:pt>
    <dgm:pt modelId="{8FFDBBBD-95C8-004E-A306-F03AF792E663}" type="pres">
      <dgm:prSet presAssocID="{2B5FBFA6-0B41-9643-9EB1-BF2BD75E7E49}" presName="ChildText" presStyleLbl="revTx" presStyleIdx="2" presStyleCnt="4">
        <dgm:presLayoutVars>
          <dgm:chMax val="0"/>
          <dgm:chPref val="0"/>
          <dgm:bulletEnabled val="1"/>
        </dgm:presLayoutVars>
      </dgm:prSet>
      <dgm:spPr/>
    </dgm:pt>
    <dgm:pt modelId="{6D2C55D1-E950-9C45-B5CA-FA27CEDF319D}" type="pres">
      <dgm:prSet presAssocID="{B7FCF693-3C72-034C-AFE4-FB94AD9535F3}" presName="sibTrans" presStyleCnt="0"/>
      <dgm:spPr/>
    </dgm:pt>
    <dgm:pt modelId="{9506671C-A894-5B44-8427-49E3E450A41D}" type="pres">
      <dgm:prSet presAssocID="{7746E60B-C936-EC4E-98B7-71C3EEAEBBE2}" presName="composite" presStyleCnt="0"/>
      <dgm:spPr/>
    </dgm:pt>
    <dgm:pt modelId="{7162CB47-8C6B-D84E-86E8-AE012B8ABBEE}" type="pres">
      <dgm:prSet presAssocID="{7746E60B-C936-EC4E-98B7-71C3EEAEBBE2}" presName="bentUpArrow1" presStyleLbl="alignImgPlace1" presStyleIdx="3" presStyleCnt="4"/>
      <dgm:spPr>
        <a:solidFill>
          <a:schemeClr val="accent6">
            <a:lumMod val="60000"/>
            <a:lumOff val="40000"/>
          </a:schemeClr>
        </a:solidFill>
      </dgm:spPr>
    </dgm:pt>
    <dgm:pt modelId="{9BA7AE85-C67D-E64A-AE6A-58AB165F3DCE}" type="pres">
      <dgm:prSet presAssocID="{7746E60B-C936-EC4E-98B7-71C3EEAEBBE2}" presName="ParentText" presStyleLbl="node1" presStyleIdx="3" presStyleCnt="5" custScaleX="142762">
        <dgm:presLayoutVars>
          <dgm:chMax val="1"/>
          <dgm:chPref val="1"/>
          <dgm:bulletEnabled val="1"/>
        </dgm:presLayoutVars>
      </dgm:prSet>
      <dgm:spPr/>
    </dgm:pt>
    <dgm:pt modelId="{F64894F3-6EDF-C047-8980-2D3CC1579F13}" type="pres">
      <dgm:prSet presAssocID="{7746E60B-C936-EC4E-98B7-71C3EEAEBBE2}" presName="ChildText" presStyleLbl="revTx" presStyleIdx="3" presStyleCnt="4">
        <dgm:presLayoutVars>
          <dgm:chMax val="0"/>
          <dgm:chPref val="0"/>
          <dgm:bulletEnabled val="1"/>
        </dgm:presLayoutVars>
      </dgm:prSet>
      <dgm:spPr/>
    </dgm:pt>
    <dgm:pt modelId="{267DF172-977B-1042-8F56-68F429FDBDE7}" type="pres">
      <dgm:prSet presAssocID="{2837E3BC-62CA-A545-A973-F86F96305358}" presName="sibTrans" presStyleCnt="0"/>
      <dgm:spPr/>
    </dgm:pt>
    <dgm:pt modelId="{01558D51-B6E8-6741-8462-EDB75BC4E554}" type="pres">
      <dgm:prSet presAssocID="{0A6763C8-BE77-4D4A-BF28-67792153022D}" presName="composite" presStyleCnt="0"/>
      <dgm:spPr/>
    </dgm:pt>
    <dgm:pt modelId="{D8841DC8-2D80-114B-8E46-94E63496AFDA}" type="pres">
      <dgm:prSet presAssocID="{0A6763C8-BE77-4D4A-BF28-67792153022D}" presName="ParentText" presStyleLbl="node1" presStyleIdx="4" presStyleCnt="5" custScaleX="137409">
        <dgm:presLayoutVars>
          <dgm:chMax val="1"/>
          <dgm:chPref val="1"/>
          <dgm:bulletEnabled val="1"/>
        </dgm:presLayoutVars>
      </dgm:prSet>
      <dgm:spPr/>
    </dgm:pt>
  </dgm:ptLst>
  <dgm:cxnLst>
    <dgm:cxn modelId="{49345E71-4685-BD41-B1AD-6B550907B41A}" type="presOf" srcId="{2B5FBFA6-0B41-9643-9EB1-BF2BD75E7E49}" destId="{7D25303F-2630-4E46-B78A-E92CC4AD461F}" srcOrd="0" destOrd="0" presId="urn:microsoft.com/office/officeart/2005/8/layout/StepDownProcess"/>
    <dgm:cxn modelId="{A998A378-F699-3B47-BF5D-B6AD370FB1ED}" type="presOf" srcId="{6A3EF79A-8C06-6745-B1C5-D109B715FC3E}" destId="{218B43E0-C7E9-284B-8138-C90615ABFFCC}" srcOrd="0" destOrd="0" presId="urn:microsoft.com/office/officeart/2005/8/layout/StepDownProcess"/>
    <dgm:cxn modelId="{56D15581-F748-214A-86F1-747CD24D5492}" srcId="{6A3EF79A-8C06-6745-B1C5-D109B715FC3E}" destId="{0A6763C8-BE77-4D4A-BF28-67792153022D}" srcOrd="4" destOrd="0" parTransId="{57759729-9A56-DA42-99F8-7A1262F1DC7B}" sibTransId="{CB86F812-A70A-AC45-B591-31BAB8A026CB}"/>
    <dgm:cxn modelId="{11FB578B-6089-DF4B-A03A-20AC3969FFD7}" type="presOf" srcId="{7DE00DE2-2897-3F49-8952-536EE0E4D028}" destId="{A80E5A6D-3948-7848-89D4-B0D1271EA71F}" srcOrd="0" destOrd="0" presId="urn:microsoft.com/office/officeart/2005/8/layout/StepDownProcess"/>
    <dgm:cxn modelId="{2C18E298-3BFB-274C-B538-5EB392394480}" srcId="{6A3EF79A-8C06-6745-B1C5-D109B715FC3E}" destId="{2B5FBFA6-0B41-9643-9EB1-BF2BD75E7E49}" srcOrd="2" destOrd="0" parTransId="{55D8E2D5-DA85-B645-B137-1B3A1B43AE51}" sibTransId="{B7FCF693-3C72-034C-AFE4-FB94AD9535F3}"/>
    <dgm:cxn modelId="{88143899-04E1-EE49-9776-BABEC257F133}" srcId="{6A3EF79A-8C06-6745-B1C5-D109B715FC3E}" destId="{7746E60B-C936-EC4E-98B7-71C3EEAEBBE2}" srcOrd="3" destOrd="0" parTransId="{F2EB8461-AD8C-C249-8D18-C57741423E7B}" sibTransId="{2837E3BC-62CA-A545-A973-F86F96305358}"/>
    <dgm:cxn modelId="{4ACD1AAF-DA30-7546-ACFC-F980EDA5B7D4}" type="presOf" srcId="{7746E60B-C936-EC4E-98B7-71C3EEAEBBE2}" destId="{9BA7AE85-C67D-E64A-AE6A-58AB165F3DCE}" srcOrd="0" destOrd="0" presId="urn:microsoft.com/office/officeart/2005/8/layout/StepDownProcess"/>
    <dgm:cxn modelId="{D7B029D1-61B9-7740-ACFD-A2AEDC050FE2}" type="presOf" srcId="{834C9CC1-92EF-5F42-B97F-F407C9B4082B}" destId="{0EA7C682-6C44-6347-912A-FB955436F6A5}" srcOrd="0" destOrd="0" presId="urn:microsoft.com/office/officeart/2005/8/layout/StepDownProcess"/>
    <dgm:cxn modelId="{7D9EA2D8-9A9B-1E47-8D89-A9243A3D72E5}" type="presOf" srcId="{0A6763C8-BE77-4D4A-BF28-67792153022D}" destId="{D8841DC8-2D80-114B-8E46-94E63496AFDA}" srcOrd="0" destOrd="0" presId="urn:microsoft.com/office/officeart/2005/8/layout/StepDownProcess"/>
    <dgm:cxn modelId="{17A9BFE6-4581-7F4B-94E4-3BADDA45BA09}" srcId="{6A3EF79A-8C06-6745-B1C5-D109B715FC3E}" destId="{834C9CC1-92EF-5F42-B97F-F407C9B4082B}" srcOrd="1" destOrd="0" parTransId="{734EA794-BDC9-D94C-8A88-3B7D50B5A15B}" sibTransId="{33589800-CCBC-2841-9379-75306C64D77F}"/>
    <dgm:cxn modelId="{535155E8-9E18-9A41-9438-B29C12218F28}" srcId="{6A3EF79A-8C06-6745-B1C5-D109B715FC3E}" destId="{7DE00DE2-2897-3F49-8952-536EE0E4D028}" srcOrd="0" destOrd="0" parTransId="{FC5E9920-7003-034A-B3C4-6062E347DB19}" sibTransId="{B7D385D1-6EA9-034A-94F5-19A194BD9A21}"/>
    <dgm:cxn modelId="{6DD206B5-01D0-7E43-B2AD-8A5E34A961C9}" type="presParOf" srcId="{218B43E0-C7E9-284B-8138-C90615ABFFCC}" destId="{400D50CB-D2E8-5643-96A9-D2BEC0A3016F}" srcOrd="0" destOrd="0" presId="urn:microsoft.com/office/officeart/2005/8/layout/StepDownProcess"/>
    <dgm:cxn modelId="{2EA9B407-3942-6A4C-952F-6C86620D3FE6}" type="presParOf" srcId="{400D50CB-D2E8-5643-96A9-D2BEC0A3016F}" destId="{AB69DB12-FB54-FB49-B817-7FA2F30B90A7}" srcOrd="0" destOrd="0" presId="urn:microsoft.com/office/officeart/2005/8/layout/StepDownProcess"/>
    <dgm:cxn modelId="{86040877-9259-444C-AB78-4D594B6F2735}" type="presParOf" srcId="{400D50CB-D2E8-5643-96A9-D2BEC0A3016F}" destId="{A80E5A6D-3948-7848-89D4-B0D1271EA71F}" srcOrd="1" destOrd="0" presId="urn:microsoft.com/office/officeart/2005/8/layout/StepDownProcess"/>
    <dgm:cxn modelId="{5CC5B707-B169-5D43-8B11-DD57D60D9F8D}" type="presParOf" srcId="{400D50CB-D2E8-5643-96A9-D2BEC0A3016F}" destId="{A49AA935-E1EE-6B40-8780-6B816547D6F8}" srcOrd="2" destOrd="0" presId="urn:microsoft.com/office/officeart/2005/8/layout/StepDownProcess"/>
    <dgm:cxn modelId="{F18EDB7D-B52B-D947-9492-B0FD1FBF0495}" type="presParOf" srcId="{218B43E0-C7E9-284B-8138-C90615ABFFCC}" destId="{627A1D1E-C572-4D45-BA76-39005421D3D1}" srcOrd="1" destOrd="0" presId="urn:microsoft.com/office/officeart/2005/8/layout/StepDownProcess"/>
    <dgm:cxn modelId="{34ACCECE-5570-1746-9753-6A2A7ADD24E5}" type="presParOf" srcId="{218B43E0-C7E9-284B-8138-C90615ABFFCC}" destId="{4E844442-C2AF-DD4D-BEB4-38C5450F5841}" srcOrd="2" destOrd="0" presId="urn:microsoft.com/office/officeart/2005/8/layout/StepDownProcess"/>
    <dgm:cxn modelId="{78AA301E-D583-2545-8E3C-927D8C7AB580}" type="presParOf" srcId="{4E844442-C2AF-DD4D-BEB4-38C5450F5841}" destId="{BF70AAFE-9D6D-E34C-9FA7-75356568AD05}" srcOrd="0" destOrd="0" presId="urn:microsoft.com/office/officeart/2005/8/layout/StepDownProcess"/>
    <dgm:cxn modelId="{A0217F82-D3D6-4040-9C91-E756CC74F7FA}" type="presParOf" srcId="{4E844442-C2AF-DD4D-BEB4-38C5450F5841}" destId="{0EA7C682-6C44-6347-912A-FB955436F6A5}" srcOrd="1" destOrd="0" presId="urn:microsoft.com/office/officeart/2005/8/layout/StepDownProcess"/>
    <dgm:cxn modelId="{4B5E63DD-1126-754A-A482-FE5F38252807}" type="presParOf" srcId="{4E844442-C2AF-DD4D-BEB4-38C5450F5841}" destId="{5AB8E928-918B-0446-8633-17E2C177E740}" srcOrd="2" destOrd="0" presId="urn:microsoft.com/office/officeart/2005/8/layout/StepDownProcess"/>
    <dgm:cxn modelId="{744E0673-C97F-5E44-9146-917F7034ED93}" type="presParOf" srcId="{218B43E0-C7E9-284B-8138-C90615ABFFCC}" destId="{090BED38-0572-B148-87F9-8CF0199769D0}" srcOrd="3" destOrd="0" presId="urn:microsoft.com/office/officeart/2005/8/layout/StepDownProcess"/>
    <dgm:cxn modelId="{9793A747-BF3C-7E45-9672-6AD43FD4EBED}" type="presParOf" srcId="{218B43E0-C7E9-284B-8138-C90615ABFFCC}" destId="{5CF02843-CCB3-5943-B66B-9F4540132842}" srcOrd="4" destOrd="0" presId="urn:microsoft.com/office/officeart/2005/8/layout/StepDownProcess"/>
    <dgm:cxn modelId="{89D127A9-EEC6-B145-BDCE-FE0C02BDB3F7}" type="presParOf" srcId="{5CF02843-CCB3-5943-B66B-9F4540132842}" destId="{F27F15A4-EE6A-D84B-81B6-D53D44B1BA02}" srcOrd="0" destOrd="0" presId="urn:microsoft.com/office/officeart/2005/8/layout/StepDownProcess"/>
    <dgm:cxn modelId="{7F019C67-870A-3648-B8F7-84BC8876E6A3}" type="presParOf" srcId="{5CF02843-CCB3-5943-B66B-9F4540132842}" destId="{7D25303F-2630-4E46-B78A-E92CC4AD461F}" srcOrd="1" destOrd="0" presId="urn:microsoft.com/office/officeart/2005/8/layout/StepDownProcess"/>
    <dgm:cxn modelId="{6ED7CE6E-7A08-464D-A4C9-07AFCF9BDCF2}" type="presParOf" srcId="{5CF02843-CCB3-5943-B66B-9F4540132842}" destId="{8FFDBBBD-95C8-004E-A306-F03AF792E663}" srcOrd="2" destOrd="0" presId="urn:microsoft.com/office/officeart/2005/8/layout/StepDownProcess"/>
    <dgm:cxn modelId="{819EDF0C-6A79-8D42-93D8-FA78AF2B059E}" type="presParOf" srcId="{218B43E0-C7E9-284B-8138-C90615ABFFCC}" destId="{6D2C55D1-E950-9C45-B5CA-FA27CEDF319D}" srcOrd="5" destOrd="0" presId="urn:microsoft.com/office/officeart/2005/8/layout/StepDownProcess"/>
    <dgm:cxn modelId="{87B72E48-F6BD-9243-9FEA-2FD1CAD0F5D6}" type="presParOf" srcId="{218B43E0-C7E9-284B-8138-C90615ABFFCC}" destId="{9506671C-A894-5B44-8427-49E3E450A41D}" srcOrd="6" destOrd="0" presId="urn:microsoft.com/office/officeart/2005/8/layout/StepDownProcess"/>
    <dgm:cxn modelId="{20E9E4F3-CF5C-A949-90D0-A15525FF89CF}" type="presParOf" srcId="{9506671C-A894-5B44-8427-49E3E450A41D}" destId="{7162CB47-8C6B-D84E-86E8-AE012B8ABBEE}" srcOrd="0" destOrd="0" presId="urn:microsoft.com/office/officeart/2005/8/layout/StepDownProcess"/>
    <dgm:cxn modelId="{DD8A04DB-2722-2048-BE0C-4B7D9B32D9C1}" type="presParOf" srcId="{9506671C-A894-5B44-8427-49E3E450A41D}" destId="{9BA7AE85-C67D-E64A-AE6A-58AB165F3DCE}" srcOrd="1" destOrd="0" presId="urn:microsoft.com/office/officeart/2005/8/layout/StepDownProcess"/>
    <dgm:cxn modelId="{8D5283D8-58F1-0045-8319-684026861D26}" type="presParOf" srcId="{9506671C-A894-5B44-8427-49E3E450A41D}" destId="{F64894F3-6EDF-C047-8980-2D3CC1579F13}" srcOrd="2" destOrd="0" presId="urn:microsoft.com/office/officeart/2005/8/layout/StepDownProcess"/>
    <dgm:cxn modelId="{B485495A-D808-BC4B-9FF5-D7C060FC1102}" type="presParOf" srcId="{218B43E0-C7E9-284B-8138-C90615ABFFCC}" destId="{267DF172-977B-1042-8F56-68F429FDBDE7}" srcOrd="7" destOrd="0" presId="urn:microsoft.com/office/officeart/2005/8/layout/StepDownProcess"/>
    <dgm:cxn modelId="{8EB8A076-C4B6-C64D-A086-86D45E16677F}" type="presParOf" srcId="{218B43E0-C7E9-284B-8138-C90615ABFFCC}" destId="{01558D51-B6E8-6741-8462-EDB75BC4E554}" srcOrd="8" destOrd="0" presId="urn:microsoft.com/office/officeart/2005/8/layout/StepDownProcess"/>
    <dgm:cxn modelId="{669C698B-3289-2346-9133-92BEA65119B7}" type="presParOf" srcId="{01558D51-B6E8-6741-8462-EDB75BC4E554}" destId="{D8841DC8-2D80-114B-8E46-94E63496AFDA}"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B6DA447-5198-104A-8237-84FB217C95F8}" type="doc">
      <dgm:prSet loTypeId="urn:microsoft.com/office/officeart/2005/8/layout/bProcess2" loCatId="" qsTypeId="urn:microsoft.com/office/officeart/2005/8/quickstyle/simple4" qsCatId="simple" csTypeId="urn:microsoft.com/office/officeart/2005/8/colors/accent1_2" csCatId="accent1" phldr="1"/>
      <dgm:spPr/>
      <dgm:t>
        <a:bodyPr/>
        <a:lstStyle/>
        <a:p>
          <a:endParaRPr lang="en-US"/>
        </a:p>
      </dgm:t>
    </dgm:pt>
    <dgm:pt modelId="{D72DC5D2-3EB7-F041-9D9D-B8CDBE470CE8}">
      <dgm:prSet/>
      <dgm:spPr>
        <a:solidFill>
          <a:schemeClr val="accent3">
            <a:lumMod val="75000"/>
          </a:schemeClr>
        </a:solidFill>
      </dgm:spPr>
      <dgm:t>
        <a:bodyPr/>
        <a:lstStyle/>
        <a:p>
          <a:pPr rtl="0"/>
          <a:r>
            <a:rPr lang="en-US" b="1" dirty="0">
              <a:latin typeface="+mj-lt"/>
            </a:rPr>
            <a:t>Are influenced by the success of cybercriminals and the lack of success of law enforcement</a:t>
          </a:r>
        </a:p>
      </dgm:t>
    </dgm:pt>
    <dgm:pt modelId="{AD8F5A0F-DC53-3B48-82DB-AECE0217A8DC}" type="parTrans" cxnId="{1B7708F8-2EDA-F04F-9E41-F2EB77CCB8D9}">
      <dgm:prSet/>
      <dgm:spPr/>
      <dgm:t>
        <a:bodyPr/>
        <a:lstStyle/>
        <a:p>
          <a:endParaRPr lang="en-US"/>
        </a:p>
      </dgm:t>
    </dgm:pt>
    <dgm:pt modelId="{F76526B3-A477-1440-A571-7CEBC993BD8C}" type="sibTrans" cxnId="{1B7708F8-2EDA-F04F-9E41-F2EB77CCB8D9}">
      <dgm:prSet/>
      <dgm:spPr>
        <a:solidFill>
          <a:schemeClr val="tx1">
            <a:lumMod val="65000"/>
          </a:schemeClr>
        </a:solidFill>
      </dgm:spPr>
      <dgm:t>
        <a:bodyPr/>
        <a:lstStyle/>
        <a:p>
          <a:endParaRPr lang="en-US"/>
        </a:p>
      </dgm:t>
    </dgm:pt>
    <dgm:pt modelId="{A9912942-2EE6-294D-B6E4-048865A3079B}">
      <dgm:prSet custT="1"/>
      <dgm:spPr>
        <a:solidFill>
          <a:schemeClr val="accent6">
            <a:lumMod val="75000"/>
          </a:schemeClr>
        </a:solidFill>
      </dgm:spPr>
      <dgm:t>
        <a:bodyPr/>
        <a:lstStyle/>
        <a:p>
          <a:pPr rtl="0"/>
          <a:r>
            <a:rPr lang="en-US" sz="2000" b="1" dirty="0">
              <a:latin typeface="+mj-lt"/>
            </a:rPr>
            <a:t>Many of these organizations have not invested sufficiently in technical, physical, and human-factor resources to prevent attacks</a:t>
          </a:r>
        </a:p>
      </dgm:t>
    </dgm:pt>
    <dgm:pt modelId="{D3ECB742-7EB8-CA4B-BB3C-47901076D2D9}" type="parTrans" cxnId="{EBA85404-66B1-C44B-ACB4-5FA96D4A8FD8}">
      <dgm:prSet/>
      <dgm:spPr/>
      <dgm:t>
        <a:bodyPr/>
        <a:lstStyle/>
        <a:p>
          <a:endParaRPr lang="en-US"/>
        </a:p>
      </dgm:t>
    </dgm:pt>
    <dgm:pt modelId="{BA76A54B-1970-1844-8103-8110FEC9978F}" type="sibTrans" cxnId="{EBA85404-66B1-C44B-ACB4-5FA96D4A8FD8}">
      <dgm:prSet/>
      <dgm:spPr>
        <a:solidFill>
          <a:schemeClr val="tx1">
            <a:lumMod val="65000"/>
          </a:schemeClr>
        </a:solidFill>
      </dgm:spPr>
      <dgm:t>
        <a:bodyPr/>
        <a:lstStyle/>
        <a:p>
          <a:endParaRPr lang="en-US"/>
        </a:p>
      </dgm:t>
    </dgm:pt>
    <dgm:pt modelId="{5C83043C-BCBA-1844-8E3C-D47929E60976}">
      <dgm:prSet custT="1"/>
      <dgm:spPr>
        <a:solidFill>
          <a:schemeClr val="accent5">
            <a:lumMod val="75000"/>
          </a:schemeClr>
        </a:solidFill>
      </dgm:spPr>
      <dgm:t>
        <a:bodyPr/>
        <a:lstStyle/>
        <a:p>
          <a:pPr rtl="0"/>
          <a:r>
            <a:rPr lang="en-US" sz="2000" b="1" dirty="0">
              <a:latin typeface="+mj-lt"/>
            </a:rPr>
            <a:t>Reporting rates tend to be low because of a lack of confidence in law enforcement, concern about corporate reputation, and a concern about civil liability</a:t>
          </a:r>
        </a:p>
      </dgm:t>
    </dgm:pt>
    <dgm:pt modelId="{444A042E-EE41-224B-8BAE-B3779E519853}" type="parTrans" cxnId="{F64DAAFE-5385-5F46-92A3-DE373CCB02B9}">
      <dgm:prSet/>
      <dgm:spPr/>
      <dgm:t>
        <a:bodyPr/>
        <a:lstStyle/>
        <a:p>
          <a:endParaRPr lang="en-US"/>
        </a:p>
      </dgm:t>
    </dgm:pt>
    <dgm:pt modelId="{FD572A45-FD66-8B4A-A001-BD6983A3CE16}" type="sibTrans" cxnId="{F64DAAFE-5385-5F46-92A3-DE373CCB02B9}">
      <dgm:prSet/>
      <dgm:spPr/>
      <dgm:t>
        <a:bodyPr/>
        <a:lstStyle/>
        <a:p>
          <a:endParaRPr lang="en-US"/>
        </a:p>
      </dgm:t>
    </dgm:pt>
    <dgm:pt modelId="{4CC37ED1-7663-E14D-8357-9629D0C33CA6}" type="pres">
      <dgm:prSet presAssocID="{2B6DA447-5198-104A-8237-84FB217C95F8}" presName="diagram" presStyleCnt="0">
        <dgm:presLayoutVars>
          <dgm:dir/>
          <dgm:resizeHandles/>
        </dgm:presLayoutVars>
      </dgm:prSet>
      <dgm:spPr/>
    </dgm:pt>
    <dgm:pt modelId="{2AA0AD40-7970-2B4B-A374-C3EBFCA3E6D2}" type="pres">
      <dgm:prSet presAssocID="{D72DC5D2-3EB7-F041-9D9D-B8CDBE470CE8}" presName="firstNode" presStyleLbl="node1" presStyleIdx="0" presStyleCnt="3">
        <dgm:presLayoutVars>
          <dgm:bulletEnabled val="1"/>
        </dgm:presLayoutVars>
      </dgm:prSet>
      <dgm:spPr/>
    </dgm:pt>
    <dgm:pt modelId="{B444D23F-63AE-4F4E-B416-2E7C1FE535F4}" type="pres">
      <dgm:prSet presAssocID="{F76526B3-A477-1440-A571-7CEBC993BD8C}" presName="sibTrans" presStyleLbl="sibTrans2D1" presStyleIdx="0" presStyleCnt="2"/>
      <dgm:spPr/>
    </dgm:pt>
    <dgm:pt modelId="{7AF05D7C-32E5-2649-BCF6-EBF442C140BD}" type="pres">
      <dgm:prSet presAssocID="{A9912942-2EE6-294D-B6E4-048865A3079B}" presName="middleNode" presStyleCnt="0"/>
      <dgm:spPr/>
    </dgm:pt>
    <dgm:pt modelId="{0A17687C-992D-F448-A183-9D6E9D5A43BD}" type="pres">
      <dgm:prSet presAssocID="{A9912942-2EE6-294D-B6E4-048865A3079B}" presName="padding" presStyleLbl="node1" presStyleIdx="0" presStyleCnt="3"/>
      <dgm:spPr/>
    </dgm:pt>
    <dgm:pt modelId="{3E53E8D6-6548-E344-8B4E-F2C561C4255D}" type="pres">
      <dgm:prSet presAssocID="{A9912942-2EE6-294D-B6E4-048865A3079B}" presName="shape" presStyleLbl="node1" presStyleIdx="1" presStyleCnt="3" custScaleX="190373" custScaleY="147258">
        <dgm:presLayoutVars>
          <dgm:bulletEnabled val="1"/>
        </dgm:presLayoutVars>
      </dgm:prSet>
      <dgm:spPr/>
    </dgm:pt>
    <dgm:pt modelId="{7576C177-1ED3-4D4F-975D-5EDCC8B2E00E}" type="pres">
      <dgm:prSet presAssocID="{BA76A54B-1970-1844-8103-8110FEC9978F}" presName="sibTrans" presStyleLbl="sibTrans2D1" presStyleIdx="1" presStyleCnt="2"/>
      <dgm:spPr/>
    </dgm:pt>
    <dgm:pt modelId="{BD22E29C-3798-EA46-B56B-34DCF8F800BF}" type="pres">
      <dgm:prSet presAssocID="{5C83043C-BCBA-1844-8E3C-D47929E60976}" presName="lastNode" presStyleLbl="node1" presStyleIdx="2" presStyleCnt="3" custScaleX="138164" custScaleY="134031">
        <dgm:presLayoutVars>
          <dgm:bulletEnabled val="1"/>
        </dgm:presLayoutVars>
      </dgm:prSet>
      <dgm:spPr/>
    </dgm:pt>
  </dgm:ptLst>
  <dgm:cxnLst>
    <dgm:cxn modelId="{EBA85404-66B1-C44B-ACB4-5FA96D4A8FD8}" srcId="{2B6DA447-5198-104A-8237-84FB217C95F8}" destId="{A9912942-2EE6-294D-B6E4-048865A3079B}" srcOrd="1" destOrd="0" parTransId="{D3ECB742-7EB8-CA4B-BB3C-47901076D2D9}" sibTransId="{BA76A54B-1970-1844-8103-8110FEC9978F}"/>
    <dgm:cxn modelId="{3DE5C316-154F-CC4A-8188-51A48B642444}" type="presOf" srcId="{2B6DA447-5198-104A-8237-84FB217C95F8}" destId="{4CC37ED1-7663-E14D-8357-9629D0C33CA6}" srcOrd="0" destOrd="0" presId="urn:microsoft.com/office/officeart/2005/8/layout/bProcess2"/>
    <dgm:cxn modelId="{4A0F4334-96C4-1044-9A13-099B3E5617FA}" type="presOf" srcId="{D72DC5D2-3EB7-F041-9D9D-B8CDBE470CE8}" destId="{2AA0AD40-7970-2B4B-A374-C3EBFCA3E6D2}" srcOrd="0" destOrd="0" presId="urn:microsoft.com/office/officeart/2005/8/layout/bProcess2"/>
    <dgm:cxn modelId="{0D6E753D-A437-F645-B625-8621B4ADF980}" type="presOf" srcId="{BA76A54B-1970-1844-8103-8110FEC9978F}" destId="{7576C177-1ED3-4D4F-975D-5EDCC8B2E00E}" srcOrd="0" destOrd="0" presId="urn:microsoft.com/office/officeart/2005/8/layout/bProcess2"/>
    <dgm:cxn modelId="{17DEC44E-95EC-9F4F-BF62-8DE8C788F058}" type="presOf" srcId="{F76526B3-A477-1440-A571-7CEBC993BD8C}" destId="{B444D23F-63AE-4F4E-B416-2E7C1FE535F4}" srcOrd="0" destOrd="0" presId="urn:microsoft.com/office/officeart/2005/8/layout/bProcess2"/>
    <dgm:cxn modelId="{8EF72DCE-490A-3640-94F3-92591DFDE064}" type="presOf" srcId="{5C83043C-BCBA-1844-8E3C-D47929E60976}" destId="{BD22E29C-3798-EA46-B56B-34DCF8F800BF}" srcOrd="0" destOrd="0" presId="urn:microsoft.com/office/officeart/2005/8/layout/bProcess2"/>
    <dgm:cxn modelId="{27BBFCE9-4294-2A49-808E-A016EFDE520D}" type="presOf" srcId="{A9912942-2EE6-294D-B6E4-048865A3079B}" destId="{3E53E8D6-6548-E344-8B4E-F2C561C4255D}" srcOrd="0" destOrd="0" presId="urn:microsoft.com/office/officeart/2005/8/layout/bProcess2"/>
    <dgm:cxn modelId="{1B7708F8-2EDA-F04F-9E41-F2EB77CCB8D9}" srcId="{2B6DA447-5198-104A-8237-84FB217C95F8}" destId="{D72DC5D2-3EB7-F041-9D9D-B8CDBE470CE8}" srcOrd="0" destOrd="0" parTransId="{AD8F5A0F-DC53-3B48-82DB-AECE0217A8DC}" sibTransId="{F76526B3-A477-1440-A571-7CEBC993BD8C}"/>
    <dgm:cxn modelId="{F64DAAFE-5385-5F46-92A3-DE373CCB02B9}" srcId="{2B6DA447-5198-104A-8237-84FB217C95F8}" destId="{5C83043C-BCBA-1844-8E3C-D47929E60976}" srcOrd="2" destOrd="0" parTransId="{444A042E-EE41-224B-8BAE-B3779E519853}" sibTransId="{FD572A45-FD66-8B4A-A001-BD6983A3CE16}"/>
    <dgm:cxn modelId="{85FAE8D1-EA26-3C48-A613-8CF449B00E88}" type="presParOf" srcId="{4CC37ED1-7663-E14D-8357-9629D0C33CA6}" destId="{2AA0AD40-7970-2B4B-A374-C3EBFCA3E6D2}" srcOrd="0" destOrd="0" presId="urn:microsoft.com/office/officeart/2005/8/layout/bProcess2"/>
    <dgm:cxn modelId="{98DAEBD6-9FD1-0849-86FF-6BBF06FF946D}" type="presParOf" srcId="{4CC37ED1-7663-E14D-8357-9629D0C33CA6}" destId="{B444D23F-63AE-4F4E-B416-2E7C1FE535F4}" srcOrd="1" destOrd="0" presId="urn:microsoft.com/office/officeart/2005/8/layout/bProcess2"/>
    <dgm:cxn modelId="{4F6F91AF-F2C2-7F4E-B873-938083A9F6D2}" type="presParOf" srcId="{4CC37ED1-7663-E14D-8357-9629D0C33CA6}" destId="{7AF05D7C-32E5-2649-BCF6-EBF442C140BD}" srcOrd="2" destOrd="0" presId="urn:microsoft.com/office/officeart/2005/8/layout/bProcess2"/>
    <dgm:cxn modelId="{50414415-BBD6-E64C-AEBC-F63846F7DFAB}" type="presParOf" srcId="{7AF05D7C-32E5-2649-BCF6-EBF442C140BD}" destId="{0A17687C-992D-F448-A183-9D6E9D5A43BD}" srcOrd="0" destOrd="0" presId="urn:microsoft.com/office/officeart/2005/8/layout/bProcess2"/>
    <dgm:cxn modelId="{5AC8AB1D-CFC1-B14C-944A-C3ACA0888279}" type="presParOf" srcId="{7AF05D7C-32E5-2649-BCF6-EBF442C140BD}" destId="{3E53E8D6-6548-E344-8B4E-F2C561C4255D}" srcOrd="1" destOrd="0" presId="urn:microsoft.com/office/officeart/2005/8/layout/bProcess2"/>
    <dgm:cxn modelId="{D57B7820-36EB-444B-BA86-A07F54353E8B}" type="presParOf" srcId="{4CC37ED1-7663-E14D-8357-9629D0C33CA6}" destId="{7576C177-1ED3-4D4F-975D-5EDCC8B2E00E}" srcOrd="3" destOrd="0" presId="urn:microsoft.com/office/officeart/2005/8/layout/bProcess2"/>
    <dgm:cxn modelId="{9DB65A54-D5C8-924A-8EE0-06E2D6179AD4}" type="presParOf" srcId="{4CC37ED1-7663-E14D-8357-9629D0C33CA6}" destId="{BD22E29C-3798-EA46-B56B-34DCF8F800BF}" srcOrd="4" destOrd="0" presId="urn:microsoft.com/office/officeart/2005/8/layout/b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F24AB099-60F8-DE44-AF03-776C1F8405A8}" type="doc">
      <dgm:prSet loTypeId="urn:microsoft.com/office/officeart/2005/8/layout/default#9" loCatId="list" qsTypeId="urn:microsoft.com/office/officeart/2005/8/quickstyle/simple4" qsCatId="simple" csTypeId="urn:microsoft.com/office/officeart/2005/8/colors/accent1_2" csCatId="accent1" phldr="1"/>
      <dgm:spPr/>
    </dgm:pt>
    <dgm:pt modelId="{4F4821F8-9291-BF4E-BC46-DF8B1BBE8D87}">
      <dgm:prSet phldrT="[Text]"/>
      <dgm:spPr>
        <a:solidFill>
          <a:schemeClr val="tx1"/>
        </a:solidFill>
        <a:ln>
          <a:solidFill>
            <a:schemeClr val="accent3">
              <a:lumMod val="50000"/>
            </a:schemeClr>
          </a:solidFill>
        </a:ln>
        <a:effectLst>
          <a:glow rad="101600">
            <a:schemeClr val="accent2">
              <a:alpha val="75000"/>
            </a:schemeClr>
          </a:glow>
        </a:effectLst>
      </dgm:spPr>
      <dgm:t>
        <a:bodyPr/>
        <a:lstStyle/>
        <a:p>
          <a:r>
            <a:rPr lang="en-US" dirty="0">
              <a:solidFill>
                <a:schemeClr val="bg1"/>
              </a:solidFill>
              <a:effectLst/>
            </a:rPr>
            <a:t>Notice</a:t>
          </a:r>
        </a:p>
      </dgm:t>
    </dgm:pt>
    <dgm:pt modelId="{E6D25506-82EA-D440-8C7E-526E8D90AEBA}" type="parTrans" cxnId="{60ECC0CB-968A-BE4C-9F0A-8B09B8284D5C}">
      <dgm:prSet/>
      <dgm:spPr/>
      <dgm:t>
        <a:bodyPr/>
        <a:lstStyle/>
        <a:p>
          <a:endParaRPr lang="en-US"/>
        </a:p>
      </dgm:t>
    </dgm:pt>
    <dgm:pt modelId="{66F85F56-44C5-694C-ADE4-31EE480754B4}" type="sibTrans" cxnId="{60ECC0CB-968A-BE4C-9F0A-8B09B8284D5C}">
      <dgm:prSet/>
      <dgm:spPr/>
      <dgm:t>
        <a:bodyPr/>
        <a:lstStyle/>
        <a:p>
          <a:endParaRPr lang="en-US"/>
        </a:p>
      </dgm:t>
    </dgm:pt>
    <dgm:pt modelId="{3952B78C-17FD-A343-A73B-1F78E2233E15}">
      <dgm:prSet/>
      <dgm:spPr>
        <a:solidFill>
          <a:schemeClr val="tx1"/>
        </a:solidFill>
        <a:ln>
          <a:solidFill>
            <a:schemeClr val="accent5">
              <a:lumMod val="50000"/>
            </a:schemeClr>
          </a:solidFill>
        </a:ln>
        <a:effectLst>
          <a:glow rad="101600">
            <a:schemeClr val="accent2">
              <a:alpha val="75000"/>
            </a:schemeClr>
          </a:glow>
        </a:effectLst>
      </dgm:spPr>
      <dgm:t>
        <a:bodyPr/>
        <a:lstStyle/>
        <a:p>
          <a:r>
            <a:rPr lang="en-US" dirty="0">
              <a:solidFill>
                <a:schemeClr val="bg1"/>
              </a:solidFill>
              <a:effectLst/>
            </a:rPr>
            <a:t>Consent</a:t>
          </a:r>
        </a:p>
      </dgm:t>
    </dgm:pt>
    <dgm:pt modelId="{B1116314-F183-A94B-AF16-F282C94D5915}" type="parTrans" cxnId="{559359E5-0559-7B42-98F4-AD6E2C7C1953}">
      <dgm:prSet/>
      <dgm:spPr/>
      <dgm:t>
        <a:bodyPr/>
        <a:lstStyle/>
        <a:p>
          <a:endParaRPr lang="en-US"/>
        </a:p>
      </dgm:t>
    </dgm:pt>
    <dgm:pt modelId="{AC458732-2E00-314A-8C28-122FD739EB30}" type="sibTrans" cxnId="{559359E5-0559-7B42-98F4-AD6E2C7C1953}">
      <dgm:prSet/>
      <dgm:spPr/>
      <dgm:t>
        <a:bodyPr/>
        <a:lstStyle/>
        <a:p>
          <a:endParaRPr lang="en-US"/>
        </a:p>
      </dgm:t>
    </dgm:pt>
    <dgm:pt modelId="{080FDECB-6816-6C49-AF7E-5CD34BA4B275}">
      <dgm:prSet/>
      <dgm:spPr>
        <a:solidFill>
          <a:schemeClr val="tx1"/>
        </a:solidFill>
        <a:ln>
          <a:solidFill>
            <a:schemeClr val="accent6">
              <a:lumMod val="50000"/>
            </a:schemeClr>
          </a:solidFill>
        </a:ln>
        <a:effectLst>
          <a:glow rad="101600">
            <a:schemeClr val="accent2">
              <a:alpha val="75000"/>
            </a:schemeClr>
          </a:glow>
        </a:effectLst>
      </dgm:spPr>
      <dgm:t>
        <a:bodyPr/>
        <a:lstStyle/>
        <a:p>
          <a:r>
            <a:rPr lang="en-US" dirty="0">
              <a:solidFill>
                <a:schemeClr val="bg1"/>
              </a:solidFill>
              <a:effectLst/>
            </a:rPr>
            <a:t>Consistency</a:t>
          </a:r>
        </a:p>
      </dgm:t>
    </dgm:pt>
    <dgm:pt modelId="{FE70861C-A738-254B-9AC2-D7095FF45980}" type="parTrans" cxnId="{8CA1E5E8-05A1-8747-9F3E-F8F46D2ADC3B}">
      <dgm:prSet/>
      <dgm:spPr/>
      <dgm:t>
        <a:bodyPr/>
        <a:lstStyle/>
        <a:p>
          <a:endParaRPr lang="en-US"/>
        </a:p>
      </dgm:t>
    </dgm:pt>
    <dgm:pt modelId="{CA41EFB7-484A-5E4B-AE17-78180B7C339E}" type="sibTrans" cxnId="{8CA1E5E8-05A1-8747-9F3E-F8F46D2ADC3B}">
      <dgm:prSet/>
      <dgm:spPr/>
      <dgm:t>
        <a:bodyPr/>
        <a:lstStyle/>
        <a:p>
          <a:endParaRPr lang="en-US"/>
        </a:p>
      </dgm:t>
    </dgm:pt>
    <dgm:pt modelId="{B2C588B5-6A5A-CD44-80A1-461E15A03685}">
      <dgm:prSet/>
      <dgm:spPr>
        <a:solidFill>
          <a:schemeClr val="tx1"/>
        </a:solidFill>
        <a:ln>
          <a:solidFill>
            <a:schemeClr val="accent3">
              <a:lumMod val="50000"/>
            </a:schemeClr>
          </a:solidFill>
        </a:ln>
        <a:effectLst>
          <a:glow rad="101600">
            <a:schemeClr val="accent2">
              <a:alpha val="75000"/>
            </a:schemeClr>
          </a:glow>
        </a:effectLst>
      </dgm:spPr>
      <dgm:t>
        <a:bodyPr/>
        <a:lstStyle/>
        <a:p>
          <a:r>
            <a:rPr lang="en-US" dirty="0">
              <a:solidFill>
                <a:schemeClr val="bg1"/>
              </a:solidFill>
              <a:effectLst/>
            </a:rPr>
            <a:t>Access</a:t>
          </a:r>
        </a:p>
      </dgm:t>
    </dgm:pt>
    <dgm:pt modelId="{980C9C21-7241-D34A-8BF6-CA7EC0817E26}" type="parTrans" cxnId="{AA848AAD-BB64-A844-9D41-897B2588D910}">
      <dgm:prSet/>
      <dgm:spPr/>
      <dgm:t>
        <a:bodyPr/>
        <a:lstStyle/>
        <a:p>
          <a:endParaRPr lang="en-US"/>
        </a:p>
      </dgm:t>
    </dgm:pt>
    <dgm:pt modelId="{5B160351-BE1F-0646-ABED-F76F3A0EEDC8}" type="sibTrans" cxnId="{AA848AAD-BB64-A844-9D41-897B2588D910}">
      <dgm:prSet/>
      <dgm:spPr/>
      <dgm:t>
        <a:bodyPr/>
        <a:lstStyle/>
        <a:p>
          <a:endParaRPr lang="en-US"/>
        </a:p>
      </dgm:t>
    </dgm:pt>
    <dgm:pt modelId="{9CDDBE2D-7184-C844-93B0-03627B164E2A}">
      <dgm:prSet/>
      <dgm:spPr>
        <a:solidFill>
          <a:schemeClr val="tx1"/>
        </a:solidFill>
        <a:ln>
          <a:solidFill>
            <a:schemeClr val="accent5">
              <a:lumMod val="50000"/>
            </a:schemeClr>
          </a:solidFill>
        </a:ln>
        <a:effectLst>
          <a:glow rad="101600">
            <a:schemeClr val="accent2">
              <a:alpha val="75000"/>
            </a:schemeClr>
          </a:glow>
        </a:effectLst>
      </dgm:spPr>
      <dgm:t>
        <a:bodyPr/>
        <a:lstStyle/>
        <a:p>
          <a:r>
            <a:rPr lang="en-US" dirty="0">
              <a:solidFill>
                <a:schemeClr val="bg1"/>
              </a:solidFill>
              <a:effectLst/>
            </a:rPr>
            <a:t>Security</a:t>
          </a:r>
        </a:p>
      </dgm:t>
    </dgm:pt>
    <dgm:pt modelId="{6C2F07DD-CF3F-3843-8A6D-AD6F11BE4DFB}" type="parTrans" cxnId="{9C8330ED-EDF8-8C4E-8CBD-C19B45ADDC5A}">
      <dgm:prSet/>
      <dgm:spPr/>
      <dgm:t>
        <a:bodyPr/>
        <a:lstStyle/>
        <a:p>
          <a:endParaRPr lang="en-US"/>
        </a:p>
      </dgm:t>
    </dgm:pt>
    <dgm:pt modelId="{B2E4392B-DB28-2E4D-9AC3-FCDCF53574B2}" type="sibTrans" cxnId="{9C8330ED-EDF8-8C4E-8CBD-C19B45ADDC5A}">
      <dgm:prSet/>
      <dgm:spPr/>
      <dgm:t>
        <a:bodyPr/>
        <a:lstStyle/>
        <a:p>
          <a:endParaRPr lang="en-US"/>
        </a:p>
      </dgm:t>
    </dgm:pt>
    <dgm:pt modelId="{F72459C1-A0F1-9945-9802-DD9743C9784E}">
      <dgm:prSet/>
      <dgm:spPr>
        <a:solidFill>
          <a:schemeClr val="tx1"/>
        </a:solidFill>
        <a:ln>
          <a:solidFill>
            <a:schemeClr val="accent6">
              <a:lumMod val="50000"/>
            </a:schemeClr>
          </a:solidFill>
        </a:ln>
        <a:effectLst>
          <a:glow rad="101600">
            <a:schemeClr val="accent2">
              <a:alpha val="75000"/>
            </a:schemeClr>
          </a:glow>
        </a:effectLst>
      </dgm:spPr>
      <dgm:t>
        <a:bodyPr/>
        <a:lstStyle/>
        <a:p>
          <a:r>
            <a:rPr lang="en-US" dirty="0">
              <a:solidFill>
                <a:schemeClr val="bg1"/>
              </a:solidFill>
              <a:effectLst/>
            </a:rPr>
            <a:t>Onward transfer</a:t>
          </a:r>
        </a:p>
      </dgm:t>
    </dgm:pt>
    <dgm:pt modelId="{146C984F-5A19-464B-A16E-550D3E7C003E}" type="parTrans" cxnId="{1DA395DD-6ACF-EA4A-AF8C-8B4EC292BE43}">
      <dgm:prSet/>
      <dgm:spPr/>
      <dgm:t>
        <a:bodyPr/>
        <a:lstStyle/>
        <a:p>
          <a:endParaRPr lang="en-US"/>
        </a:p>
      </dgm:t>
    </dgm:pt>
    <dgm:pt modelId="{EFB88430-AE45-9145-B7ED-1AA497664E24}" type="sibTrans" cxnId="{1DA395DD-6ACF-EA4A-AF8C-8B4EC292BE43}">
      <dgm:prSet/>
      <dgm:spPr/>
      <dgm:t>
        <a:bodyPr/>
        <a:lstStyle/>
        <a:p>
          <a:endParaRPr lang="en-US"/>
        </a:p>
      </dgm:t>
    </dgm:pt>
    <dgm:pt modelId="{E2D0686D-F692-2147-8A2A-2246A2F908A5}">
      <dgm:prSet/>
      <dgm:spPr>
        <a:solidFill>
          <a:schemeClr val="tx1"/>
        </a:solidFill>
        <a:ln>
          <a:solidFill>
            <a:schemeClr val="accent3">
              <a:lumMod val="50000"/>
            </a:schemeClr>
          </a:solidFill>
        </a:ln>
        <a:effectLst>
          <a:glow rad="101600">
            <a:schemeClr val="accent2">
              <a:alpha val="75000"/>
            </a:schemeClr>
          </a:glow>
        </a:effectLst>
      </dgm:spPr>
      <dgm:t>
        <a:bodyPr/>
        <a:lstStyle/>
        <a:p>
          <a:r>
            <a:rPr lang="en-US" dirty="0">
              <a:solidFill>
                <a:schemeClr val="bg1"/>
              </a:solidFill>
              <a:effectLst/>
            </a:rPr>
            <a:t>Enforcement</a:t>
          </a:r>
        </a:p>
      </dgm:t>
    </dgm:pt>
    <dgm:pt modelId="{BB8C7003-288E-E64C-BA58-C8FF3824F37C}" type="parTrans" cxnId="{3907FF58-C876-9941-9525-0652C89A1BB3}">
      <dgm:prSet/>
      <dgm:spPr/>
      <dgm:t>
        <a:bodyPr/>
        <a:lstStyle/>
        <a:p>
          <a:endParaRPr lang="en-US"/>
        </a:p>
      </dgm:t>
    </dgm:pt>
    <dgm:pt modelId="{7C665C3D-4F79-D944-841A-93E86E77B382}" type="sibTrans" cxnId="{3907FF58-C876-9941-9525-0652C89A1BB3}">
      <dgm:prSet/>
      <dgm:spPr/>
      <dgm:t>
        <a:bodyPr/>
        <a:lstStyle/>
        <a:p>
          <a:endParaRPr lang="en-US"/>
        </a:p>
      </dgm:t>
    </dgm:pt>
    <dgm:pt modelId="{752D4C6D-9322-4345-9634-9BA7C5315316}" type="pres">
      <dgm:prSet presAssocID="{F24AB099-60F8-DE44-AF03-776C1F8405A8}" presName="diagram" presStyleCnt="0">
        <dgm:presLayoutVars>
          <dgm:dir/>
          <dgm:resizeHandles val="exact"/>
        </dgm:presLayoutVars>
      </dgm:prSet>
      <dgm:spPr/>
    </dgm:pt>
    <dgm:pt modelId="{5DBA9323-86B5-6443-9542-949D8B6D702A}" type="pres">
      <dgm:prSet presAssocID="{4F4821F8-9291-BF4E-BC46-DF8B1BBE8D87}" presName="node" presStyleLbl="node1" presStyleIdx="0" presStyleCnt="7">
        <dgm:presLayoutVars>
          <dgm:bulletEnabled val="1"/>
        </dgm:presLayoutVars>
      </dgm:prSet>
      <dgm:spPr/>
    </dgm:pt>
    <dgm:pt modelId="{BC1FA402-78E3-BC4C-A207-DA85196C52CD}" type="pres">
      <dgm:prSet presAssocID="{66F85F56-44C5-694C-ADE4-31EE480754B4}" presName="sibTrans" presStyleCnt="0"/>
      <dgm:spPr/>
    </dgm:pt>
    <dgm:pt modelId="{AF172B0C-C620-F343-B074-7C6A90237570}" type="pres">
      <dgm:prSet presAssocID="{3952B78C-17FD-A343-A73B-1F78E2233E15}" presName="node" presStyleLbl="node1" presStyleIdx="1" presStyleCnt="7">
        <dgm:presLayoutVars>
          <dgm:bulletEnabled val="1"/>
        </dgm:presLayoutVars>
      </dgm:prSet>
      <dgm:spPr/>
    </dgm:pt>
    <dgm:pt modelId="{E63597BF-B0F0-594E-AC72-3507512B9484}" type="pres">
      <dgm:prSet presAssocID="{AC458732-2E00-314A-8C28-122FD739EB30}" presName="sibTrans" presStyleCnt="0"/>
      <dgm:spPr/>
    </dgm:pt>
    <dgm:pt modelId="{B22FFA69-7555-464C-8C84-D177A39F3A26}" type="pres">
      <dgm:prSet presAssocID="{080FDECB-6816-6C49-AF7E-5CD34BA4B275}" presName="node" presStyleLbl="node1" presStyleIdx="2" presStyleCnt="7">
        <dgm:presLayoutVars>
          <dgm:bulletEnabled val="1"/>
        </dgm:presLayoutVars>
      </dgm:prSet>
      <dgm:spPr/>
    </dgm:pt>
    <dgm:pt modelId="{2351E0A8-E270-4642-8F10-EC6EED26847E}" type="pres">
      <dgm:prSet presAssocID="{CA41EFB7-484A-5E4B-AE17-78180B7C339E}" presName="sibTrans" presStyleCnt="0"/>
      <dgm:spPr/>
    </dgm:pt>
    <dgm:pt modelId="{943006C3-0A35-5744-8096-219340C28D26}" type="pres">
      <dgm:prSet presAssocID="{B2C588B5-6A5A-CD44-80A1-461E15A03685}" presName="node" presStyleLbl="node1" presStyleIdx="3" presStyleCnt="7">
        <dgm:presLayoutVars>
          <dgm:bulletEnabled val="1"/>
        </dgm:presLayoutVars>
      </dgm:prSet>
      <dgm:spPr/>
    </dgm:pt>
    <dgm:pt modelId="{EE65D0FD-3682-BF4F-B2F3-751FE4386D9B}" type="pres">
      <dgm:prSet presAssocID="{5B160351-BE1F-0646-ABED-F76F3A0EEDC8}" presName="sibTrans" presStyleCnt="0"/>
      <dgm:spPr/>
    </dgm:pt>
    <dgm:pt modelId="{2D762C0D-45A5-314B-9646-563FE2C342F9}" type="pres">
      <dgm:prSet presAssocID="{9CDDBE2D-7184-C844-93B0-03627B164E2A}" presName="node" presStyleLbl="node1" presStyleIdx="4" presStyleCnt="7">
        <dgm:presLayoutVars>
          <dgm:bulletEnabled val="1"/>
        </dgm:presLayoutVars>
      </dgm:prSet>
      <dgm:spPr/>
    </dgm:pt>
    <dgm:pt modelId="{96FE42D5-8B20-CF47-ABE1-7D8D890A454A}" type="pres">
      <dgm:prSet presAssocID="{B2E4392B-DB28-2E4D-9AC3-FCDCF53574B2}" presName="sibTrans" presStyleCnt="0"/>
      <dgm:spPr/>
    </dgm:pt>
    <dgm:pt modelId="{64D4B641-86A7-F447-8C09-2802BF862B78}" type="pres">
      <dgm:prSet presAssocID="{F72459C1-A0F1-9945-9802-DD9743C9784E}" presName="node" presStyleLbl="node1" presStyleIdx="5" presStyleCnt="7">
        <dgm:presLayoutVars>
          <dgm:bulletEnabled val="1"/>
        </dgm:presLayoutVars>
      </dgm:prSet>
      <dgm:spPr/>
    </dgm:pt>
    <dgm:pt modelId="{285A08FA-91A2-174A-A9AA-7C71B9B5A834}" type="pres">
      <dgm:prSet presAssocID="{EFB88430-AE45-9145-B7ED-1AA497664E24}" presName="sibTrans" presStyleCnt="0"/>
      <dgm:spPr/>
    </dgm:pt>
    <dgm:pt modelId="{99F56D78-61F7-DE4B-9CFA-9A6B6003DE80}" type="pres">
      <dgm:prSet presAssocID="{E2D0686D-F692-2147-8A2A-2246A2F908A5}" presName="node" presStyleLbl="node1" presStyleIdx="6" presStyleCnt="7">
        <dgm:presLayoutVars>
          <dgm:bulletEnabled val="1"/>
        </dgm:presLayoutVars>
      </dgm:prSet>
      <dgm:spPr/>
    </dgm:pt>
  </dgm:ptLst>
  <dgm:cxnLst>
    <dgm:cxn modelId="{F0326F26-9DDF-774E-ACB3-8E73557C41CB}" type="presOf" srcId="{E2D0686D-F692-2147-8A2A-2246A2F908A5}" destId="{99F56D78-61F7-DE4B-9CFA-9A6B6003DE80}" srcOrd="0" destOrd="0" presId="urn:microsoft.com/office/officeart/2005/8/layout/default#9"/>
    <dgm:cxn modelId="{79194130-D0DE-2245-A32C-F61167A4DE04}" type="presOf" srcId="{F72459C1-A0F1-9945-9802-DD9743C9784E}" destId="{64D4B641-86A7-F447-8C09-2802BF862B78}" srcOrd="0" destOrd="0" presId="urn:microsoft.com/office/officeart/2005/8/layout/default#9"/>
    <dgm:cxn modelId="{1794A54B-5268-7F40-846D-E362CBBD3734}" type="presOf" srcId="{B2C588B5-6A5A-CD44-80A1-461E15A03685}" destId="{943006C3-0A35-5744-8096-219340C28D26}" srcOrd="0" destOrd="0" presId="urn:microsoft.com/office/officeart/2005/8/layout/default#9"/>
    <dgm:cxn modelId="{8EB61178-91CA-3942-BC2F-A09368DB4C06}" type="presOf" srcId="{F24AB099-60F8-DE44-AF03-776C1F8405A8}" destId="{752D4C6D-9322-4345-9634-9BA7C5315316}" srcOrd="0" destOrd="0" presId="urn:microsoft.com/office/officeart/2005/8/layout/default#9"/>
    <dgm:cxn modelId="{3907FF58-C876-9941-9525-0652C89A1BB3}" srcId="{F24AB099-60F8-DE44-AF03-776C1F8405A8}" destId="{E2D0686D-F692-2147-8A2A-2246A2F908A5}" srcOrd="6" destOrd="0" parTransId="{BB8C7003-288E-E64C-BA58-C8FF3824F37C}" sibTransId="{7C665C3D-4F79-D944-841A-93E86E77B382}"/>
    <dgm:cxn modelId="{67EF158F-FA6D-864A-A10F-2A2B561A846B}" type="presOf" srcId="{3952B78C-17FD-A343-A73B-1F78E2233E15}" destId="{AF172B0C-C620-F343-B074-7C6A90237570}" srcOrd="0" destOrd="0" presId="urn:microsoft.com/office/officeart/2005/8/layout/default#9"/>
    <dgm:cxn modelId="{EBD1FF93-0E56-B94F-B100-0DF6A5D58DE2}" type="presOf" srcId="{4F4821F8-9291-BF4E-BC46-DF8B1BBE8D87}" destId="{5DBA9323-86B5-6443-9542-949D8B6D702A}" srcOrd="0" destOrd="0" presId="urn:microsoft.com/office/officeart/2005/8/layout/default#9"/>
    <dgm:cxn modelId="{AA848AAD-BB64-A844-9D41-897B2588D910}" srcId="{F24AB099-60F8-DE44-AF03-776C1F8405A8}" destId="{B2C588B5-6A5A-CD44-80A1-461E15A03685}" srcOrd="3" destOrd="0" parTransId="{980C9C21-7241-D34A-8BF6-CA7EC0817E26}" sibTransId="{5B160351-BE1F-0646-ABED-F76F3A0EEDC8}"/>
    <dgm:cxn modelId="{497141BF-C13B-F546-ABFC-F0283904DE4C}" type="presOf" srcId="{9CDDBE2D-7184-C844-93B0-03627B164E2A}" destId="{2D762C0D-45A5-314B-9646-563FE2C342F9}" srcOrd="0" destOrd="0" presId="urn:microsoft.com/office/officeart/2005/8/layout/default#9"/>
    <dgm:cxn modelId="{60ECC0CB-968A-BE4C-9F0A-8B09B8284D5C}" srcId="{F24AB099-60F8-DE44-AF03-776C1F8405A8}" destId="{4F4821F8-9291-BF4E-BC46-DF8B1BBE8D87}" srcOrd="0" destOrd="0" parTransId="{E6D25506-82EA-D440-8C7E-526E8D90AEBA}" sibTransId="{66F85F56-44C5-694C-ADE4-31EE480754B4}"/>
    <dgm:cxn modelId="{1DA395DD-6ACF-EA4A-AF8C-8B4EC292BE43}" srcId="{F24AB099-60F8-DE44-AF03-776C1F8405A8}" destId="{F72459C1-A0F1-9945-9802-DD9743C9784E}" srcOrd="5" destOrd="0" parTransId="{146C984F-5A19-464B-A16E-550D3E7C003E}" sibTransId="{EFB88430-AE45-9145-B7ED-1AA497664E24}"/>
    <dgm:cxn modelId="{9A4B22DE-E105-2446-98C7-673BB268A58B}" type="presOf" srcId="{080FDECB-6816-6C49-AF7E-5CD34BA4B275}" destId="{B22FFA69-7555-464C-8C84-D177A39F3A26}" srcOrd="0" destOrd="0" presId="urn:microsoft.com/office/officeart/2005/8/layout/default#9"/>
    <dgm:cxn modelId="{559359E5-0559-7B42-98F4-AD6E2C7C1953}" srcId="{F24AB099-60F8-DE44-AF03-776C1F8405A8}" destId="{3952B78C-17FD-A343-A73B-1F78E2233E15}" srcOrd="1" destOrd="0" parTransId="{B1116314-F183-A94B-AF16-F282C94D5915}" sibTransId="{AC458732-2E00-314A-8C28-122FD739EB30}"/>
    <dgm:cxn modelId="{8CA1E5E8-05A1-8747-9F3E-F8F46D2ADC3B}" srcId="{F24AB099-60F8-DE44-AF03-776C1F8405A8}" destId="{080FDECB-6816-6C49-AF7E-5CD34BA4B275}" srcOrd="2" destOrd="0" parTransId="{FE70861C-A738-254B-9AC2-D7095FF45980}" sibTransId="{CA41EFB7-484A-5E4B-AE17-78180B7C339E}"/>
    <dgm:cxn modelId="{9C8330ED-EDF8-8C4E-8CBD-C19B45ADDC5A}" srcId="{F24AB099-60F8-DE44-AF03-776C1F8405A8}" destId="{9CDDBE2D-7184-C844-93B0-03627B164E2A}" srcOrd="4" destOrd="0" parTransId="{6C2F07DD-CF3F-3843-8A6D-AD6F11BE4DFB}" sibTransId="{B2E4392B-DB28-2E4D-9AC3-FCDCF53574B2}"/>
    <dgm:cxn modelId="{B3317B4D-2D0E-0E40-88E3-3CF1E3CF31F9}" type="presParOf" srcId="{752D4C6D-9322-4345-9634-9BA7C5315316}" destId="{5DBA9323-86B5-6443-9542-949D8B6D702A}" srcOrd="0" destOrd="0" presId="urn:microsoft.com/office/officeart/2005/8/layout/default#9"/>
    <dgm:cxn modelId="{6519615A-6BC8-5C4A-9F25-5EA396B056D6}" type="presParOf" srcId="{752D4C6D-9322-4345-9634-9BA7C5315316}" destId="{BC1FA402-78E3-BC4C-A207-DA85196C52CD}" srcOrd="1" destOrd="0" presId="urn:microsoft.com/office/officeart/2005/8/layout/default#9"/>
    <dgm:cxn modelId="{AFEE8774-E86B-484E-89F5-CBCA62C552E4}" type="presParOf" srcId="{752D4C6D-9322-4345-9634-9BA7C5315316}" destId="{AF172B0C-C620-F343-B074-7C6A90237570}" srcOrd="2" destOrd="0" presId="urn:microsoft.com/office/officeart/2005/8/layout/default#9"/>
    <dgm:cxn modelId="{A6ED169A-4397-7047-B187-96489561AF6A}" type="presParOf" srcId="{752D4C6D-9322-4345-9634-9BA7C5315316}" destId="{E63597BF-B0F0-594E-AC72-3507512B9484}" srcOrd="3" destOrd="0" presId="urn:microsoft.com/office/officeart/2005/8/layout/default#9"/>
    <dgm:cxn modelId="{7F13117E-A1FE-B14E-AFC7-45840653082C}" type="presParOf" srcId="{752D4C6D-9322-4345-9634-9BA7C5315316}" destId="{B22FFA69-7555-464C-8C84-D177A39F3A26}" srcOrd="4" destOrd="0" presId="urn:microsoft.com/office/officeart/2005/8/layout/default#9"/>
    <dgm:cxn modelId="{C2A1BE56-045D-5444-AAA8-8D1963D3386F}" type="presParOf" srcId="{752D4C6D-9322-4345-9634-9BA7C5315316}" destId="{2351E0A8-E270-4642-8F10-EC6EED26847E}" srcOrd="5" destOrd="0" presId="urn:microsoft.com/office/officeart/2005/8/layout/default#9"/>
    <dgm:cxn modelId="{58A34245-0592-8B4A-90E1-314C43F54AEC}" type="presParOf" srcId="{752D4C6D-9322-4345-9634-9BA7C5315316}" destId="{943006C3-0A35-5744-8096-219340C28D26}" srcOrd="6" destOrd="0" presId="urn:microsoft.com/office/officeart/2005/8/layout/default#9"/>
    <dgm:cxn modelId="{C52BD2BB-D7FF-0542-8977-9A005E4F04B6}" type="presParOf" srcId="{752D4C6D-9322-4345-9634-9BA7C5315316}" destId="{EE65D0FD-3682-BF4F-B2F3-751FE4386D9B}" srcOrd="7" destOrd="0" presId="urn:microsoft.com/office/officeart/2005/8/layout/default#9"/>
    <dgm:cxn modelId="{0A874C7A-C2AE-DB48-B0B9-F9EAB147B1F6}" type="presParOf" srcId="{752D4C6D-9322-4345-9634-9BA7C5315316}" destId="{2D762C0D-45A5-314B-9646-563FE2C342F9}" srcOrd="8" destOrd="0" presId="urn:microsoft.com/office/officeart/2005/8/layout/default#9"/>
    <dgm:cxn modelId="{454A3F8A-F2D4-6649-B87A-A50770349348}" type="presParOf" srcId="{752D4C6D-9322-4345-9634-9BA7C5315316}" destId="{96FE42D5-8B20-CF47-ABE1-7D8D890A454A}" srcOrd="9" destOrd="0" presId="urn:microsoft.com/office/officeart/2005/8/layout/default#9"/>
    <dgm:cxn modelId="{3A55C590-2CA6-2C46-AE3A-120DDDA75AC6}" type="presParOf" srcId="{752D4C6D-9322-4345-9634-9BA7C5315316}" destId="{64D4B641-86A7-F447-8C09-2802BF862B78}" srcOrd="10" destOrd="0" presId="urn:microsoft.com/office/officeart/2005/8/layout/default#9"/>
    <dgm:cxn modelId="{C2D90A7C-76D2-8341-AE3B-DB3C63DE9852}" type="presParOf" srcId="{752D4C6D-9322-4345-9634-9BA7C5315316}" destId="{285A08FA-91A2-174A-A9AA-7C71B9B5A834}" srcOrd="11" destOrd="0" presId="urn:microsoft.com/office/officeart/2005/8/layout/default#9"/>
    <dgm:cxn modelId="{522BE3F5-DCAB-7E43-BB5C-3E6D9CC98DA8}" type="presParOf" srcId="{752D4C6D-9322-4345-9634-9BA7C5315316}" destId="{99F56D78-61F7-DE4B-9CFA-9A6B6003DE80}" srcOrd="12" destOrd="0" presId="urn:microsoft.com/office/officeart/2005/8/layout/default#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2DA6BD4D-EB0E-514B-8D34-C3BF4D0AD8B2}"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40C05D88-ABF7-5F44-A46F-C2F1F8655189}">
      <dgm:prSet/>
      <dgm:spPr>
        <a:solidFill>
          <a:schemeClr val="accent6">
            <a:lumMod val="75000"/>
          </a:schemeClr>
        </a:solidFill>
        <a:ln>
          <a:solidFill>
            <a:schemeClr val="accent6">
              <a:lumMod val="50000"/>
            </a:schemeClr>
          </a:solidFill>
        </a:ln>
      </dgm:spPr>
      <dgm:t>
        <a:bodyPr/>
        <a:lstStyle/>
        <a:p>
          <a:pPr rtl="0"/>
          <a:r>
            <a:rPr lang="en-US" b="1" dirty="0">
              <a:solidFill>
                <a:schemeClr val="bg1"/>
              </a:solidFill>
            </a:rPr>
            <a:t>Privacy Act of 1974</a:t>
          </a:r>
          <a:endParaRPr lang="en-US" dirty="0">
            <a:solidFill>
              <a:schemeClr val="bg1"/>
            </a:solidFill>
          </a:endParaRPr>
        </a:p>
      </dgm:t>
    </dgm:pt>
    <dgm:pt modelId="{4597ED6C-2817-1C4F-B679-63313396A378}" type="parTrans" cxnId="{283DE9F7-CF83-A84F-8E31-112E0B0FC3B2}">
      <dgm:prSet/>
      <dgm:spPr/>
      <dgm:t>
        <a:bodyPr/>
        <a:lstStyle/>
        <a:p>
          <a:endParaRPr lang="en-US"/>
        </a:p>
      </dgm:t>
    </dgm:pt>
    <dgm:pt modelId="{3A9BA045-EF36-DD4E-B986-865F438E9E99}" type="sibTrans" cxnId="{283DE9F7-CF83-A84F-8E31-112E0B0FC3B2}">
      <dgm:prSet/>
      <dgm:spPr/>
      <dgm:t>
        <a:bodyPr/>
        <a:lstStyle/>
        <a:p>
          <a:endParaRPr lang="en-US"/>
        </a:p>
      </dgm:t>
    </dgm:pt>
    <dgm:pt modelId="{20E1665B-148F-9747-A05B-BBA4ADA38448}">
      <dgm:prSet/>
      <dgm:spPr>
        <a:ln>
          <a:solidFill>
            <a:schemeClr val="accent6">
              <a:lumMod val="50000"/>
            </a:schemeClr>
          </a:solidFill>
        </a:ln>
        <a:effectLst>
          <a:glow rad="101600">
            <a:schemeClr val="accent1">
              <a:alpha val="75000"/>
            </a:schemeClr>
          </a:glow>
        </a:effectLst>
      </dgm:spPr>
      <dgm:t>
        <a:bodyPr/>
        <a:lstStyle/>
        <a:p>
          <a:pPr rtl="0"/>
          <a:r>
            <a:rPr lang="en-US" b="0" dirty="0">
              <a:latin typeface="+mn-lt"/>
            </a:rPr>
            <a:t>Deals with personal information collected and used by federal agencies</a:t>
          </a:r>
        </a:p>
      </dgm:t>
    </dgm:pt>
    <dgm:pt modelId="{1FF8C7AD-EB6C-E54F-98B7-93776ADB2C33}" type="parTrans" cxnId="{37546F7E-5578-394E-AF5E-39671070F865}">
      <dgm:prSet/>
      <dgm:spPr/>
      <dgm:t>
        <a:bodyPr/>
        <a:lstStyle/>
        <a:p>
          <a:endParaRPr lang="en-US"/>
        </a:p>
      </dgm:t>
    </dgm:pt>
    <dgm:pt modelId="{D4DF212C-F81A-4247-AC89-AB1D7696BD85}" type="sibTrans" cxnId="{37546F7E-5578-394E-AF5E-39671070F865}">
      <dgm:prSet/>
      <dgm:spPr/>
      <dgm:t>
        <a:bodyPr/>
        <a:lstStyle/>
        <a:p>
          <a:endParaRPr lang="en-US"/>
        </a:p>
      </dgm:t>
    </dgm:pt>
    <dgm:pt modelId="{A4476F55-2413-DF4B-8EFE-0725814C2605}">
      <dgm:prSet/>
      <dgm:spPr>
        <a:ln>
          <a:solidFill>
            <a:schemeClr val="accent6">
              <a:lumMod val="50000"/>
            </a:schemeClr>
          </a:solidFill>
        </a:ln>
        <a:effectLst>
          <a:glow rad="101600">
            <a:schemeClr val="accent1">
              <a:alpha val="75000"/>
            </a:schemeClr>
          </a:glow>
        </a:effectLst>
      </dgm:spPr>
      <dgm:t>
        <a:bodyPr/>
        <a:lstStyle/>
        <a:p>
          <a:pPr rtl="0"/>
          <a:r>
            <a:rPr lang="en-US" b="0" dirty="0">
              <a:latin typeface="+mn-lt"/>
            </a:rPr>
            <a:t>Permits individuals to determine records kept</a:t>
          </a:r>
        </a:p>
      </dgm:t>
    </dgm:pt>
    <dgm:pt modelId="{592A6C6C-9786-CD4E-B10F-7EE32C5EE9D4}" type="parTrans" cxnId="{EED18028-0E14-7C48-BBEF-882EB55255FE}">
      <dgm:prSet/>
      <dgm:spPr/>
      <dgm:t>
        <a:bodyPr/>
        <a:lstStyle/>
        <a:p>
          <a:endParaRPr lang="en-US"/>
        </a:p>
      </dgm:t>
    </dgm:pt>
    <dgm:pt modelId="{02E21C21-A9C1-5749-B2EB-CC1ED7D29C33}" type="sibTrans" cxnId="{EED18028-0E14-7C48-BBEF-882EB55255FE}">
      <dgm:prSet/>
      <dgm:spPr/>
      <dgm:t>
        <a:bodyPr/>
        <a:lstStyle/>
        <a:p>
          <a:endParaRPr lang="en-US"/>
        </a:p>
      </dgm:t>
    </dgm:pt>
    <dgm:pt modelId="{B1B27E3C-3DE1-CC42-A5CD-0C0C47016FBB}">
      <dgm:prSet/>
      <dgm:spPr>
        <a:ln>
          <a:solidFill>
            <a:schemeClr val="accent6">
              <a:lumMod val="50000"/>
            </a:schemeClr>
          </a:solidFill>
        </a:ln>
        <a:effectLst>
          <a:glow rad="101600">
            <a:schemeClr val="accent1">
              <a:alpha val="75000"/>
            </a:schemeClr>
          </a:glow>
        </a:effectLst>
      </dgm:spPr>
      <dgm:t>
        <a:bodyPr/>
        <a:lstStyle/>
        <a:p>
          <a:pPr rtl="0"/>
          <a:r>
            <a:rPr lang="en-US" b="0" dirty="0">
              <a:latin typeface="+mn-lt"/>
            </a:rPr>
            <a:t>Permits individuals to forbid records being used for other purposes </a:t>
          </a:r>
        </a:p>
      </dgm:t>
    </dgm:pt>
    <dgm:pt modelId="{73CC8BF3-CD8D-264A-BD1A-2063645E7054}" type="parTrans" cxnId="{D85E7F42-E357-F14D-8825-FEA6F1E082BB}">
      <dgm:prSet/>
      <dgm:spPr/>
      <dgm:t>
        <a:bodyPr/>
        <a:lstStyle/>
        <a:p>
          <a:endParaRPr lang="en-US"/>
        </a:p>
      </dgm:t>
    </dgm:pt>
    <dgm:pt modelId="{2254E1B2-43C9-AF4C-83BB-19C39C8F618F}" type="sibTrans" cxnId="{D85E7F42-E357-F14D-8825-FEA6F1E082BB}">
      <dgm:prSet/>
      <dgm:spPr/>
      <dgm:t>
        <a:bodyPr/>
        <a:lstStyle/>
        <a:p>
          <a:endParaRPr lang="en-US"/>
        </a:p>
      </dgm:t>
    </dgm:pt>
    <dgm:pt modelId="{9DA7779C-8E3C-2C4F-935A-870C0A0A5E0D}">
      <dgm:prSet/>
      <dgm:spPr>
        <a:ln>
          <a:solidFill>
            <a:schemeClr val="accent6">
              <a:lumMod val="50000"/>
            </a:schemeClr>
          </a:solidFill>
        </a:ln>
        <a:effectLst>
          <a:glow rad="101600">
            <a:schemeClr val="accent1">
              <a:alpha val="75000"/>
            </a:schemeClr>
          </a:glow>
        </a:effectLst>
      </dgm:spPr>
      <dgm:t>
        <a:bodyPr/>
        <a:lstStyle/>
        <a:p>
          <a:pPr rtl="0"/>
          <a:r>
            <a:rPr lang="en-US" b="0" dirty="0">
              <a:latin typeface="+mn-lt"/>
            </a:rPr>
            <a:t>Permits individuals to obtain access to records and to correct and amend records as appropriate</a:t>
          </a:r>
        </a:p>
      </dgm:t>
    </dgm:pt>
    <dgm:pt modelId="{7C8AD3EF-D69C-614B-A2B1-028C18B3159F}" type="parTrans" cxnId="{2FE2ACBF-F12E-6D41-BB79-CE2F9E4EFD48}">
      <dgm:prSet/>
      <dgm:spPr/>
      <dgm:t>
        <a:bodyPr/>
        <a:lstStyle/>
        <a:p>
          <a:endParaRPr lang="en-US"/>
        </a:p>
      </dgm:t>
    </dgm:pt>
    <dgm:pt modelId="{52CF6A64-ECE9-0A4F-A996-C26B9B0DA774}" type="sibTrans" cxnId="{2FE2ACBF-F12E-6D41-BB79-CE2F9E4EFD48}">
      <dgm:prSet/>
      <dgm:spPr/>
      <dgm:t>
        <a:bodyPr/>
        <a:lstStyle/>
        <a:p>
          <a:endParaRPr lang="en-US"/>
        </a:p>
      </dgm:t>
    </dgm:pt>
    <dgm:pt modelId="{80FA822B-8EFC-F442-890B-FD6862CB2A59}">
      <dgm:prSet/>
      <dgm:spPr>
        <a:ln>
          <a:solidFill>
            <a:schemeClr val="accent6">
              <a:lumMod val="50000"/>
            </a:schemeClr>
          </a:solidFill>
        </a:ln>
        <a:effectLst>
          <a:glow rad="101600">
            <a:schemeClr val="accent1">
              <a:alpha val="75000"/>
            </a:schemeClr>
          </a:glow>
        </a:effectLst>
      </dgm:spPr>
      <dgm:t>
        <a:bodyPr/>
        <a:lstStyle/>
        <a:p>
          <a:pPr rtl="0"/>
          <a:r>
            <a:rPr lang="en-US" b="0" dirty="0">
              <a:latin typeface="+mn-lt"/>
            </a:rPr>
            <a:t>Ensures agencies properly collect, maintain, and use personal information</a:t>
          </a:r>
        </a:p>
      </dgm:t>
    </dgm:pt>
    <dgm:pt modelId="{340BC7A5-0279-A44B-9B9B-3AA244BC34F5}" type="parTrans" cxnId="{44BB5FA0-759D-E248-BB98-5CB8487FD554}">
      <dgm:prSet/>
      <dgm:spPr/>
      <dgm:t>
        <a:bodyPr/>
        <a:lstStyle/>
        <a:p>
          <a:endParaRPr lang="en-US"/>
        </a:p>
      </dgm:t>
    </dgm:pt>
    <dgm:pt modelId="{74E301B5-2C53-A34E-B95D-FBF75B034AE5}" type="sibTrans" cxnId="{44BB5FA0-759D-E248-BB98-5CB8487FD554}">
      <dgm:prSet/>
      <dgm:spPr/>
      <dgm:t>
        <a:bodyPr/>
        <a:lstStyle/>
        <a:p>
          <a:endParaRPr lang="en-US"/>
        </a:p>
      </dgm:t>
    </dgm:pt>
    <dgm:pt modelId="{FE3A0E21-4B49-3A42-A169-6F91867BA56D}">
      <dgm:prSet/>
      <dgm:spPr>
        <a:ln>
          <a:solidFill>
            <a:schemeClr val="accent6">
              <a:lumMod val="50000"/>
            </a:schemeClr>
          </a:solidFill>
        </a:ln>
        <a:effectLst>
          <a:glow rad="101600">
            <a:schemeClr val="accent1">
              <a:alpha val="75000"/>
            </a:schemeClr>
          </a:glow>
        </a:effectLst>
      </dgm:spPr>
      <dgm:t>
        <a:bodyPr/>
        <a:lstStyle/>
        <a:p>
          <a:pPr rtl="0"/>
          <a:r>
            <a:rPr lang="en-US" b="0" dirty="0">
              <a:latin typeface="+mn-lt"/>
            </a:rPr>
            <a:t>Creates a private right of action for individuals</a:t>
          </a:r>
        </a:p>
      </dgm:t>
    </dgm:pt>
    <dgm:pt modelId="{1F70B32B-DA00-B345-86B2-E05952BD6C3E}" type="parTrans" cxnId="{9ABF24D7-6B34-5046-A298-A252CA2C8007}">
      <dgm:prSet/>
      <dgm:spPr/>
      <dgm:t>
        <a:bodyPr/>
        <a:lstStyle/>
        <a:p>
          <a:endParaRPr lang="en-US"/>
        </a:p>
      </dgm:t>
    </dgm:pt>
    <dgm:pt modelId="{2F5A11EE-06ED-2C42-8BFD-398ED933F341}" type="sibTrans" cxnId="{9ABF24D7-6B34-5046-A298-A252CA2C8007}">
      <dgm:prSet/>
      <dgm:spPr/>
      <dgm:t>
        <a:bodyPr/>
        <a:lstStyle/>
        <a:p>
          <a:endParaRPr lang="en-US"/>
        </a:p>
      </dgm:t>
    </dgm:pt>
    <dgm:pt modelId="{9B887C10-9C9E-CA4E-B3A5-0DECBAA58155}" type="pres">
      <dgm:prSet presAssocID="{2DA6BD4D-EB0E-514B-8D34-C3BF4D0AD8B2}" presName="linear" presStyleCnt="0">
        <dgm:presLayoutVars>
          <dgm:dir/>
          <dgm:animLvl val="lvl"/>
          <dgm:resizeHandles val="exact"/>
        </dgm:presLayoutVars>
      </dgm:prSet>
      <dgm:spPr/>
    </dgm:pt>
    <dgm:pt modelId="{B2D047E0-F67B-0746-93A5-4DD576B8FEA8}" type="pres">
      <dgm:prSet presAssocID="{40C05D88-ABF7-5F44-A46F-C2F1F8655189}" presName="parentLin" presStyleCnt="0"/>
      <dgm:spPr/>
    </dgm:pt>
    <dgm:pt modelId="{01869E91-2013-9F4D-B683-F1C63FB1D2B0}" type="pres">
      <dgm:prSet presAssocID="{40C05D88-ABF7-5F44-A46F-C2F1F8655189}" presName="parentLeftMargin" presStyleLbl="node1" presStyleIdx="0" presStyleCnt="1"/>
      <dgm:spPr/>
    </dgm:pt>
    <dgm:pt modelId="{BA411A9E-1404-DB4C-8325-0520C6FD7F93}" type="pres">
      <dgm:prSet presAssocID="{40C05D88-ABF7-5F44-A46F-C2F1F8655189}" presName="parentText" presStyleLbl="node1" presStyleIdx="0" presStyleCnt="1">
        <dgm:presLayoutVars>
          <dgm:chMax val="0"/>
          <dgm:bulletEnabled val="1"/>
        </dgm:presLayoutVars>
      </dgm:prSet>
      <dgm:spPr/>
    </dgm:pt>
    <dgm:pt modelId="{C7AE6EAA-1D3D-9B49-A44B-648A0D764762}" type="pres">
      <dgm:prSet presAssocID="{40C05D88-ABF7-5F44-A46F-C2F1F8655189}" presName="negativeSpace" presStyleCnt="0"/>
      <dgm:spPr/>
    </dgm:pt>
    <dgm:pt modelId="{D87AE023-5BDE-6248-8D76-34709F10D62E}" type="pres">
      <dgm:prSet presAssocID="{40C05D88-ABF7-5F44-A46F-C2F1F8655189}" presName="childText" presStyleLbl="conFgAcc1" presStyleIdx="0" presStyleCnt="1">
        <dgm:presLayoutVars>
          <dgm:bulletEnabled val="1"/>
        </dgm:presLayoutVars>
      </dgm:prSet>
      <dgm:spPr/>
    </dgm:pt>
  </dgm:ptLst>
  <dgm:cxnLst>
    <dgm:cxn modelId="{4592A300-CDBD-3D43-8117-A08D73C20483}" type="presOf" srcId="{20E1665B-148F-9747-A05B-BBA4ADA38448}" destId="{D87AE023-5BDE-6248-8D76-34709F10D62E}" srcOrd="0" destOrd="0" presId="urn:microsoft.com/office/officeart/2005/8/layout/list1"/>
    <dgm:cxn modelId="{EED18028-0E14-7C48-BBEF-882EB55255FE}" srcId="{40C05D88-ABF7-5F44-A46F-C2F1F8655189}" destId="{A4476F55-2413-DF4B-8EFE-0725814C2605}" srcOrd="1" destOrd="0" parTransId="{592A6C6C-9786-CD4E-B10F-7EE32C5EE9D4}" sibTransId="{02E21C21-A9C1-5749-B2EB-CC1ED7D29C33}"/>
    <dgm:cxn modelId="{D85E7F42-E357-F14D-8825-FEA6F1E082BB}" srcId="{40C05D88-ABF7-5F44-A46F-C2F1F8655189}" destId="{B1B27E3C-3DE1-CC42-A5CD-0C0C47016FBB}" srcOrd="2" destOrd="0" parTransId="{73CC8BF3-CD8D-264A-BD1A-2063645E7054}" sibTransId="{2254E1B2-43C9-AF4C-83BB-19C39C8F618F}"/>
    <dgm:cxn modelId="{95DB2859-8245-BA4D-B197-B59A0C0F4DF9}" type="presOf" srcId="{FE3A0E21-4B49-3A42-A169-6F91867BA56D}" destId="{D87AE023-5BDE-6248-8D76-34709F10D62E}" srcOrd="0" destOrd="5" presId="urn:microsoft.com/office/officeart/2005/8/layout/list1"/>
    <dgm:cxn modelId="{37546F7E-5578-394E-AF5E-39671070F865}" srcId="{40C05D88-ABF7-5F44-A46F-C2F1F8655189}" destId="{20E1665B-148F-9747-A05B-BBA4ADA38448}" srcOrd="0" destOrd="0" parTransId="{1FF8C7AD-EB6C-E54F-98B7-93776ADB2C33}" sibTransId="{D4DF212C-F81A-4247-AC89-AB1D7696BD85}"/>
    <dgm:cxn modelId="{0C26F18C-ABE2-8949-859F-5D206C7BF227}" type="presOf" srcId="{40C05D88-ABF7-5F44-A46F-C2F1F8655189}" destId="{01869E91-2013-9F4D-B683-F1C63FB1D2B0}" srcOrd="0" destOrd="0" presId="urn:microsoft.com/office/officeart/2005/8/layout/list1"/>
    <dgm:cxn modelId="{44BB5FA0-759D-E248-BB98-5CB8487FD554}" srcId="{40C05D88-ABF7-5F44-A46F-C2F1F8655189}" destId="{80FA822B-8EFC-F442-890B-FD6862CB2A59}" srcOrd="4" destOrd="0" parTransId="{340BC7A5-0279-A44B-9B9B-3AA244BC34F5}" sibTransId="{74E301B5-2C53-A34E-B95D-FBF75B034AE5}"/>
    <dgm:cxn modelId="{2FE2ACBF-F12E-6D41-BB79-CE2F9E4EFD48}" srcId="{40C05D88-ABF7-5F44-A46F-C2F1F8655189}" destId="{9DA7779C-8E3C-2C4F-935A-870C0A0A5E0D}" srcOrd="3" destOrd="0" parTransId="{7C8AD3EF-D69C-614B-A2B1-028C18B3159F}" sibTransId="{52CF6A64-ECE9-0A4F-A996-C26B9B0DA774}"/>
    <dgm:cxn modelId="{0A4B5ED1-4B07-1645-BBB4-AFEFD352C077}" type="presOf" srcId="{9DA7779C-8E3C-2C4F-935A-870C0A0A5E0D}" destId="{D87AE023-5BDE-6248-8D76-34709F10D62E}" srcOrd="0" destOrd="3" presId="urn:microsoft.com/office/officeart/2005/8/layout/list1"/>
    <dgm:cxn modelId="{F107ACD2-0970-0140-9D71-3FF5DA9E142B}" type="presOf" srcId="{B1B27E3C-3DE1-CC42-A5CD-0C0C47016FBB}" destId="{D87AE023-5BDE-6248-8D76-34709F10D62E}" srcOrd="0" destOrd="2" presId="urn:microsoft.com/office/officeart/2005/8/layout/list1"/>
    <dgm:cxn modelId="{E269C6D3-A861-F949-B3A4-4185C2257C33}" type="presOf" srcId="{2DA6BD4D-EB0E-514B-8D34-C3BF4D0AD8B2}" destId="{9B887C10-9C9E-CA4E-B3A5-0DECBAA58155}" srcOrd="0" destOrd="0" presId="urn:microsoft.com/office/officeart/2005/8/layout/list1"/>
    <dgm:cxn modelId="{9ABF24D7-6B34-5046-A298-A252CA2C8007}" srcId="{40C05D88-ABF7-5F44-A46F-C2F1F8655189}" destId="{FE3A0E21-4B49-3A42-A169-6F91867BA56D}" srcOrd="5" destOrd="0" parTransId="{1F70B32B-DA00-B345-86B2-E05952BD6C3E}" sibTransId="{2F5A11EE-06ED-2C42-8BFD-398ED933F341}"/>
    <dgm:cxn modelId="{37C2B3E4-B60D-0044-B488-EE397F79F976}" type="presOf" srcId="{A4476F55-2413-DF4B-8EFE-0725814C2605}" destId="{D87AE023-5BDE-6248-8D76-34709F10D62E}" srcOrd="0" destOrd="1" presId="urn:microsoft.com/office/officeart/2005/8/layout/list1"/>
    <dgm:cxn modelId="{CDB82AE6-57FE-0F4D-AD60-A2B4D6FB62F8}" type="presOf" srcId="{80FA822B-8EFC-F442-890B-FD6862CB2A59}" destId="{D87AE023-5BDE-6248-8D76-34709F10D62E}" srcOrd="0" destOrd="4" presId="urn:microsoft.com/office/officeart/2005/8/layout/list1"/>
    <dgm:cxn modelId="{AA5661F2-2A9E-1F46-A810-DA6E1275E6D3}" type="presOf" srcId="{40C05D88-ABF7-5F44-A46F-C2F1F8655189}" destId="{BA411A9E-1404-DB4C-8325-0520C6FD7F93}" srcOrd="1" destOrd="0" presId="urn:microsoft.com/office/officeart/2005/8/layout/list1"/>
    <dgm:cxn modelId="{283DE9F7-CF83-A84F-8E31-112E0B0FC3B2}" srcId="{2DA6BD4D-EB0E-514B-8D34-C3BF4D0AD8B2}" destId="{40C05D88-ABF7-5F44-A46F-C2F1F8655189}" srcOrd="0" destOrd="0" parTransId="{4597ED6C-2817-1C4F-B679-63313396A378}" sibTransId="{3A9BA045-EF36-DD4E-B986-865F438E9E99}"/>
    <dgm:cxn modelId="{97AF4E55-0C1F-FC42-B46E-12ABF3FC4B61}" type="presParOf" srcId="{9B887C10-9C9E-CA4E-B3A5-0DECBAA58155}" destId="{B2D047E0-F67B-0746-93A5-4DD576B8FEA8}" srcOrd="0" destOrd="0" presId="urn:microsoft.com/office/officeart/2005/8/layout/list1"/>
    <dgm:cxn modelId="{FE338143-5C0B-6D46-BA49-89DEBACE0CAD}" type="presParOf" srcId="{B2D047E0-F67B-0746-93A5-4DD576B8FEA8}" destId="{01869E91-2013-9F4D-B683-F1C63FB1D2B0}" srcOrd="0" destOrd="0" presId="urn:microsoft.com/office/officeart/2005/8/layout/list1"/>
    <dgm:cxn modelId="{39A698BD-B5F4-A544-B2A0-DE9ED6F4AF8C}" type="presParOf" srcId="{B2D047E0-F67B-0746-93A5-4DD576B8FEA8}" destId="{BA411A9E-1404-DB4C-8325-0520C6FD7F93}" srcOrd="1" destOrd="0" presId="urn:microsoft.com/office/officeart/2005/8/layout/list1"/>
    <dgm:cxn modelId="{682CC660-B3A3-7B48-91C5-886BF3C9AE48}" type="presParOf" srcId="{9B887C10-9C9E-CA4E-B3A5-0DECBAA58155}" destId="{C7AE6EAA-1D3D-9B49-A44B-648A0D764762}" srcOrd="1" destOrd="0" presId="urn:microsoft.com/office/officeart/2005/8/layout/list1"/>
    <dgm:cxn modelId="{87CB434C-88BB-094B-A25C-B950817253D9}" type="presParOf" srcId="{9B887C10-9C9E-CA4E-B3A5-0DECBAA58155}" destId="{D87AE023-5BDE-6248-8D76-34709F10D62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FB9E4821-DE7A-244E-9A84-6E2E552FA288}" type="doc">
      <dgm:prSet loTypeId="urn:microsoft.com/office/officeart/2005/8/layout/chevron2" loCatId="process" qsTypeId="urn:microsoft.com/office/officeart/2005/8/quickstyle/simple4" qsCatId="simple" csTypeId="urn:microsoft.com/office/officeart/2005/8/colors/accent1_2" csCatId="accent1" phldr="1"/>
      <dgm:spPr/>
      <dgm:t>
        <a:bodyPr/>
        <a:lstStyle/>
        <a:p>
          <a:endParaRPr lang="en-US"/>
        </a:p>
      </dgm:t>
    </dgm:pt>
    <dgm:pt modelId="{EF9C5879-DB71-764A-ABC0-F588CEB1309A}">
      <dgm:prSet phldrT="[Text]"/>
      <dgm:spPr>
        <a:solidFill>
          <a:schemeClr val="accent3">
            <a:lumMod val="75000"/>
          </a:schemeClr>
        </a:solidFill>
        <a:ln>
          <a:solidFill>
            <a:schemeClr val="accent3">
              <a:lumMod val="50000"/>
            </a:schemeClr>
          </a:solidFill>
        </a:ln>
      </dgm:spPr>
      <dgm:t>
        <a:bodyPr/>
        <a:lstStyle/>
        <a:p>
          <a:r>
            <a:rPr lang="en-US" b="1" i="0" dirty="0">
              <a:solidFill>
                <a:schemeClr val="bg1"/>
              </a:solidFill>
              <a:latin typeface="+mn-lt"/>
              <a:ea typeface="+mn-ea"/>
            </a:rPr>
            <a:t>1</a:t>
          </a:r>
          <a:endParaRPr lang="en-US" b="1" i="0" dirty="0">
            <a:solidFill>
              <a:schemeClr val="bg1"/>
            </a:solidFill>
            <a:latin typeface="+mn-lt"/>
          </a:endParaRPr>
        </a:p>
      </dgm:t>
    </dgm:pt>
    <dgm:pt modelId="{72EA8869-2451-2C46-9647-23762F8D5191}" type="parTrans" cxnId="{24AD0815-A359-0042-ADEE-55F10E409280}">
      <dgm:prSet/>
      <dgm:spPr/>
      <dgm:t>
        <a:bodyPr/>
        <a:lstStyle/>
        <a:p>
          <a:endParaRPr lang="en-US"/>
        </a:p>
      </dgm:t>
    </dgm:pt>
    <dgm:pt modelId="{4AC7383C-ED01-214C-A4A7-9D043622E3AA}" type="sibTrans" cxnId="{24AD0815-A359-0042-ADEE-55F10E409280}">
      <dgm:prSet/>
      <dgm:spPr/>
      <dgm:t>
        <a:bodyPr/>
        <a:lstStyle/>
        <a:p>
          <a:endParaRPr lang="en-US"/>
        </a:p>
      </dgm:t>
    </dgm:pt>
    <dgm:pt modelId="{6CA04DA1-529B-724D-A147-63E8D664038A}">
      <dgm:prSet/>
      <dgm:spPr>
        <a:solidFill>
          <a:schemeClr val="accent5">
            <a:lumMod val="75000"/>
          </a:schemeClr>
        </a:solidFill>
        <a:ln>
          <a:solidFill>
            <a:schemeClr val="accent5">
              <a:lumMod val="50000"/>
            </a:schemeClr>
          </a:solidFill>
        </a:ln>
      </dgm:spPr>
      <dgm:t>
        <a:bodyPr/>
        <a:lstStyle/>
        <a:p>
          <a:r>
            <a:rPr lang="en-US" b="1" i="0" dirty="0">
              <a:solidFill>
                <a:schemeClr val="bg1"/>
              </a:solidFill>
              <a:latin typeface="+mn-lt"/>
              <a:ea typeface="+mn-ea"/>
            </a:rPr>
            <a:t>2</a:t>
          </a:r>
        </a:p>
      </dgm:t>
    </dgm:pt>
    <dgm:pt modelId="{A925F818-E373-0B49-B9D3-4B5562F5C55C}" type="parTrans" cxnId="{47E27F59-4980-494C-BD69-79E42376A0C8}">
      <dgm:prSet/>
      <dgm:spPr/>
      <dgm:t>
        <a:bodyPr/>
        <a:lstStyle/>
        <a:p>
          <a:endParaRPr lang="en-US"/>
        </a:p>
      </dgm:t>
    </dgm:pt>
    <dgm:pt modelId="{8C1607C0-CD63-004D-B743-7EBD5AFD548B}" type="sibTrans" cxnId="{47E27F59-4980-494C-BD69-79E42376A0C8}">
      <dgm:prSet/>
      <dgm:spPr/>
      <dgm:t>
        <a:bodyPr/>
        <a:lstStyle/>
        <a:p>
          <a:endParaRPr lang="en-US"/>
        </a:p>
      </dgm:t>
    </dgm:pt>
    <dgm:pt modelId="{9AB8801B-03F0-4541-9D98-1EADE519091F}">
      <dgm:prSet/>
      <dgm:spPr>
        <a:ln>
          <a:solidFill>
            <a:schemeClr val="accent3">
              <a:lumMod val="50000"/>
            </a:schemeClr>
          </a:solidFill>
        </a:ln>
      </dgm:spPr>
      <dgm:t>
        <a:bodyPr/>
        <a:lstStyle/>
        <a:p>
          <a:r>
            <a:rPr lang="en-US" dirty="0">
              <a:solidFill>
                <a:schemeClr val="bg1"/>
              </a:solidFill>
              <a:latin typeface="+mn-lt"/>
              <a:ea typeface="+mn-ea"/>
            </a:rPr>
            <a:t>Provide a measure of support</a:t>
          </a:r>
        </a:p>
      </dgm:t>
    </dgm:pt>
    <dgm:pt modelId="{6C468ACD-2CAF-3448-BAE2-3FDA5404BD93}" type="parTrans" cxnId="{9EF08C02-A429-7946-8F22-E71267B4AD18}">
      <dgm:prSet/>
      <dgm:spPr/>
      <dgm:t>
        <a:bodyPr/>
        <a:lstStyle/>
        <a:p>
          <a:endParaRPr lang="en-US"/>
        </a:p>
      </dgm:t>
    </dgm:pt>
    <dgm:pt modelId="{2B4B0EB5-E7D0-534A-8855-6C51270E98D5}" type="sibTrans" cxnId="{9EF08C02-A429-7946-8F22-E71267B4AD18}">
      <dgm:prSet/>
      <dgm:spPr/>
      <dgm:t>
        <a:bodyPr/>
        <a:lstStyle/>
        <a:p>
          <a:endParaRPr lang="en-US"/>
        </a:p>
      </dgm:t>
    </dgm:pt>
    <dgm:pt modelId="{C22AD010-337E-F844-AA1F-3CECC3992E3F}">
      <dgm:prSet/>
      <dgm:spPr>
        <a:ln>
          <a:solidFill>
            <a:schemeClr val="accent5">
              <a:lumMod val="50000"/>
            </a:schemeClr>
          </a:solidFill>
        </a:ln>
      </dgm:spPr>
      <dgm:t>
        <a:bodyPr/>
        <a:lstStyle/>
        <a:p>
          <a:r>
            <a:rPr lang="en-US" dirty="0">
              <a:solidFill>
                <a:schemeClr val="bg1"/>
              </a:solidFill>
              <a:latin typeface="+mn-lt"/>
              <a:ea typeface="+mn-ea"/>
            </a:rPr>
            <a:t>Be a means of deterrence and discipline</a:t>
          </a:r>
        </a:p>
      </dgm:t>
    </dgm:pt>
    <dgm:pt modelId="{3FEC0003-F910-5943-B470-25095B0392F6}" type="parTrans" cxnId="{293B3B50-73D3-F54B-870F-DCA91F986FC6}">
      <dgm:prSet/>
      <dgm:spPr/>
      <dgm:t>
        <a:bodyPr/>
        <a:lstStyle/>
        <a:p>
          <a:endParaRPr lang="en-US"/>
        </a:p>
      </dgm:t>
    </dgm:pt>
    <dgm:pt modelId="{73B4CC23-D8A6-804C-9F15-75943EB3F3DF}" type="sibTrans" cxnId="{293B3B50-73D3-F54B-870F-DCA91F986FC6}">
      <dgm:prSet/>
      <dgm:spPr/>
      <dgm:t>
        <a:bodyPr/>
        <a:lstStyle/>
        <a:p>
          <a:endParaRPr lang="en-US"/>
        </a:p>
      </dgm:t>
    </dgm:pt>
    <dgm:pt modelId="{B89018C6-ED24-6443-8F00-D52DACE7998A}">
      <dgm:prSet/>
      <dgm:spPr>
        <a:ln>
          <a:solidFill>
            <a:schemeClr val="accent3">
              <a:lumMod val="50000"/>
            </a:schemeClr>
          </a:solidFill>
        </a:ln>
      </dgm:spPr>
      <dgm:t>
        <a:bodyPr/>
        <a:lstStyle/>
        <a:p>
          <a:r>
            <a:rPr lang="en-US" dirty="0">
              <a:solidFill>
                <a:schemeClr val="bg1"/>
              </a:solidFill>
              <a:latin typeface="+mn-lt"/>
              <a:ea typeface="+mn-ea"/>
            </a:rPr>
            <a:t>Enhance the profession's public image</a:t>
          </a:r>
        </a:p>
      </dgm:t>
    </dgm:pt>
    <dgm:pt modelId="{A9CBEEC7-C868-D14F-9FA9-65CE1A520030}" type="parTrans" cxnId="{488A9671-A7DC-9748-BEC7-73E526CA1237}">
      <dgm:prSet/>
      <dgm:spPr/>
      <dgm:t>
        <a:bodyPr/>
        <a:lstStyle/>
        <a:p>
          <a:endParaRPr lang="en-US"/>
        </a:p>
      </dgm:t>
    </dgm:pt>
    <dgm:pt modelId="{D61AD25A-5AC5-6B43-9277-D1976406D97D}" type="sibTrans" cxnId="{488A9671-A7DC-9748-BEC7-73E526CA1237}">
      <dgm:prSet/>
      <dgm:spPr/>
      <dgm:t>
        <a:bodyPr/>
        <a:lstStyle/>
        <a:p>
          <a:endParaRPr lang="en-US"/>
        </a:p>
      </dgm:t>
    </dgm:pt>
    <dgm:pt modelId="{C5B57E77-CFE5-B94F-AD35-EA16DEE05810}">
      <dgm:prSet phldrT="[Text]"/>
      <dgm:spPr>
        <a:ln>
          <a:solidFill>
            <a:schemeClr val="accent3">
              <a:lumMod val="50000"/>
            </a:schemeClr>
          </a:solidFill>
        </a:ln>
      </dgm:spPr>
      <dgm:t>
        <a:bodyPr/>
        <a:lstStyle/>
        <a:p>
          <a:r>
            <a:rPr lang="en-US" dirty="0">
              <a:solidFill>
                <a:schemeClr val="bg1"/>
              </a:solidFill>
              <a:latin typeface="+mn-lt"/>
              <a:ea typeface="+mn-ea"/>
            </a:rPr>
            <a:t>Be a positive stimulus and instill confidence</a:t>
          </a:r>
          <a:endParaRPr lang="en-US" dirty="0">
            <a:solidFill>
              <a:schemeClr val="bg1"/>
            </a:solidFill>
            <a:latin typeface="+mn-lt"/>
          </a:endParaRPr>
        </a:p>
      </dgm:t>
    </dgm:pt>
    <dgm:pt modelId="{94A2BF29-DD84-C448-B2AA-D12A92FD3EC4}" type="parTrans" cxnId="{EEF20F85-2350-6943-AC2F-39BD4A3DD071}">
      <dgm:prSet/>
      <dgm:spPr/>
      <dgm:t>
        <a:bodyPr/>
        <a:lstStyle/>
        <a:p>
          <a:endParaRPr lang="en-US"/>
        </a:p>
      </dgm:t>
    </dgm:pt>
    <dgm:pt modelId="{D3BBFEB2-F04E-3142-819E-076B4C365086}" type="sibTrans" cxnId="{EEF20F85-2350-6943-AC2F-39BD4A3DD071}">
      <dgm:prSet/>
      <dgm:spPr/>
      <dgm:t>
        <a:bodyPr/>
        <a:lstStyle/>
        <a:p>
          <a:endParaRPr lang="en-US"/>
        </a:p>
      </dgm:t>
    </dgm:pt>
    <dgm:pt modelId="{4317D36A-EE03-C045-9B07-66E89DDB8DD4}">
      <dgm:prSet/>
      <dgm:spPr>
        <a:ln>
          <a:solidFill>
            <a:schemeClr val="accent5">
              <a:lumMod val="50000"/>
            </a:schemeClr>
          </a:solidFill>
        </a:ln>
      </dgm:spPr>
      <dgm:t>
        <a:bodyPr/>
        <a:lstStyle/>
        <a:p>
          <a:r>
            <a:rPr lang="en-US" b="0" i="0" dirty="0">
              <a:solidFill>
                <a:schemeClr val="bg1"/>
              </a:solidFill>
              <a:latin typeface="+mn-lt"/>
              <a:ea typeface="+mn-ea"/>
            </a:rPr>
            <a:t>Be educational</a:t>
          </a:r>
        </a:p>
      </dgm:t>
    </dgm:pt>
    <dgm:pt modelId="{87D139EC-D16E-CF44-86F4-F79AEAA76960}" type="parTrans" cxnId="{A959C36A-7B91-1E42-9EBA-F00D492C9D19}">
      <dgm:prSet/>
      <dgm:spPr/>
      <dgm:t>
        <a:bodyPr/>
        <a:lstStyle/>
        <a:p>
          <a:endParaRPr lang="en-US"/>
        </a:p>
      </dgm:t>
    </dgm:pt>
    <dgm:pt modelId="{F2D98968-9B3E-3544-90F9-C2F2EB660628}" type="sibTrans" cxnId="{A959C36A-7B91-1E42-9EBA-F00D492C9D19}">
      <dgm:prSet/>
      <dgm:spPr/>
      <dgm:t>
        <a:bodyPr/>
        <a:lstStyle/>
        <a:p>
          <a:endParaRPr lang="en-US"/>
        </a:p>
      </dgm:t>
    </dgm:pt>
    <dgm:pt modelId="{59ECA0FD-D421-2E4B-B998-D2BB6B2B7478}">
      <dgm:prSet/>
      <dgm:spPr>
        <a:solidFill>
          <a:schemeClr val="accent3">
            <a:lumMod val="75000"/>
          </a:schemeClr>
        </a:solidFill>
        <a:ln>
          <a:solidFill>
            <a:schemeClr val="accent3">
              <a:lumMod val="50000"/>
            </a:schemeClr>
          </a:solidFill>
        </a:ln>
      </dgm:spPr>
      <dgm:t>
        <a:bodyPr/>
        <a:lstStyle/>
        <a:p>
          <a:r>
            <a:rPr lang="en-US" b="1" i="0" dirty="0">
              <a:solidFill>
                <a:schemeClr val="bg1"/>
              </a:solidFill>
              <a:latin typeface="+mn-lt"/>
              <a:ea typeface="+mn-ea"/>
            </a:rPr>
            <a:t>3</a:t>
          </a:r>
        </a:p>
      </dgm:t>
    </dgm:pt>
    <dgm:pt modelId="{DF7C90E6-F0B2-694B-9FD4-A3B82A3ED0DF}" type="parTrans" cxnId="{C9D27FB0-1BAE-B94F-865B-0E75AF6F5D80}">
      <dgm:prSet/>
      <dgm:spPr/>
      <dgm:t>
        <a:bodyPr/>
        <a:lstStyle/>
        <a:p>
          <a:endParaRPr lang="en-US"/>
        </a:p>
      </dgm:t>
    </dgm:pt>
    <dgm:pt modelId="{397E229A-F451-F64D-AFB1-A813796D85BB}" type="sibTrans" cxnId="{C9D27FB0-1BAE-B94F-865B-0E75AF6F5D80}">
      <dgm:prSet/>
      <dgm:spPr/>
      <dgm:t>
        <a:bodyPr/>
        <a:lstStyle/>
        <a:p>
          <a:endParaRPr lang="en-US"/>
        </a:p>
      </dgm:t>
    </dgm:pt>
    <dgm:pt modelId="{3500C789-3D51-934B-A6EB-DEBEC7737503}">
      <dgm:prSet/>
      <dgm:spPr>
        <a:solidFill>
          <a:schemeClr val="accent5">
            <a:lumMod val="75000"/>
          </a:schemeClr>
        </a:solidFill>
        <a:ln>
          <a:solidFill>
            <a:schemeClr val="accent5">
              <a:lumMod val="50000"/>
            </a:schemeClr>
          </a:solidFill>
        </a:ln>
      </dgm:spPr>
      <dgm:t>
        <a:bodyPr/>
        <a:lstStyle/>
        <a:p>
          <a:r>
            <a:rPr lang="en-US" b="1" i="0" dirty="0">
              <a:solidFill>
                <a:schemeClr val="bg1"/>
              </a:solidFill>
              <a:latin typeface="+mn-lt"/>
              <a:ea typeface="+mn-ea"/>
            </a:rPr>
            <a:t>4</a:t>
          </a:r>
        </a:p>
      </dgm:t>
    </dgm:pt>
    <dgm:pt modelId="{CBBDFBD0-C14F-7C4B-8D5D-E494AFFD6211}" type="parTrans" cxnId="{18B3D9C3-D169-8943-878C-C8D910D3835B}">
      <dgm:prSet/>
      <dgm:spPr/>
      <dgm:t>
        <a:bodyPr/>
        <a:lstStyle/>
        <a:p>
          <a:endParaRPr lang="en-US"/>
        </a:p>
      </dgm:t>
    </dgm:pt>
    <dgm:pt modelId="{257042B0-7E17-F745-A184-6244CADD6EC6}" type="sibTrans" cxnId="{18B3D9C3-D169-8943-878C-C8D910D3835B}">
      <dgm:prSet/>
      <dgm:spPr/>
      <dgm:t>
        <a:bodyPr/>
        <a:lstStyle/>
        <a:p>
          <a:endParaRPr lang="en-US"/>
        </a:p>
      </dgm:t>
    </dgm:pt>
    <dgm:pt modelId="{A9879864-2E61-9D4B-AE4C-65B7711786C5}">
      <dgm:prSet/>
      <dgm:spPr>
        <a:solidFill>
          <a:schemeClr val="accent3">
            <a:lumMod val="75000"/>
          </a:schemeClr>
        </a:solidFill>
        <a:ln>
          <a:solidFill>
            <a:schemeClr val="accent3">
              <a:lumMod val="50000"/>
            </a:schemeClr>
          </a:solidFill>
        </a:ln>
      </dgm:spPr>
      <dgm:t>
        <a:bodyPr/>
        <a:lstStyle/>
        <a:p>
          <a:r>
            <a:rPr lang="en-US" b="1" i="0" dirty="0">
              <a:solidFill>
                <a:schemeClr val="bg1"/>
              </a:solidFill>
              <a:latin typeface="+mn-lt"/>
              <a:ea typeface="+mn-ea"/>
            </a:rPr>
            <a:t>5</a:t>
          </a:r>
        </a:p>
      </dgm:t>
    </dgm:pt>
    <dgm:pt modelId="{5C87A408-F068-0548-A692-58465C127419}" type="parTrans" cxnId="{CEC4D8C8-9FE4-2445-947A-4F4499A9F108}">
      <dgm:prSet/>
      <dgm:spPr/>
      <dgm:t>
        <a:bodyPr/>
        <a:lstStyle/>
        <a:p>
          <a:endParaRPr lang="en-US"/>
        </a:p>
      </dgm:t>
    </dgm:pt>
    <dgm:pt modelId="{FBC6041E-3FF9-A949-B86E-299DE143F2AD}" type="sibTrans" cxnId="{CEC4D8C8-9FE4-2445-947A-4F4499A9F108}">
      <dgm:prSet/>
      <dgm:spPr/>
      <dgm:t>
        <a:bodyPr/>
        <a:lstStyle/>
        <a:p>
          <a:endParaRPr lang="en-US"/>
        </a:p>
      </dgm:t>
    </dgm:pt>
    <dgm:pt modelId="{0D3CAC35-B4DA-9F4E-AD1F-CA73F498012F}" type="pres">
      <dgm:prSet presAssocID="{FB9E4821-DE7A-244E-9A84-6E2E552FA288}" presName="linearFlow" presStyleCnt="0">
        <dgm:presLayoutVars>
          <dgm:dir/>
          <dgm:animLvl val="lvl"/>
          <dgm:resizeHandles val="exact"/>
        </dgm:presLayoutVars>
      </dgm:prSet>
      <dgm:spPr/>
    </dgm:pt>
    <dgm:pt modelId="{803AC7A2-D5F2-1445-8801-07D1D54492BE}" type="pres">
      <dgm:prSet presAssocID="{EF9C5879-DB71-764A-ABC0-F588CEB1309A}" presName="composite" presStyleCnt="0"/>
      <dgm:spPr/>
    </dgm:pt>
    <dgm:pt modelId="{38B186DE-AC94-6C4A-853D-936880B0CFA6}" type="pres">
      <dgm:prSet presAssocID="{EF9C5879-DB71-764A-ABC0-F588CEB1309A}" presName="parentText" presStyleLbl="alignNode1" presStyleIdx="0" presStyleCnt="5">
        <dgm:presLayoutVars>
          <dgm:chMax val="1"/>
          <dgm:bulletEnabled val="1"/>
        </dgm:presLayoutVars>
      </dgm:prSet>
      <dgm:spPr/>
    </dgm:pt>
    <dgm:pt modelId="{4108F6DE-8E7A-1B41-8FDC-D4CFC91DBE86}" type="pres">
      <dgm:prSet presAssocID="{EF9C5879-DB71-764A-ABC0-F588CEB1309A}" presName="descendantText" presStyleLbl="alignAcc1" presStyleIdx="0" presStyleCnt="5">
        <dgm:presLayoutVars>
          <dgm:bulletEnabled val="1"/>
        </dgm:presLayoutVars>
      </dgm:prSet>
      <dgm:spPr/>
    </dgm:pt>
    <dgm:pt modelId="{05C8D164-4C09-3B4B-9611-D69B8FA05C7F}" type="pres">
      <dgm:prSet presAssocID="{4AC7383C-ED01-214C-A4A7-9D043622E3AA}" presName="sp" presStyleCnt="0"/>
      <dgm:spPr/>
    </dgm:pt>
    <dgm:pt modelId="{55D963F8-7451-6348-8A0F-48C4B6F4D714}" type="pres">
      <dgm:prSet presAssocID="{6CA04DA1-529B-724D-A147-63E8D664038A}" presName="composite" presStyleCnt="0"/>
      <dgm:spPr/>
    </dgm:pt>
    <dgm:pt modelId="{CDE46470-99AB-0641-A1BA-746BC6833F14}" type="pres">
      <dgm:prSet presAssocID="{6CA04DA1-529B-724D-A147-63E8D664038A}" presName="parentText" presStyleLbl="alignNode1" presStyleIdx="1" presStyleCnt="5">
        <dgm:presLayoutVars>
          <dgm:chMax val="1"/>
          <dgm:bulletEnabled val="1"/>
        </dgm:presLayoutVars>
      </dgm:prSet>
      <dgm:spPr/>
    </dgm:pt>
    <dgm:pt modelId="{C301902F-10EB-2F47-BCEC-9FB67217C280}" type="pres">
      <dgm:prSet presAssocID="{6CA04DA1-529B-724D-A147-63E8D664038A}" presName="descendantText" presStyleLbl="alignAcc1" presStyleIdx="1" presStyleCnt="5">
        <dgm:presLayoutVars>
          <dgm:bulletEnabled val="1"/>
        </dgm:presLayoutVars>
      </dgm:prSet>
      <dgm:spPr/>
    </dgm:pt>
    <dgm:pt modelId="{FDBB95B5-A5E7-2446-9F66-42878389823C}" type="pres">
      <dgm:prSet presAssocID="{8C1607C0-CD63-004D-B743-7EBD5AFD548B}" presName="sp" presStyleCnt="0"/>
      <dgm:spPr/>
    </dgm:pt>
    <dgm:pt modelId="{8647B518-026F-0540-829A-CA4BADAAA334}" type="pres">
      <dgm:prSet presAssocID="{59ECA0FD-D421-2E4B-B998-D2BB6B2B7478}" presName="composite" presStyleCnt="0"/>
      <dgm:spPr/>
    </dgm:pt>
    <dgm:pt modelId="{AA65A835-CA00-8A41-A5B2-F6386C93ED30}" type="pres">
      <dgm:prSet presAssocID="{59ECA0FD-D421-2E4B-B998-D2BB6B2B7478}" presName="parentText" presStyleLbl="alignNode1" presStyleIdx="2" presStyleCnt="5">
        <dgm:presLayoutVars>
          <dgm:chMax val="1"/>
          <dgm:bulletEnabled val="1"/>
        </dgm:presLayoutVars>
      </dgm:prSet>
      <dgm:spPr/>
    </dgm:pt>
    <dgm:pt modelId="{467B6652-C1AC-1545-8B8A-F0360C60510B}" type="pres">
      <dgm:prSet presAssocID="{59ECA0FD-D421-2E4B-B998-D2BB6B2B7478}" presName="descendantText" presStyleLbl="alignAcc1" presStyleIdx="2" presStyleCnt="5">
        <dgm:presLayoutVars>
          <dgm:bulletEnabled val="1"/>
        </dgm:presLayoutVars>
      </dgm:prSet>
      <dgm:spPr/>
    </dgm:pt>
    <dgm:pt modelId="{1D712C08-BD2F-A640-88A3-CB85F98EFD92}" type="pres">
      <dgm:prSet presAssocID="{397E229A-F451-F64D-AFB1-A813796D85BB}" presName="sp" presStyleCnt="0"/>
      <dgm:spPr/>
    </dgm:pt>
    <dgm:pt modelId="{ECDF4156-F9E2-9043-9CA9-53820EE086AF}" type="pres">
      <dgm:prSet presAssocID="{3500C789-3D51-934B-A6EB-DEBEC7737503}" presName="composite" presStyleCnt="0"/>
      <dgm:spPr/>
    </dgm:pt>
    <dgm:pt modelId="{68168EC5-F7FE-4B4E-BC59-CFD70CCADFAB}" type="pres">
      <dgm:prSet presAssocID="{3500C789-3D51-934B-A6EB-DEBEC7737503}" presName="parentText" presStyleLbl="alignNode1" presStyleIdx="3" presStyleCnt="5">
        <dgm:presLayoutVars>
          <dgm:chMax val="1"/>
          <dgm:bulletEnabled val="1"/>
        </dgm:presLayoutVars>
      </dgm:prSet>
      <dgm:spPr/>
    </dgm:pt>
    <dgm:pt modelId="{7DD58F8F-5A94-A347-81A9-3C85A567FA84}" type="pres">
      <dgm:prSet presAssocID="{3500C789-3D51-934B-A6EB-DEBEC7737503}" presName="descendantText" presStyleLbl="alignAcc1" presStyleIdx="3" presStyleCnt="5">
        <dgm:presLayoutVars>
          <dgm:bulletEnabled val="1"/>
        </dgm:presLayoutVars>
      </dgm:prSet>
      <dgm:spPr/>
    </dgm:pt>
    <dgm:pt modelId="{2A3DEB4F-CFE0-3846-9D9A-A9E9DB1D0B6A}" type="pres">
      <dgm:prSet presAssocID="{257042B0-7E17-F745-A184-6244CADD6EC6}" presName="sp" presStyleCnt="0"/>
      <dgm:spPr/>
    </dgm:pt>
    <dgm:pt modelId="{4890A709-61BE-2F47-9D0A-C25A010C5061}" type="pres">
      <dgm:prSet presAssocID="{A9879864-2E61-9D4B-AE4C-65B7711786C5}" presName="composite" presStyleCnt="0"/>
      <dgm:spPr/>
    </dgm:pt>
    <dgm:pt modelId="{1E6234FE-2610-A349-8C51-5A938845B23B}" type="pres">
      <dgm:prSet presAssocID="{A9879864-2E61-9D4B-AE4C-65B7711786C5}" presName="parentText" presStyleLbl="alignNode1" presStyleIdx="4" presStyleCnt="5">
        <dgm:presLayoutVars>
          <dgm:chMax val="1"/>
          <dgm:bulletEnabled val="1"/>
        </dgm:presLayoutVars>
      </dgm:prSet>
      <dgm:spPr/>
    </dgm:pt>
    <dgm:pt modelId="{D2013008-6311-BD49-8DCA-18AA0F4CFBFB}" type="pres">
      <dgm:prSet presAssocID="{A9879864-2E61-9D4B-AE4C-65B7711786C5}" presName="descendantText" presStyleLbl="alignAcc1" presStyleIdx="4" presStyleCnt="5">
        <dgm:presLayoutVars>
          <dgm:bulletEnabled val="1"/>
        </dgm:presLayoutVars>
      </dgm:prSet>
      <dgm:spPr/>
    </dgm:pt>
  </dgm:ptLst>
  <dgm:cxnLst>
    <dgm:cxn modelId="{9EF08C02-A429-7946-8F22-E71267B4AD18}" srcId="{59ECA0FD-D421-2E4B-B998-D2BB6B2B7478}" destId="{9AB8801B-03F0-4541-9D98-1EADE519091F}" srcOrd="0" destOrd="0" parTransId="{6C468ACD-2CAF-3448-BAE2-3FDA5404BD93}" sibTransId="{2B4B0EB5-E7D0-534A-8855-6C51270E98D5}"/>
    <dgm:cxn modelId="{24AD0815-A359-0042-ADEE-55F10E409280}" srcId="{FB9E4821-DE7A-244E-9A84-6E2E552FA288}" destId="{EF9C5879-DB71-764A-ABC0-F588CEB1309A}" srcOrd="0" destOrd="0" parTransId="{72EA8869-2451-2C46-9647-23762F8D5191}" sibTransId="{4AC7383C-ED01-214C-A4A7-9D043622E3AA}"/>
    <dgm:cxn modelId="{BD285236-737D-0144-BC66-DD7C3280A159}" type="presOf" srcId="{9AB8801B-03F0-4541-9D98-1EADE519091F}" destId="{467B6652-C1AC-1545-8B8A-F0360C60510B}" srcOrd="0" destOrd="0" presId="urn:microsoft.com/office/officeart/2005/8/layout/chevron2"/>
    <dgm:cxn modelId="{C3548149-6264-7547-95FE-FA06527250D4}" type="presOf" srcId="{C5B57E77-CFE5-B94F-AD35-EA16DEE05810}" destId="{4108F6DE-8E7A-1B41-8FDC-D4CFC91DBE86}" srcOrd="0" destOrd="0" presId="urn:microsoft.com/office/officeart/2005/8/layout/chevron2"/>
    <dgm:cxn modelId="{A959C36A-7B91-1E42-9EBA-F00D492C9D19}" srcId="{6CA04DA1-529B-724D-A147-63E8D664038A}" destId="{4317D36A-EE03-C045-9B07-66E89DDB8DD4}" srcOrd="0" destOrd="0" parTransId="{87D139EC-D16E-CF44-86F4-F79AEAA76960}" sibTransId="{F2D98968-9B3E-3544-90F9-C2F2EB660628}"/>
    <dgm:cxn modelId="{1324A74C-6E06-F94D-AABA-B7C8F54D193C}" type="presOf" srcId="{6CA04DA1-529B-724D-A147-63E8D664038A}" destId="{CDE46470-99AB-0641-A1BA-746BC6833F14}" srcOrd="0" destOrd="0" presId="urn:microsoft.com/office/officeart/2005/8/layout/chevron2"/>
    <dgm:cxn modelId="{6901F46E-67B9-5B48-A984-F78C5D10043A}" type="presOf" srcId="{FB9E4821-DE7A-244E-9A84-6E2E552FA288}" destId="{0D3CAC35-B4DA-9F4E-AD1F-CA73F498012F}" srcOrd="0" destOrd="0" presId="urn:microsoft.com/office/officeart/2005/8/layout/chevron2"/>
    <dgm:cxn modelId="{7AC0FA6F-F856-7C47-87AE-5D1EC64C762C}" type="presOf" srcId="{C22AD010-337E-F844-AA1F-3CECC3992E3F}" destId="{7DD58F8F-5A94-A347-81A9-3C85A567FA84}" srcOrd="0" destOrd="0" presId="urn:microsoft.com/office/officeart/2005/8/layout/chevron2"/>
    <dgm:cxn modelId="{293B3B50-73D3-F54B-870F-DCA91F986FC6}" srcId="{3500C789-3D51-934B-A6EB-DEBEC7737503}" destId="{C22AD010-337E-F844-AA1F-3CECC3992E3F}" srcOrd="0" destOrd="0" parTransId="{3FEC0003-F910-5943-B470-25095B0392F6}" sibTransId="{73B4CC23-D8A6-804C-9F15-75943EB3F3DF}"/>
    <dgm:cxn modelId="{488A9671-A7DC-9748-BEC7-73E526CA1237}" srcId="{A9879864-2E61-9D4B-AE4C-65B7711786C5}" destId="{B89018C6-ED24-6443-8F00-D52DACE7998A}" srcOrd="0" destOrd="0" parTransId="{A9CBEEC7-C868-D14F-9FA9-65CE1A520030}" sibTransId="{D61AD25A-5AC5-6B43-9277-D1976406D97D}"/>
    <dgm:cxn modelId="{47E27F59-4980-494C-BD69-79E42376A0C8}" srcId="{FB9E4821-DE7A-244E-9A84-6E2E552FA288}" destId="{6CA04DA1-529B-724D-A147-63E8D664038A}" srcOrd="1" destOrd="0" parTransId="{A925F818-E373-0B49-B9D3-4B5562F5C55C}" sibTransId="{8C1607C0-CD63-004D-B743-7EBD5AFD548B}"/>
    <dgm:cxn modelId="{EEF20F85-2350-6943-AC2F-39BD4A3DD071}" srcId="{EF9C5879-DB71-764A-ABC0-F588CEB1309A}" destId="{C5B57E77-CFE5-B94F-AD35-EA16DEE05810}" srcOrd="0" destOrd="0" parTransId="{94A2BF29-DD84-C448-B2AA-D12A92FD3EC4}" sibTransId="{D3BBFEB2-F04E-3142-819E-076B4C365086}"/>
    <dgm:cxn modelId="{38FF6C99-FF66-314A-BD3C-F82D357996A9}" type="presOf" srcId="{EF9C5879-DB71-764A-ABC0-F588CEB1309A}" destId="{38B186DE-AC94-6C4A-853D-936880B0CFA6}" srcOrd="0" destOrd="0" presId="urn:microsoft.com/office/officeart/2005/8/layout/chevron2"/>
    <dgm:cxn modelId="{3A29959B-353C-3740-B7F6-0A8FA647C505}" type="presOf" srcId="{B89018C6-ED24-6443-8F00-D52DACE7998A}" destId="{D2013008-6311-BD49-8DCA-18AA0F4CFBFB}" srcOrd="0" destOrd="0" presId="urn:microsoft.com/office/officeart/2005/8/layout/chevron2"/>
    <dgm:cxn modelId="{C9D27FB0-1BAE-B94F-865B-0E75AF6F5D80}" srcId="{FB9E4821-DE7A-244E-9A84-6E2E552FA288}" destId="{59ECA0FD-D421-2E4B-B998-D2BB6B2B7478}" srcOrd="2" destOrd="0" parTransId="{DF7C90E6-F0B2-694B-9FD4-A3B82A3ED0DF}" sibTransId="{397E229A-F451-F64D-AFB1-A813796D85BB}"/>
    <dgm:cxn modelId="{1B8757BC-7ED3-3246-8DFE-FB3739C3CDF0}" type="presOf" srcId="{3500C789-3D51-934B-A6EB-DEBEC7737503}" destId="{68168EC5-F7FE-4B4E-BC59-CFD70CCADFAB}" srcOrd="0" destOrd="0" presId="urn:microsoft.com/office/officeart/2005/8/layout/chevron2"/>
    <dgm:cxn modelId="{18B3D9C3-D169-8943-878C-C8D910D3835B}" srcId="{FB9E4821-DE7A-244E-9A84-6E2E552FA288}" destId="{3500C789-3D51-934B-A6EB-DEBEC7737503}" srcOrd="3" destOrd="0" parTransId="{CBBDFBD0-C14F-7C4B-8D5D-E494AFFD6211}" sibTransId="{257042B0-7E17-F745-A184-6244CADD6EC6}"/>
    <dgm:cxn modelId="{CEC4D8C8-9FE4-2445-947A-4F4499A9F108}" srcId="{FB9E4821-DE7A-244E-9A84-6E2E552FA288}" destId="{A9879864-2E61-9D4B-AE4C-65B7711786C5}" srcOrd="4" destOrd="0" parTransId="{5C87A408-F068-0548-A692-58465C127419}" sibTransId="{FBC6041E-3FF9-A949-B86E-299DE143F2AD}"/>
    <dgm:cxn modelId="{F71282D8-C62B-0640-B455-436FE6D06698}" type="presOf" srcId="{4317D36A-EE03-C045-9B07-66E89DDB8DD4}" destId="{C301902F-10EB-2F47-BCEC-9FB67217C280}" srcOrd="0" destOrd="0" presId="urn:microsoft.com/office/officeart/2005/8/layout/chevron2"/>
    <dgm:cxn modelId="{7B943DDB-68B3-D344-8DA0-6AA95664FB11}" type="presOf" srcId="{59ECA0FD-D421-2E4B-B998-D2BB6B2B7478}" destId="{AA65A835-CA00-8A41-A5B2-F6386C93ED30}" srcOrd="0" destOrd="0" presId="urn:microsoft.com/office/officeart/2005/8/layout/chevron2"/>
    <dgm:cxn modelId="{F52F5FFF-9731-AA44-998F-86C79C7AD08D}" type="presOf" srcId="{A9879864-2E61-9D4B-AE4C-65B7711786C5}" destId="{1E6234FE-2610-A349-8C51-5A938845B23B}" srcOrd="0" destOrd="0" presId="urn:microsoft.com/office/officeart/2005/8/layout/chevron2"/>
    <dgm:cxn modelId="{B85B7D15-333F-4646-B13C-9724D6DB74EB}" type="presParOf" srcId="{0D3CAC35-B4DA-9F4E-AD1F-CA73F498012F}" destId="{803AC7A2-D5F2-1445-8801-07D1D54492BE}" srcOrd="0" destOrd="0" presId="urn:microsoft.com/office/officeart/2005/8/layout/chevron2"/>
    <dgm:cxn modelId="{8202FC00-0D38-2048-86EC-0C55C77CBA8B}" type="presParOf" srcId="{803AC7A2-D5F2-1445-8801-07D1D54492BE}" destId="{38B186DE-AC94-6C4A-853D-936880B0CFA6}" srcOrd="0" destOrd="0" presId="urn:microsoft.com/office/officeart/2005/8/layout/chevron2"/>
    <dgm:cxn modelId="{B8F22105-F33D-C446-9A79-D093E736A2B8}" type="presParOf" srcId="{803AC7A2-D5F2-1445-8801-07D1D54492BE}" destId="{4108F6DE-8E7A-1B41-8FDC-D4CFC91DBE86}" srcOrd="1" destOrd="0" presId="urn:microsoft.com/office/officeart/2005/8/layout/chevron2"/>
    <dgm:cxn modelId="{01107488-AA0E-6346-81AB-8E14AD8F4A75}" type="presParOf" srcId="{0D3CAC35-B4DA-9F4E-AD1F-CA73F498012F}" destId="{05C8D164-4C09-3B4B-9611-D69B8FA05C7F}" srcOrd="1" destOrd="0" presId="urn:microsoft.com/office/officeart/2005/8/layout/chevron2"/>
    <dgm:cxn modelId="{3F32F68A-7069-A540-90CB-D2A4FE7DA0F0}" type="presParOf" srcId="{0D3CAC35-B4DA-9F4E-AD1F-CA73F498012F}" destId="{55D963F8-7451-6348-8A0F-48C4B6F4D714}" srcOrd="2" destOrd="0" presId="urn:microsoft.com/office/officeart/2005/8/layout/chevron2"/>
    <dgm:cxn modelId="{EFC818B3-DE1E-2649-AE5C-B8B20F37A92D}" type="presParOf" srcId="{55D963F8-7451-6348-8A0F-48C4B6F4D714}" destId="{CDE46470-99AB-0641-A1BA-746BC6833F14}" srcOrd="0" destOrd="0" presId="urn:microsoft.com/office/officeart/2005/8/layout/chevron2"/>
    <dgm:cxn modelId="{407BFEDA-CE3C-3E4D-A72F-DB66C7910FC3}" type="presParOf" srcId="{55D963F8-7451-6348-8A0F-48C4B6F4D714}" destId="{C301902F-10EB-2F47-BCEC-9FB67217C280}" srcOrd="1" destOrd="0" presId="urn:microsoft.com/office/officeart/2005/8/layout/chevron2"/>
    <dgm:cxn modelId="{DA895F00-37DE-6545-BB4E-8BAA6D707ED8}" type="presParOf" srcId="{0D3CAC35-B4DA-9F4E-AD1F-CA73F498012F}" destId="{FDBB95B5-A5E7-2446-9F66-42878389823C}" srcOrd="3" destOrd="0" presId="urn:microsoft.com/office/officeart/2005/8/layout/chevron2"/>
    <dgm:cxn modelId="{6C749876-12AD-224C-BB2E-3CEDFB74D40F}" type="presParOf" srcId="{0D3CAC35-B4DA-9F4E-AD1F-CA73F498012F}" destId="{8647B518-026F-0540-829A-CA4BADAAA334}" srcOrd="4" destOrd="0" presId="urn:microsoft.com/office/officeart/2005/8/layout/chevron2"/>
    <dgm:cxn modelId="{2BD4FC12-001D-0A4A-98D8-384F5B01003F}" type="presParOf" srcId="{8647B518-026F-0540-829A-CA4BADAAA334}" destId="{AA65A835-CA00-8A41-A5B2-F6386C93ED30}" srcOrd="0" destOrd="0" presId="urn:microsoft.com/office/officeart/2005/8/layout/chevron2"/>
    <dgm:cxn modelId="{25233F8B-DB0F-104B-BCB9-F5C67C1E41DE}" type="presParOf" srcId="{8647B518-026F-0540-829A-CA4BADAAA334}" destId="{467B6652-C1AC-1545-8B8A-F0360C60510B}" srcOrd="1" destOrd="0" presId="urn:microsoft.com/office/officeart/2005/8/layout/chevron2"/>
    <dgm:cxn modelId="{BAABA7D2-859E-C047-BFCC-4E47BB622051}" type="presParOf" srcId="{0D3CAC35-B4DA-9F4E-AD1F-CA73F498012F}" destId="{1D712C08-BD2F-A640-88A3-CB85F98EFD92}" srcOrd="5" destOrd="0" presId="urn:microsoft.com/office/officeart/2005/8/layout/chevron2"/>
    <dgm:cxn modelId="{16C02616-F764-8640-BD86-D436EF144D1D}" type="presParOf" srcId="{0D3CAC35-B4DA-9F4E-AD1F-CA73F498012F}" destId="{ECDF4156-F9E2-9043-9CA9-53820EE086AF}" srcOrd="6" destOrd="0" presId="urn:microsoft.com/office/officeart/2005/8/layout/chevron2"/>
    <dgm:cxn modelId="{532E7B8D-FB26-1344-B03C-E21C2BCB7535}" type="presParOf" srcId="{ECDF4156-F9E2-9043-9CA9-53820EE086AF}" destId="{68168EC5-F7FE-4B4E-BC59-CFD70CCADFAB}" srcOrd="0" destOrd="0" presId="urn:microsoft.com/office/officeart/2005/8/layout/chevron2"/>
    <dgm:cxn modelId="{021E9F26-4890-824F-B107-576946ADE5F7}" type="presParOf" srcId="{ECDF4156-F9E2-9043-9CA9-53820EE086AF}" destId="{7DD58F8F-5A94-A347-81A9-3C85A567FA84}" srcOrd="1" destOrd="0" presId="urn:microsoft.com/office/officeart/2005/8/layout/chevron2"/>
    <dgm:cxn modelId="{8C72AC8C-0F99-4E40-8E83-21B031E150C0}" type="presParOf" srcId="{0D3CAC35-B4DA-9F4E-AD1F-CA73F498012F}" destId="{2A3DEB4F-CFE0-3846-9D9A-A9E9DB1D0B6A}" srcOrd="7" destOrd="0" presId="urn:microsoft.com/office/officeart/2005/8/layout/chevron2"/>
    <dgm:cxn modelId="{1D00CAF2-8BCC-544D-8113-DB2FEE13CCAF}" type="presParOf" srcId="{0D3CAC35-B4DA-9F4E-AD1F-CA73F498012F}" destId="{4890A709-61BE-2F47-9D0A-C25A010C5061}" srcOrd="8" destOrd="0" presId="urn:microsoft.com/office/officeart/2005/8/layout/chevron2"/>
    <dgm:cxn modelId="{C3138423-A520-3049-9698-B8FE9036D2B0}" type="presParOf" srcId="{4890A709-61BE-2F47-9D0A-C25A010C5061}" destId="{1E6234FE-2610-A349-8C51-5A938845B23B}" srcOrd="0" destOrd="0" presId="urn:microsoft.com/office/officeart/2005/8/layout/chevron2"/>
    <dgm:cxn modelId="{42189691-8FC7-A848-8145-E58C0105227E}" type="presParOf" srcId="{4890A709-61BE-2F47-9D0A-C25A010C5061}" destId="{D2013008-6311-BD49-8DCA-18AA0F4CFBF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97AEB5-64FC-9049-8D19-6C64190AB5B2}"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en-US"/>
        </a:p>
      </dgm:t>
    </dgm:pt>
    <dgm:pt modelId="{C2662F73-5FA3-6243-B313-15777013349E}">
      <dgm:prSet/>
      <dgm:spPr>
        <a:solidFill>
          <a:schemeClr val="accent3">
            <a:lumMod val="75000"/>
          </a:schemeClr>
        </a:solidFill>
      </dgm:spPr>
      <dgm:t>
        <a:bodyPr/>
        <a:lstStyle/>
        <a:p>
          <a:pPr rtl="0"/>
          <a:r>
            <a:rPr lang="en-US" b="0" dirty="0">
              <a:latin typeface="+mn-lt"/>
            </a:rPr>
            <a:t>IT SECURITY MANAGEMENT:  A process used to achieve and maintain appropriate levels of confidentiality, integrity, availability, accountability, authenticity, and reliability.  IT security management functions include:</a:t>
          </a:r>
        </a:p>
      </dgm:t>
    </dgm:pt>
    <dgm:pt modelId="{B8ED46E1-13DF-E948-86B0-522E40E14D39}" type="parTrans" cxnId="{C7EB33A2-6969-2F4C-8A12-679430FE9632}">
      <dgm:prSet/>
      <dgm:spPr/>
      <dgm:t>
        <a:bodyPr/>
        <a:lstStyle/>
        <a:p>
          <a:endParaRPr lang="en-US"/>
        </a:p>
      </dgm:t>
    </dgm:pt>
    <dgm:pt modelId="{48097A06-5DC7-0242-B9A3-31104F1A36FA}" type="sibTrans" cxnId="{C7EB33A2-6969-2F4C-8A12-679430FE9632}">
      <dgm:prSet/>
      <dgm:spPr/>
      <dgm:t>
        <a:bodyPr/>
        <a:lstStyle/>
        <a:p>
          <a:endParaRPr lang="en-US"/>
        </a:p>
      </dgm:t>
    </dgm:pt>
    <dgm:pt modelId="{C1319F7D-2772-5442-A9EB-8D34F6BCA4DC}">
      <dgm:prSet custT="1"/>
      <dgm:spPr>
        <a:solidFill>
          <a:schemeClr val="accent3">
            <a:lumMod val="60000"/>
            <a:lumOff val="40000"/>
          </a:schemeClr>
        </a:solidFill>
      </dgm:spPr>
      <dgm:t>
        <a:bodyPr/>
        <a:lstStyle/>
        <a:p>
          <a:pPr rtl="0"/>
          <a:r>
            <a:rPr lang="en-US" sz="1200" b="1" dirty="0">
              <a:latin typeface="+mn-lt"/>
            </a:rPr>
            <a:t>Determining organizational         IT security objectives, strategies, and policies</a:t>
          </a:r>
        </a:p>
      </dgm:t>
    </dgm:pt>
    <dgm:pt modelId="{71FD92DA-E5F7-7D41-819E-9568F3085AB3}" type="parTrans" cxnId="{D572BF93-CE76-2D47-ACAD-F1B6902F7C78}">
      <dgm:prSet/>
      <dgm:spPr/>
      <dgm:t>
        <a:bodyPr/>
        <a:lstStyle/>
        <a:p>
          <a:endParaRPr lang="en-US"/>
        </a:p>
      </dgm:t>
    </dgm:pt>
    <dgm:pt modelId="{B02E76F6-7A7E-EC47-8722-2FCDF33493E1}" type="sibTrans" cxnId="{D572BF93-CE76-2D47-ACAD-F1B6902F7C78}">
      <dgm:prSet/>
      <dgm:spPr/>
      <dgm:t>
        <a:bodyPr/>
        <a:lstStyle/>
        <a:p>
          <a:endParaRPr lang="en-US"/>
        </a:p>
      </dgm:t>
    </dgm:pt>
    <dgm:pt modelId="{07964271-BC91-BE4E-9341-A6241FADBEBC}">
      <dgm:prSet custT="1"/>
      <dgm:spPr>
        <a:solidFill>
          <a:schemeClr val="accent3">
            <a:lumMod val="60000"/>
            <a:lumOff val="40000"/>
          </a:schemeClr>
        </a:solidFill>
      </dgm:spPr>
      <dgm:t>
        <a:bodyPr/>
        <a:lstStyle/>
        <a:p>
          <a:pPr rtl="0"/>
          <a:r>
            <a:rPr lang="en-US" sz="1200" b="1">
              <a:latin typeface="+mn-lt"/>
            </a:rPr>
            <a:t>Determining organizational IT security requirements</a:t>
          </a:r>
          <a:endParaRPr lang="en-US" sz="1200" b="1" dirty="0">
            <a:latin typeface="+mn-lt"/>
          </a:endParaRPr>
        </a:p>
      </dgm:t>
    </dgm:pt>
    <dgm:pt modelId="{46872A7F-FC1B-4D44-ABDB-64FD4FE47AE7}" type="parTrans" cxnId="{B4B618F5-F2C6-C245-9D7B-5652627861D6}">
      <dgm:prSet/>
      <dgm:spPr/>
      <dgm:t>
        <a:bodyPr/>
        <a:lstStyle/>
        <a:p>
          <a:endParaRPr lang="en-US"/>
        </a:p>
      </dgm:t>
    </dgm:pt>
    <dgm:pt modelId="{77C1581E-C65D-CF42-A670-FEFAC896CF79}" type="sibTrans" cxnId="{B4B618F5-F2C6-C245-9D7B-5652627861D6}">
      <dgm:prSet/>
      <dgm:spPr/>
      <dgm:t>
        <a:bodyPr/>
        <a:lstStyle/>
        <a:p>
          <a:endParaRPr lang="en-US"/>
        </a:p>
      </dgm:t>
    </dgm:pt>
    <dgm:pt modelId="{64B0967F-9328-2241-818E-56A24D107CCD}">
      <dgm:prSet custT="1"/>
      <dgm:spPr>
        <a:solidFill>
          <a:schemeClr val="accent3">
            <a:lumMod val="60000"/>
            <a:lumOff val="40000"/>
          </a:schemeClr>
        </a:solidFill>
      </dgm:spPr>
      <dgm:t>
        <a:bodyPr/>
        <a:lstStyle/>
        <a:p>
          <a:pPr rtl="0"/>
          <a:r>
            <a:rPr lang="en-US" sz="1200" b="1">
              <a:latin typeface="+mn-lt"/>
            </a:rPr>
            <a:t>Identifying and analyzing security threats to IT assets within the organization</a:t>
          </a:r>
          <a:endParaRPr lang="en-US" sz="1200" b="1" dirty="0">
            <a:latin typeface="+mn-lt"/>
          </a:endParaRPr>
        </a:p>
      </dgm:t>
    </dgm:pt>
    <dgm:pt modelId="{CB9BE6EC-3AF7-954C-A848-AE91D3A10A44}" type="parTrans" cxnId="{5B446151-CB99-7C4A-B00C-3042E99E1FCF}">
      <dgm:prSet/>
      <dgm:spPr/>
      <dgm:t>
        <a:bodyPr/>
        <a:lstStyle/>
        <a:p>
          <a:endParaRPr lang="en-US"/>
        </a:p>
      </dgm:t>
    </dgm:pt>
    <dgm:pt modelId="{4A79594C-58B8-C64A-A554-3B65F90BD4BD}" type="sibTrans" cxnId="{5B446151-CB99-7C4A-B00C-3042E99E1FCF}">
      <dgm:prSet/>
      <dgm:spPr/>
      <dgm:t>
        <a:bodyPr/>
        <a:lstStyle/>
        <a:p>
          <a:endParaRPr lang="en-US"/>
        </a:p>
      </dgm:t>
    </dgm:pt>
    <dgm:pt modelId="{7F152174-A6F0-944E-A2AC-F08B504F35A5}">
      <dgm:prSet custT="1"/>
      <dgm:spPr>
        <a:solidFill>
          <a:schemeClr val="accent3">
            <a:lumMod val="60000"/>
            <a:lumOff val="40000"/>
          </a:schemeClr>
        </a:solidFill>
      </dgm:spPr>
      <dgm:t>
        <a:bodyPr/>
        <a:lstStyle/>
        <a:p>
          <a:pPr rtl="0"/>
          <a:r>
            <a:rPr lang="en-US" sz="1200" b="1" dirty="0">
              <a:latin typeface="+mn-lt"/>
            </a:rPr>
            <a:t>Identifying and analyzing risks</a:t>
          </a:r>
        </a:p>
      </dgm:t>
    </dgm:pt>
    <dgm:pt modelId="{4AF68370-4457-BE46-A2BF-F8D3738B9BAC}" type="parTrans" cxnId="{72247B76-853C-1A44-BB4A-B39575F4073D}">
      <dgm:prSet/>
      <dgm:spPr/>
      <dgm:t>
        <a:bodyPr/>
        <a:lstStyle/>
        <a:p>
          <a:endParaRPr lang="en-US"/>
        </a:p>
      </dgm:t>
    </dgm:pt>
    <dgm:pt modelId="{18189450-6781-4147-8D4E-951B1980E571}" type="sibTrans" cxnId="{72247B76-853C-1A44-BB4A-B39575F4073D}">
      <dgm:prSet/>
      <dgm:spPr/>
      <dgm:t>
        <a:bodyPr/>
        <a:lstStyle/>
        <a:p>
          <a:endParaRPr lang="en-US"/>
        </a:p>
      </dgm:t>
    </dgm:pt>
    <dgm:pt modelId="{6521B349-BBD2-B247-926A-54D58C284377}">
      <dgm:prSet custT="1"/>
      <dgm:spPr>
        <a:solidFill>
          <a:schemeClr val="accent3">
            <a:lumMod val="60000"/>
            <a:lumOff val="40000"/>
          </a:schemeClr>
        </a:solidFill>
      </dgm:spPr>
      <dgm:t>
        <a:bodyPr/>
        <a:lstStyle/>
        <a:p>
          <a:pPr rtl="0"/>
          <a:r>
            <a:rPr lang="en-US" sz="1200" b="1" dirty="0">
              <a:latin typeface="+mn-lt"/>
            </a:rPr>
            <a:t>Specifying appropriate safeguards</a:t>
          </a:r>
        </a:p>
      </dgm:t>
    </dgm:pt>
    <dgm:pt modelId="{41146512-C72A-3841-A611-97F436C0C129}" type="parTrans" cxnId="{36058DCF-89A4-174A-A122-D9B21D6B4D80}">
      <dgm:prSet/>
      <dgm:spPr/>
      <dgm:t>
        <a:bodyPr/>
        <a:lstStyle/>
        <a:p>
          <a:endParaRPr lang="en-US"/>
        </a:p>
      </dgm:t>
    </dgm:pt>
    <dgm:pt modelId="{78AB4848-8F53-A041-973D-9F4B5D83549F}" type="sibTrans" cxnId="{36058DCF-89A4-174A-A122-D9B21D6B4D80}">
      <dgm:prSet/>
      <dgm:spPr/>
      <dgm:t>
        <a:bodyPr/>
        <a:lstStyle/>
        <a:p>
          <a:endParaRPr lang="en-US"/>
        </a:p>
      </dgm:t>
    </dgm:pt>
    <dgm:pt modelId="{B0A0C76C-44FC-8147-B9B9-7FA3D392B8AE}">
      <dgm:prSet custT="1"/>
      <dgm:spPr>
        <a:solidFill>
          <a:schemeClr val="accent3">
            <a:lumMod val="60000"/>
            <a:lumOff val="40000"/>
          </a:schemeClr>
        </a:solidFill>
      </dgm:spPr>
      <dgm:t>
        <a:bodyPr/>
        <a:lstStyle/>
        <a:p>
          <a:pPr rtl="0"/>
          <a:r>
            <a:rPr lang="en-US" sz="1150" b="1" dirty="0">
              <a:latin typeface="+mn-lt"/>
            </a:rPr>
            <a:t>Monitoring the implementation and operation of safeguards that are necessary in order to cost effectively protect the information and services within the organization</a:t>
          </a:r>
        </a:p>
      </dgm:t>
    </dgm:pt>
    <dgm:pt modelId="{979D64CF-08A8-AB40-8883-BDDD13FD92BC}" type="parTrans" cxnId="{F315602C-583C-054F-B1D3-591AFD0BF4DE}">
      <dgm:prSet/>
      <dgm:spPr/>
      <dgm:t>
        <a:bodyPr/>
        <a:lstStyle/>
        <a:p>
          <a:endParaRPr lang="en-US"/>
        </a:p>
      </dgm:t>
    </dgm:pt>
    <dgm:pt modelId="{F8021F8B-20F4-4842-BADD-DD7863993464}" type="sibTrans" cxnId="{F315602C-583C-054F-B1D3-591AFD0BF4DE}">
      <dgm:prSet/>
      <dgm:spPr/>
      <dgm:t>
        <a:bodyPr/>
        <a:lstStyle/>
        <a:p>
          <a:endParaRPr lang="en-US"/>
        </a:p>
      </dgm:t>
    </dgm:pt>
    <dgm:pt modelId="{3764561E-D202-4740-B1A1-D0714BA04475}">
      <dgm:prSet custT="1"/>
      <dgm:spPr>
        <a:solidFill>
          <a:schemeClr val="accent3">
            <a:lumMod val="60000"/>
            <a:lumOff val="40000"/>
          </a:schemeClr>
        </a:solidFill>
      </dgm:spPr>
      <dgm:t>
        <a:bodyPr/>
        <a:lstStyle/>
        <a:p>
          <a:pPr rtl="0"/>
          <a:r>
            <a:rPr lang="en-US" sz="1200" b="1" dirty="0">
              <a:latin typeface="+mn-lt"/>
            </a:rPr>
            <a:t>Developing and implementing a security awareness program</a:t>
          </a:r>
        </a:p>
      </dgm:t>
    </dgm:pt>
    <dgm:pt modelId="{121CB0E5-9B6D-EE41-8734-54EF17E45F07}" type="parTrans" cxnId="{F8E60394-8D67-6240-8230-C20797AF3BC2}">
      <dgm:prSet/>
      <dgm:spPr/>
      <dgm:t>
        <a:bodyPr/>
        <a:lstStyle/>
        <a:p>
          <a:endParaRPr lang="en-US"/>
        </a:p>
      </dgm:t>
    </dgm:pt>
    <dgm:pt modelId="{9BED18E1-B8A2-B040-9DC3-9F4900FC5164}" type="sibTrans" cxnId="{F8E60394-8D67-6240-8230-C20797AF3BC2}">
      <dgm:prSet/>
      <dgm:spPr/>
      <dgm:t>
        <a:bodyPr/>
        <a:lstStyle/>
        <a:p>
          <a:endParaRPr lang="en-US"/>
        </a:p>
      </dgm:t>
    </dgm:pt>
    <dgm:pt modelId="{BC8EA598-846E-D64D-8C82-FB6F5361618F}">
      <dgm:prSet custT="1"/>
      <dgm:spPr>
        <a:solidFill>
          <a:schemeClr val="accent3">
            <a:lumMod val="60000"/>
            <a:lumOff val="40000"/>
          </a:schemeClr>
        </a:solidFill>
      </dgm:spPr>
      <dgm:t>
        <a:bodyPr/>
        <a:lstStyle/>
        <a:p>
          <a:pPr rtl="0"/>
          <a:r>
            <a:rPr lang="en-US" sz="1200" b="1" dirty="0">
              <a:latin typeface="+mn-lt"/>
            </a:rPr>
            <a:t>Detecting and reacting to incidents</a:t>
          </a:r>
        </a:p>
      </dgm:t>
    </dgm:pt>
    <dgm:pt modelId="{88449A30-7F97-8742-AF6C-AE2B7E66B89E}" type="parTrans" cxnId="{5537F53D-A72E-FD49-AF1E-525041EF4C17}">
      <dgm:prSet/>
      <dgm:spPr/>
      <dgm:t>
        <a:bodyPr/>
        <a:lstStyle/>
        <a:p>
          <a:endParaRPr lang="en-US"/>
        </a:p>
      </dgm:t>
    </dgm:pt>
    <dgm:pt modelId="{66D0B501-EC25-774B-ADC4-7A67D48862F2}" type="sibTrans" cxnId="{5537F53D-A72E-FD49-AF1E-525041EF4C17}">
      <dgm:prSet/>
      <dgm:spPr/>
      <dgm:t>
        <a:bodyPr/>
        <a:lstStyle/>
        <a:p>
          <a:endParaRPr lang="en-US"/>
        </a:p>
      </dgm:t>
    </dgm:pt>
    <dgm:pt modelId="{0721F433-CBD3-C142-B1DB-0798D54A32FC}" type="pres">
      <dgm:prSet presAssocID="{9D97AEB5-64FC-9049-8D19-6C64190AB5B2}" presName="composite" presStyleCnt="0">
        <dgm:presLayoutVars>
          <dgm:chMax val="1"/>
          <dgm:dir/>
          <dgm:resizeHandles val="exact"/>
        </dgm:presLayoutVars>
      </dgm:prSet>
      <dgm:spPr/>
    </dgm:pt>
    <dgm:pt modelId="{4DCEBCA9-E0EF-964A-930C-85776AACF547}" type="pres">
      <dgm:prSet presAssocID="{C2662F73-5FA3-6243-B313-15777013349E}" presName="roof" presStyleLbl="dkBgShp" presStyleIdx="0" presStyleCnt="2"/>
      <dgm:spPr/>
    </dgm:pt>
    <dgm:pt modelId="{ABD7BDAE-F0CA-4149-819E-0A510F0C6EBA}" type="pres">
      <dgm:prSet presAssocID="{C2662F73-5FA3-6243-B313-15777013349E}" presName="pillars" presStyleCnt="0"/>
      <dgm:spPr/>
    </dgm:pt>
    <dgm:pt modelId="{1C84FA8C-ED9A-FC43-A391-DDDD79295E98}" type="pres">
      <dgm:prSet presAssocID="{C2662F73-5FA3-6243-B313-15777013349E}" presName="pillar1" presStyleLbl="node1" presStyleIdx="0" presStyleCnt="8" custScaleX="1747949">
        <dgm:presLayoutVars>
          <dgm:bulletEnabled val="1"/>
        </dgm:presLayoutVars>
      </dgm:prSet>
      <dgm:spPr/>
    </dgm:pt>
    <dgm:pt modelId="{133A0DB5-B4DC-EE4F-97ED-465127DA17DB}" type="pres">
      <dgm:prSet presAssocID="{07964271-BC91-BE4E-9341-A6241FADBEBC}" presName="pillarX" presStyleLbl="node1" presStyleIdx="1" presStyleCnt="8" custScaleX="1605585">
        <dgm:presLayoutVars>
          <dgm:bulletEnabled val="1"/>
        </dgm:presLayoutVars>
      </dgm:prSet>
      <dgm:spPr/>
    </dgm:pt>
    <dgm:pt modelId="{91F63209-B40C-294A-A932-B982AEBD2ABF}" type="pres">
      <dgm:prSet presAssocID="{64B0967F-9328-2241-818E-56A24D107CCD}" presName="pillarX" presStyleLbl="node1" presStyleIdx="2" presStyleCnt="8" custScaleX="1749479">
        <dgm:presLayoutVars>
          <dgm:bulletEnabled val="1"/>
        </dgm:presLayoutVars>
      </dgm:prSet>
      <dgm:spPr/>
    </dgm:pt>
    <dgm:pt modelId="{1932F4D9-3099-CD47-A33A-8F7F982E4626}" type="pres">
      <dgm:prSet presAssocID="{7F152174-A6F0-944E-A2AC-F08B504F35A5}" presName="pillarX" presStyleLbl="node1" presStyleIdx="3" presStyleCnt="8" custScaleX="1422343">
        <dgm:presLayoutVars>
          <dgm:bulletEnabled val="1"/>
        </dgm:presLayoutVars>
      </dgm:prSet>
      <dgm:spPr/>
    </dgm:pt>
    <dgm:pt modelId="{32E9282E-07BA-1F46-8BAE-3D761FEF1ED8}" type="pres">
      <dgm:prSet presAssocID="{6521B349-BBD2-B247-926A-54D58C284377}" presName="pillarX" presStyleLbl="node1" presStyleIdx="4" presStyleCnt="8" custScaleX="1647539">
        <dgm:presLayoutVars>
          <dgm:bulletEnabled val="1"/>
        </dgm:presLayoutVars>
      </dgm:prSet>
      <dgm:spPr/>
    </dgm:pt>
    <dgm:pt modelId="{24676DF4-7AD2-B944-AB30-B7D9C5A5000D}" type="pres">
      <dgm:prSet presAssocID="{B0A0C76C-44FC-8147-B9B9-7FA3D392B8AE}" presName="pillarX" presStyleLbl="node1" presStyleIdx="5" presStyleCnt="8" custScaleX="1741404" custScaleY="100474">
        <dgm:presLayoutVars>
          <dgm:bulletEnabled val="1"/>
        </dgm:presLayoutVars>
      </dgm:prSet>
      <dgm:spPr/>
    </dgm:pt>
    <dgm:pt modelId="{28C3CB3C-C7D2-CB49-A95C-0705ACD23DED}" type="pres">
      <dgm:prSet presAssocID="{3764561E-D202-4740-B1A1-D0714BA04475}" presName="pillarX" presStyleLbl="node1" presStyleIdx="6" presStyleCnt="8" custScaleX="1592234">
        <dgm:presLayoutVars>
          <dgm:bulletEnabled val="1"/>
        </dgm:presLayoutVars>
      </dgm:prSet>
      <dgm:spPr/>
    </dgm:pt>
    <dgm:pt modelId="{932EB49E-B7CA-6943-9EE4-2E29970FB7DB}" type="pres">
      <dgm:prSet presAssocID="{BC8EA598-846E-D64D-8C82-FB6F5361618F}" presName="pillarX" presStyleLbl="node1" presStyleIdx="7" presStyleCnt="8" custScaleX="1309690">
        <dgm:presLayoutVars>
          <dgm:bulletEnabled val="1"/>
        </dgm:presLayoutVars>
      </dgm:prSet>
      <dgm:spPr/>
    </dgm:pt>
    <dgm:pt modelId="{FFE7BA93-BDD0-984C-89E5-5B213247846F}" type="pres">
      <dgm:prSet presAssocID="{C2662F73-5FA3-6243-B313-15777013349E}" presName="base" presStyleLbl="dkBgShp" presStyleIdx="1" presStyleCnt="2"/>
      <dgm:spPr>
        <a:solidFill>
          <a:schemeClr val="accent3">
            <a:lumMod val="75000"/>
          </a:schemeClr>
        </a:solidFill>
      </dgm:spPr>
    </dgm:pt>
  </dgm:ptLst>
  <dgm:cxnLst>
    <dgm:cxn modelId="{D6333B05-C962-2640-8A00-13F3B5F0F016}" type="presOf" srcId="{C1319F7D-2772-5442-A9EB-8D34F6BCA4DC}" destId="{1C84FA8C-ED9A-FC43-A391-DDDD79295E98}" srcOrd="0" destOrd="0" presId="urn:microsoft.com/office/officeart/2005/8/layout/hList3"/>
    <dgm:cxn modelId="{DD85770E-F6C9-744E-89A4-3843393DE78F}" type="presOf" srcId="{6521B349-BBD2-B247-926A-54D58C284377}" destId="{32E9282E-07BA-1F46-8BAE-3D761FEF1ED8}" srcOrd="0" destOrd="0" presId="urn:microsoft.com/office/officeart/2005/8/layout/hList3"/>
    <dgm:cxn modelId="{87CE560F-9293-B041-A5DC-863ABDB9CF09}" type="presOf" srcId="{3764561E-D202-4740-B1A1-D0714BA04475}" destId="{28C3CB3C-C7D2-CB49-A95C-0705ACD23DED}" srcOrd="0" destOrd="0" presId="urn:microsoft.com/office/officeart/2005/8/layout/hList3"/>
    <dgm:cxn modelId="{F315602C-583C-054F-B1D3-591AFD0BF4DE}" srcId="{C2662F73-5FA3-6243-B313-15777013349E}" destId="{B0A0C76C-44FC-8147-B9B9-7FA3D392B8AE}" srcOrd="5" destOrd="0" parTransId="{979D64CF-08A8-AB40-8883-BDDD13FD92BC}" sibTransId="{F8021F8B-20F4-4842-BADD-DD7863993464}"/>
    <dgm:cxn modelId="{5537F53D-A72E-FD49-AF1E-525041EF4C17}" srcId="{C2662F73-5FA3-6243-B313-15777013349E}" destId="{BC8EA598-846E-D64D-8C82-FB6F5361618F}" srcOrd="7" destOrd="0" parTransId="{88449A30-7F97-8742-AF6C-AE2B7E66B89E}" sibTransId="{66D0B501-EC25-774B-ADC4-7A67D48862F2}"/>
    <dgm:cxn modelId="{53BAB647-B0AC-CB4C-895A-3FB978578679}" type="presOf" srcId="{9D97AEB5-64FC-9049-8D19-6C64190AB5B2}" destId="{0721F433-CBD3-C142-B1DB-0798D54A32FC}" srcOrd="0" destOrd="0" presId="urn:microsoft.com/office/officeart/2005/8/layout/hList3"/>
    <dgm:cxn modelId="{5B446151-CB99-7C4A-B00C-3042E99E1FCF}" srcId="{C2662F73-5FA3-6243-B313-15777013349E}" destId="{64B0967F-9328-2241-818E-56A24D107CCD}" srcOrd="2" destOrd="0" parTransId="{CB9BE6EC-3AF7-954C-A848-AE91D3A10A44}" sibTransId="{4A79594C-58B8-C64A-A554-3B65F90BD4BD}"/>
    <dgm:cxn modelId="{72247B76-853C-1A44-BB4A-B39575F4073D}" srcId="{C2662F73-5FA3-6243-B313-15777013349E}" destId="{7F152174-A6F0-944E-A2AC-F08B504F35A5}" srcOrd="3" destOrd="0" parTransId="{4AF68370-4457-BE46-A2BF-F8D3738B9BAC}" sibTransId="{18189450-6781-4147-8D4E-951B1980E571}"/>
    <dgm:cxn modelId="{93E19A87-7AEC-884B-8EA7-E60C078810A1}" type="presOf" srcId="{B0A0C76C-44FC-8147-B9B9-7FA3D392B8AE}" destId="{24676DF4-7AD2-B944-AB30-B7D9C5A5000D}" srcOrd="0" destOrd="0" presId="urn:microsoft.com/office/officeart/2005/8/layout/hList3"/>
    <dgm:cxn modelId="{3873448C-FE39-7B42-A261-EEC0B4E2E274}" type="presOf" srcId="{C2662F73-5FA3-6243-B313-15777013349E}" destId="{4DCEBCA9-E0EF-964A-930C-85776AACF547}" srcOrd="0" destOrd="0" presId="urn:microsoft.com/office/officeart/2005/8/layout/hList3"/>
    <dgm:cxn modelId="{D572BF93-CE76-2D47-ACAD-F1B6902F7C78}" srcId="{C2662F73-5FA3-6243-B313-15777013349E}" destId="{C1319F7D-2772-5442-A9EB-8D34F6BCA4DC}" srcOrd="0" destOrd="0" parTransId="{71FD92DA-E5F7-7D41-819E-9568F3085AB3}" sibTransId="{B02E76F6-7A7E-EC47-8722-2FCDF33493E1}"/>
    <dgm:cxn modelId="{F8E60394-8D67-6240-8230-C20797AF3BC2}" srcId="{C2662F73-5FA3-6243-B313-15777013349E}" destId="{3764561E-D202-4740-B1A1-D0714BA04475}" srcOrd="6" destOrd="0" parTransId="{121CB0E5-9B6D-EE41-8734-54EF17E45F07}" sibTransId="{9BED18E1-B8A2-B040-9DC3-9F4900FC5164}"/>
    <dgm:cxn modelId="{88042F99-620A-F942-BFC1-249C96BBA830}" type="presOf" srcId="{07964271-BC91-BE4E-9341-A6241FADBEBC}" destId="{133A0DB5-B4DC-EE4F-97ED-465127DA17DB}" srcOrd="0" destOrd="0" presId="urn:microsoft.com/office/officeart/2005/8/layout/hList3"/>
    <dgm:cxn modelId="{C7EB33A2-6969-2F4C-8A12-679430FE9632}" srcId="{9D97AEB5-64FC-9049-8D19-6C64190AB5B2}" destId="{C2662F73-5FA3-6243-B313-15777013349E}" srcOrd="0" destOrd="0" parTransId="{B8ED46E1-13DF-E948-86B0-522E40E14D39}" sibTransId="{48097A06-5DC7-0242-B9A3-31104F1A36FA}"/>
    <dgm:cxn modelId="{5D8031B3-0DB5-5343-B087-E9BF33456F4D}" type="presOf" srcId="{BC8EA598-846E-D64D-8C82-FB6F5361618F}" destId="{932EB49E-B7CA-6943-9EE4-2E29970FB7DB}" srcOrd="0" destOrd="0" presId="urn:microsoft.com/office/officeart/2005/8/layout/hList3"/>
    <dgm:cxn modelId="{339F58CD-E7CF-D64C-8F54-F62B98E68318}" type="presOf" srcId="{64B0967F-9328-2241-818E-56A24D107CCD}" destId="{91F63209-B40C-294A-A932-B982AEBD2ABF}" srcOrd="0" destOrd="0" presId="urn:microsoft.com/office/officeart/2005/8/layout/hList3"/>
    <dgm:cxn modelId="{36058DCF-89A4-174A-A122-D9B21D6B4D80}" srcId="{C2662F73-5FA3-6243-B313-15777013349E}" destId="{6521B349-BBD2-B247-926A-54D58C284377}" srcOrd="4" destOrd="0" parTransId="{41146512-C72A-3841-A611-97F436C0C129}" sibTransId="{78AB4848-8F53-A041-973D-9F4B5D83549F}"/>
    <dgm:cxn modelId="{ABF1C0F3-858F-6843-852B-1B748D1D9A14}" type="presOf" srcId="{7F152174-A6F0-944E-A2AC-F08B504F35A5}" destId="{1932F4D9-3099-CD47-A33A-8F7F982E4626}" srcOrd="0" destOrd="0" presId="urn:microsoft.com/office/officeart/2005/8/layout/hList3"/>
    <dgm:cxn modelId="{B4B618F5-F2C6-C245-9D7B-5652627861D6}" srcId="{C2662F73-5FA3-6243-B313-15777013349E}" destId="{07964271-BC91-BE4E-9341-A6241FADBEBC}" srcOrd="1" destOrd="0" parTransId="{46872A7F-FC1B-4D44-ABDB-64FD4FE47AE7}" sibTransId="{77C1581E-C65D-CF42-A670-FEFAC896CF79}"/>
    <dgm:cxn modelId="{858FB564-5289-374E-9E73-1FB88B210996}" type="presParOf" srcId="{0721F433-CBD3-C142-B1DB-0798D54A32FC}" destId="{4DCEBCA9-E0EF-964A-930C-85776AACF547}" srcOrd="0" destOrd="0" presId="urn:microsoft.com/office/officeart/2005/8/layout/hList3"/>
    <dgm:cxn modelId="{7FCF96C9-F5F2-4D43-8E26-48039F3493ED}" type="presParOf" srcId="{0721F433-CBD3-C142-B1DB-0798D54A32FC}" destId="{ABD7BDAE-F0CA-4149-819E-0A510F0C6EBA}" srcOrd="1" destOrd="0" presId="urn:microsoft.com/office/officeart/2005/8/layout/hList3"/>
    <dgm:cxn modelId="{0E229C2A-2B13-C645-AA7A-D0BB18667BA5}" type="presParOf" srcId="{ABD7BDAE-F0CA-4149-819E-0A510F0C6EBA}" destId="{1C84FA8C-ED9A-FC43-A391-DDDD79295E98}" srcOrd="0" destOrd="0" presId="urn:microsoft.com/office/officeart/2005/8/layout/hList3"/>
    <dgm:cxn modelId="{B9784D4E-DD0A-F34F-9560-9F524EC5C965}" type="presParOf" srcId="{ABD7BDAE-F0CA-4149-819E-0A510F0C6EBA}" destId="{133A0DB5-B4DC-EE4F-97ED-465127DA17DB}" srcOrd="1" destOrd="0" presId="urn:microsoft.com/office/officeart/2005/8/layout/hList3"/>
    <dgm:cxn modelId="{6A7CFA65-C748-0543-B397-24FB79C83102}" type="presParOf" srcId="{ABD7BDAE-F0CA-4149-819E-0A510F0C6EBA}" destId="{91F63209-B40C-294A-A932-B982AEBD2ABF}" srcOrd="2" destOrd="0" presId="urn:microsoft.com/office/officeart/2005/8/layout/hList3"/>
    <dgm:cxn modelId="{8FCAF77E-D16A-6C47-99EB-5B711BC7836F}" type="presParOf" srcId="{ABD7BDAE-F0CA-4149-819E-0A510F0C6EBA}" destId="{1932F4D9-3099-CD47-A33A-8F7F982E4626}" srcOrd="3" destOrd="0" presId="urn:microsoft.com/office/officeart/2005/8/layout/hList3"/>
    <dgm:cxn modelId="{6C18BF9A-67F3-8246-A4D0-22E10A6968C5}" type="presParOf" srcId="{ABD7BDAE-F0CA-4149-819E-0A510F0C6EBA}" destId="{32E9282E-07BA-1F46-8BAE-3D761FEF1ED8}" srcOrd="4" destOrd="0" presId="urn:microsoft.com/office/officeart/2005/8/layout/hList3"/>
    <dgm:cxn modelId="{376570D2-7635-1949-BEE2-688F74776587}" type="presParOf" srcId="{ABD7BDAE-F0CA-4149-819E-0A510F0C6EBA}" destId="{24676DF4-7AD2-B944-AB30-B7D9C5A5000D}" srcOrd="5" destOrd="0" presId="urn:microsoft.com/office/officeart/2005/8/layout/hList3"/>
    <dgm:cxn modelId="{BDC2E3FE-4255-3645-A478-F9E599345D8C}" type="presParOf" srcId="{ABD7BDAE-F0CA-4149-819E-0A510F0C6EBA}" destId="{28C3CB3C-C7D2-CB49-A95C-0705ACD23DED}" srcOrd="6" destOrd="0" presId="urn:microsoft.com/office/officeart/2005/8/layout/hList3"/>
    <dgm:cxn modelId="{73E59243-4A2B-4344-BB72-8A4E5BCB8AEA}" type="presParOf" srcId="{ABD7BDAE-F0CA-4149-819E-0A510F0C6EBA}" destId="{932EB49E-B7CA-6943-9EE4-2E29970FB7DB}" srcOrd="7" destOrd="0" presId="urn:microsoft.com/office/officeart/2005/8/layout/hList3"/>
    <dgm:cxn modelId="{0150A2AB-D02E-014F-84E5-164025751BB9}" type="presParOf" srcId="{0721F433-CBD3-C142-B1DB-0798D54A32FC}" destId="{FFE7BA93-BDD0-984C-89E5-5B213247846F}"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711FED5-D774-FD47-935B-4A28F502DAC8}" type="doc">
      <dgm:prSet loTypeId="urn:microsoft.com/office/officeart/2005/8/layout/lProcess2" loCatId="list" qsTypeId="urn:microsoft.com/office/officeart/2005/8/quickstyle/3D1" qsCatId="3D" csTypeId="urn:microsoft.com/office/officeart/2005/8/colors/accent1_2" csCatId="accent1" phldr="1"/>
      <dgm:spPr/>
      <dgm:t>
        <a:bodyPr/>
        <a:lstStyle/>
        <a:p>
          <a:endParaRPr lang="en-US"/>
        </a:p>
      </dgm:t>
    </dgm:pt>
    <dgm:pt modelId="{9078888A-A488-A24E-8628-06179AA1EBAB}">
      <dgm:prSet phldrT="[Text]"/>
      <dgm:spPr>
        <a:solidFill>
          <a:schemeClr val="accent5">
            <a:lumMod val="60000"/>
            <a:lumOff val="40000"/>
          </a:schemeClr>
        </a:solidFill>
      </dgm:spPr>
      <dgm:t>
        <a:bodyPr/>
        <a:lstStyle/>
        <a:p>
          <a:r>
            <a:rPr lang="en-US" dirty="0">
              <a:latin typeface="+mn-lt"/>
            </a:rPr>
            <a:t>First examine organization’s IT security:</a:t>
          </a:r>
        </a:p>
      </dgm:t>
    </dgm:pt>
    <dgm:pt modelId="{30E8F623-28FC-D840-BC3C-DA0A627C3AAC}" type="parTrans" cxnId="{F32F1287-4E41-564F-8307-06748A4B54B2}">
      <dgm:prSet/>
      <dgm:spPr/>
      <dgm:t>
        <a:bodyPr/>
        <a:lstStyle/>
        <a:p>
          <a:endParaRPr lang="en-US"/>
        </a:p>
      </dgm:t>
    </dgm:pt>
    <dgm:pt modelId="{71A153A7-CC1C-654B-B021-1562E7DE9665}" type="sibTrans" cxnId="{F32F1287-4E41-564F-8307-06748A4B54B2}">
      <dgm:prSet/>
      <dgm:spPr/>
      <dgm:t>
        <a:bodyPr/>
        <a:lstStyle/>
        <a:p>
          <a:endParaRPr lang="en-US"/>
        </a:p>
      </dgm:t>
    </dgm:pt>
    <dgm:pt modelId="{7B3CBFD4-2EDB-5D47-AEC6-DCD38EA9851C}">
      <dgm:prSet/>
      <dgm:spPr>
        <a:solidFill>
          <a:schemeClr val="accent5">
            <a:lumMod val="50000"/>
          </a:schemeClr>
        </a:solidFill>
      </dgm:spPr>
      <dgm:t>
        <a:bodyPr/>
        <a:lstStyle/>
        <a:p>
          <a:r>
            <a:rPr lang="en-US" b="1" i="0">
              <a:latin typeface="+mn-lt"/>
            </a:rPr>
            <a:t>Objectives</a:t>
          </a:r>
          <a:r>
            <a:rPr lang="en-US">
              <a:latin typeface="+mn-lt"/>
            </a:rPr>
            <a:t> - wanted IT security outcomes</a:t>
          </a:r>
          <a:endParaRPr lang="en-US" dirty="0">
            <a:latin typeface="+mn-lt"/>
          </a:endParaRPr>
        </a:p>
      </dgm:t>
    </dgm:pt>
    <dgm:pt modelId="{95D90AF6-C4A8-504F-8F46-02546CF716C0}" type="parTrans" cxnId="{74B5BABA-92B9-6E40-A5A3-AAFE897E841C}">
      <dgm:prSet/>
      <dgm:spPr/>
      <dgm:t>
        <a:bodyPr/>
        <a:lstStyle/>
        <a:p>
          <a:endParaRPr lang="en-US"/>
        </a:p>
      </dgm:t>
    </dgm:pt>
    <dgm:pt modelId="{CD0E379F-76B0-A84D-9B86-B648E95548F2}" type="sibTrans" cxnId="{74B5BABA-92B9-6E40-A5A3-AAFE897E841C}">
      <dgm:prSet/>
      <dgm:spPr/>
      <dgm:t>
        <a:bodyPr/>
        <a:lstStyle/>
        <a:p>
          <a:endParaRPr lang="en-US"/>
        </a:p>
      </dgm:t>
    </dgm:pt>
    <dgm:pt modelId="{076558A8-A115-B140-9AFD-AD1A9C5153D7}">
      <dgm:prSet/>
      <dgm:spPr>
        <a:solidFill>
          <a:schemeClr val="accent5">
            <a:lumMod val="50000"/>
          </a:schemeClr>
        </a:solidFill>
      </dgm:spPr>
      <dgm:t>
        <a:bodyPr/>
        <a:lstStyle/>
        <a:p>
          <a:r>
            <a:rPr lang="en-US" b="1" i="0" dirty="0">
              <a:latin typeface="+mn-lt"/>
            </a:rPr>
            <a:t>Strategies</a:t>
          </a:r>
          <a:r>
            <a:rPr lang="en-US" dirty="0">
              <a:latin typeface="+mn-lt"/>
            </a:rPr>
            <a:t> - how to meet objectives</a:t>
          </a:r>
        </a:p>
      </dgm:t>
    </dgm:pt>
    <dgm:pt modelId="{F9BFEF24-71C1-D449-A69F-7624BD1F0573}" type="parTrans" cxnId="{D65AB827-4E73-5744-BD80-7662A27C3654}">
      <dgm:prSet/>
      <dgm:spPr/>
      <dgm:t>
        <a:bodyPr/>
        <a:lstStyle/>
        <a:p>
          <a:endParaRPr lang="en-US"/>
        </a:p>
      </dgm:t>
    </dgm:pt>
    <dgm:pt modelId="{9AD057E8-D68D-7E4A-B916-307F96F136CB}" type="sibTrans" cxnId="{D65AB827-4E73-5744-BD80-7662A27C3654}">
      <dgm:prSet/>
      <dgm:spPr/>
      <dgm:t>
        <a:bodyPr/>
        <a:lstStyle/>
        <a:p>
          <a:endParaRPr lang="en-US"/>
        </a:p>
      </dgm:t>
    </dgm:pt>
    <dgm:pt modelId="{C49E309B-1CA8-BF41-90A6-5C036E18BFD4}">
      <dgm:prSet/>
      <dgm:spPr>
        <a:solidFill>
          <a:schemeClr val="accent5">
            <a:lumMod val="50000"/>
          </a:schemeClr>
        </a:solidFill>
      </dgm:spPr>
      <dgm:t>
        <a:bodyPr/>
        <a:lstStyle/>
        <a:p>
          <a:r>
            <a:rPr lang="en-US" b="1" i="0" dirty="0">
              <a:latin typeface="+mn-lt"/>
            </a:rPr>
            <a:t>Policies</a:t>
          </a:r>
          <a:r>
            <a:rPr lang="en-US" dirty="0">
              <a:latin typeface="+mn-lt"/>
            </a:rPr>
            <a:t> - identify what needs to be done</a:t>
          </a:r>
        </a:p>
      </dgm:t>
    </dgm:pt>
    <dgm:pt modelId="{FF306A39-DBF4-354E-B07E-4A960F42282E}" type="parTrans" cxnId="{C48EA4FE-4C67-9645-9943-CA5B8209DA99}">
      <dgm:prSet/>
      <dgm:spPr/>
      <dgm:t>
        <a:bodyPr/>
        <a:lstStyle/>
        <a:p>
          <a:endParaRPr lang="en-US"/>
        </a:p>
      </dgm:t>
    </dgm:pt>
    <dgm:pt modelId="{2A81AC61-AC24-8E4A-B08B-D69C9AA29954}" type="sibTrans" cxnId="{C48EA4FE-4C67-9645-9943-CA5B8209DA99}">
      <dgm:prSet/>
      <dgm:spPr/>
      <dgm:t>
        <a:bodyPr/>
        <a:lstStyle/>
        <a:p>
          <a:endParaRPr lang="en-US"/>
        </a:p>
      </dgm:t>
    </dgm:pt>
    <dgm:pt modelId="{2DFB7598-219B-B94E-AF86-FCC2835BFFC2}" type="pres">
      <dgm:prSet presAssocID="{8711FED5-D774-FD47-935B-4A28F502DAC8}" presName="theList" presStyleCnt="0">
        <dgm:presLayoutVars>
          <dgm:dir/>
          <dgm:animLvl val="lvl"/>
          <dgm:resizeHandles val="exact"/>
        </dgm:presLayoutVars>
      </dgm:prSet>
      <dgm:spPr/>
    </dgm:pt>
    <dgm:pt modelId="{934EDF89-D000-094B-B0E0-AA6F1E72D77A}" type="pres">
      <dgm:prSet presAssocID="{9078888A-A488-A24E-8628-06179AA1EBAB}" presName="compNode" presStyleCnt="0"/>
      <dgm:spPr/>
    </dgm:pt>
    <dgm:pt modelId="{A111F8B2-A2DD-5E42-83BE-338AE56DA0B9}" type="pres">
      <dgm:prSet presAssocID="{9078888A-A488-A24E-8628-06179AA1EBAB}" presName="aNode" presStyleLbl="bgShp" presStyleIdx="0" presStyleCnt="1" custLinFactNeighborX="31429" custLinFactNeighborY="8750"/>
      <dgm:spPr/>
    </dgm:pt>
    <dgm:pt modelId="{39575309-ED3C-8B4F-8639-045579A158F7}" type="pres">
      <dgm:prSet presAssocID="{9078888A-A488-A24E-8628-06179AA1EBAB}" presName="textNode" presStyleLbl="bgShp" presStyleIdx="0" presStyleCnt="1"/>
      <dgm:spPr/>
    </dgm:pt>
    <dgm:pt modelId="{C15CFB94-284C-C448-A094-2BAF7BF04CEB}" type="pres">
      <dgm:prSet presAssocID="{9078888A-A488-A24E-8628-06179AA1EBAB}" presName="compChildNode" presStyleCnt="0"/>
      <dgm:spPr/>
    </dgm:pt>
    <dgm:pt modelId="{DE0171EC-0398-1D41-AD98-31D9D27DA105}" type="pres">
      <dgm:prSet presAssocID="{9078888A-A488-A24E-8628-06179AA1EBAB}" presName="theInnerList" presStyleCnt="0"/>
      <dgm:spPr/>
    </dgm:pt>
    <dgm:pt modelId="{52E71F39-9D61-6744-A980-F4B723FA1F95}" type="pres">
      <dgm:prSet presAssocID="{7B3CBFD4-2EDB-5D47-AEC6-DCD38EA9851C}" presName="childNode" presStyleLbl="node1" presStyleIdx="0" presStyleCnt="3">
        <dgm:presLayoutVars>
          <dgm:bulletEnabled val="1"/>
        </dgm:presLayoutVars>
      </dgm:prSet>
      <dgm:spPr/>
    </dgm:pt>
    <dgm:pt modelId="{BE95C4F0-84BA-3449-BA17-BA3B369AE114}" type="pres">
      <dgm:prSet presAssocID="{7B3CBFD4-2EDB-5D47-AEC6-DCD38EA9851C}" presName="aSpace2" presStyleCnt="0"/>
      <dgm:spPr/>
    </dgm:pt>
    <dgm:pt modelId="{895D45A9-5732-1F49-82EE-95819AA2B3C9}" type="pres">
      <dgm:prSet presAssocID="{076558A8-A115-B140-9AFD-AD1A9C5153D7}" presName="childNode" presStyleLbl="node1" presStyleIdx="1" presStyleCnt="3">
        <dgm:presLayoutVars>
          <dgm:bulletEnabled val="1"/>
        </dgm:presLayoutVars>
      </dgm:prSet>
      <dgm:spPr/>
    </dgm:pt>
    <dgm:pt modelId="{BCF35E71-0C82-104F-9BAF-E2FC9F7D8DFE}" type="pres">
      <dgm:prSet presAssocID="{076558A8-A115-B140-9AFD-AD1A9C5153D7}" presName="aSpace2" presStyleCnt="0"/>
      <dgm:spPr/>
    </dgm:pt>
    <dgm:pt modelId="{C0C6AEA2-1A13-364E-9701-B43766F33FE2}" type="pres">
      <dgm:prSet presAssocID="{C49E309B-1CA8-BF41-90A6-5C036E18BFD4}" presName="childNode" presStyleLbl="node1" presStyleIdx="2" presStyleCnt="3">
        <dgm:presLayoutVars>
          <dgm:bulletEnabled val="1"/>
        </dgm:presLayoutVars>
      </dgm:prSet>
      <dgm:spPr/>
    </dgm:pt>
  </dgm:ptLst>
  <dgm:cxnLst>
    <dgm:cxn modelId="{50E54A10-ADAB-2446-845F-6CFBCBD80FFC}" type="presOf" srcId="{076558A8-A115-B140-9AFD-AD1A9C5153D7}" destId="{895D45A9-5732-1F49-82EE-95819AA2B3C9}" srcOrd="0" destOrd="0" presId="urn:microsoft.com/office/officeart/2005/8/layout/lProcess2"/>
    <dgm:cxn modelId="{BD064F20-206E-4C47-8412-B6750312F1DD}" type="presOf" srcId="{C49E309B-1CA8-BF41-90A6-5C036E18BFD4}" destId="{C0C6AEA2-1A13-364E-9701-B43766F33FE2}" srcOrd="0" destOrd="0" presId="urn:microsoft.com/office/officeart/2005/8/layout/lProcess2"/>
    <dgm:cxn modelId="{D65AB827-4E73-5744-BD80-7662A27C3654}" srcId="{9078888A-A488-A24E-8628-06179AA1EBAB}" destId="{076558A8-A115-B140-9AFD-AD1A9C5153D7}" srcOrd="1" destOrd="0" parTransId="{F9BFEF24-71C1-D449-A69F-7624BD1F0573}" sibTransId="{9AD057E8-D68D-7E4A-B916-307F96F136CB}"/>
    <dgm:cxn modelId="{DC246061-0C55-1A49-B6AF-D2CCD1BF6FD9}" type="presOf" srcId="{7B3CBFD4-2EDB-5D47-AEC6-DCD38EA9851C}" destId="{52E71F39-9D61-6744-A980-F4B723FA1F95}" srcOrd="0" destOrd="0" presId="urn:microsoft.com/office/officeart/2005/8/layout/lProcess2"/>
    <dgm:cxn modelId="{F32F1287-4E41-564F-8307-06748A4B54B2}" srcId="{8711FED5-D774-FD47-935B-4A28F502DAC8}" destId="{9078888A-A488-A24E-8628-06179AA1EBAB}" srcOrd="0" destOrd="0" parTransId="{30E8F623-28FC-D840-BC3C-DA0A627C3AAC}" sibTransId="{71A153A7-CC1C-654B-B021-1562E7DE9665}"/>
    <dgm:cxn modelId="{500742AD-A253-A24C-B8B6-5203690F7C97}" type="presOf" srcId="{8711FED5-D774-FD47-935B-4A28F502DAC8}" destId="{2DFB7598-219B-B94E-AF86-FCC2835BFFC2}" srcOrd="0" destOrd="0" presId="urn:microsoft.com/office/officeart/2005/8/layout/lProcess2"/>
    <dgm:cxn modelId="{74B5BABA-92B9-6E40-A5A3-AAFE897E841C}" srcId="{9078888A-A488-A24E-8628-06179AA1EBAB}" destId="{7B3CBFD4-2EDB-5D47-AEC6-DCD38EA9851C}" srcOrd="0" destOrd="0" parTransId="{95D90AF6-C4A8-504F-8F46-02546CF716C0}" sibTransId="{CD0E379F-76B0-A84D-9B86-B648E95548F2}"/>
    <dgm:cxn modelId="{9DC73ECD-6AAD-A94C-9363-6BE0CE29574F}" type="presOf" srcId="{9078888A-A488-A24E-8628-06179AA1EBAB}" destId="{39575309-ED3C-8B4F-8639-045579A158F7}" srcOrd="1" destOrd="0" presId="urn:microsoft.com/office/officeart/2005/8/layout/lProcess2"/>
    <dgm:cxn modelId="{56648FEA-4433-B742-A95F-0F3CAFB7AD2C}" type="presOf" srcId="{9078888A-A488-A24E-8628-06179AA1EBAB}" destId="{A111F8B2-A2DD-5E42-83BE-338AE56DA0B9}" srcOrd="0" destOrd="0" presId="urn:microsoft.com/office/officeart/2005/8/layout/lProcess2"/>
    <dgm:cxn modelId="{C48EA4FE-4C67-9645-9943-CA5B8209DA99}" srcId="{9078888A-A488-A24E-8628-06179AA1EBAB}" destId="{C49E309B-1CA8-BF41-90A6-5C036E18BFD4}" srcOrd="2" destOrd="0" parTransId="{FF306A39-DBF4-354E-B07E-4A960F42282E}" sibTransId="{2A81AC61-AC24-8E4A-B08B-D69C9AA29954}"/>
    <dgm:cxn modelId="{69A3EA46-4DA9-6A47-8258-9B1EF3EF31AB}" type="presParOf" srcId="{2DFB7598-219B-B94E-AF86-FCC2835BFFC2}" destId="{934EDF89-D000-094B-B0E0-AA6F1E72D77A}" srcOrd="0" destOrd="0" presId="urn:microsoft.com/office/officeart/2005/8/layout/lProcess2"/>
    <dgm:cxn modelId="{D50B3634-BD7F-6647-8D06-B3463F83B1D2}" type="presParOf" srcId="{934EDF89-D000-094B-B0E0-AA6F1E72D77A}" destId="{A111F8B2-A2DD-5E42-83BE-338AE56DA0B9}" srcOrd="0" destOrd="0" presId="urn:microsoft.com/office/officeart/2005/8/layout/lProcess2"/>
    <dgm:cxn modelId="{261A54D9-CDF4-344F-BD90-DA30265C2444}" type="presParOf" srcId="{934EDF89-D000-094B-B0E0-AA6F1E72D77A}" destId="{39575309-ED3C-8B4F-8639-045579A158F7}" srcOrd="1" destOrd="0" presId="urn:microsoft.com/office/officeart/2005/8/layout/lProcess2"/>
    <dgm:cxn modelId="{186693AE-161C-D449-ABB9-9F2603A8AE03}" type="presParOf" srcId="{934EDF89-D000-094B-B0E0-AA6F1E72D77A}" destId="{C15CFB94-284C-C448-A094-2BAF7BF04CEB}" srcOrd="2" destOrd="0" presId="urn:microsoft.com/office/officeart/2005/8/layout/lProcess2"/>
    <dgm:cxn modelId="{DFCC32CA-85D9-E945-A062-7B52F3254FA1}" type="presParOf" srcId="{C15CFB94-284C-C448-A094-2BAF7BF04CEB}" destId="{DE0171EC-0398-1D41-AD98-31D9D27DA105}" srcOrd="0" destOrd="0" presId="urn:microsoft.com/office/officeart/2005/8/layout/lProcess2"/>
    <dgm:cxn modelId="{2A412B22-C2A0-F749-91C0-2D3AC8E65397}" type="presParOf" srcId="{DE0171EC-0398-1D41-AD98-31D9D27DA105}" destId="{52E71F39-9D61-6744-A980-F4B723FA1F95}" srcOrd="0" destOrd="0" presId="urn:microsoft.com/office/officeart/2005/8/layout/lProcess2"/>
    <dgm:cxn modelId="{4D9B75A2-28BE-B54D-9E08-33A913A268D4}" type="presParOf" srcId="{DE0171EC-0398-1D41-AD98-31D9D27DA105}" destId="{BE95C4F0-84BA-3449-BA17-BA3B369AE114}" srcOrd="1" destOrd="0" presId="urn:microsoft.com/office/officeart/2005/8/layout/lProcess2"/>
    <dgm:cxn modelId="{061B72F8-6633-294A-83B4-FB75359BF50F}" type="presParOf" srcId="{DE0171EC-0398-1D41-AD98-31D9D27DA105}" destId="{895D45A9-5732-1F49-82EE-95819AA2B3C9}" srcOrd="2" destOrd="0" presId="urn:microsoft.com/office/officeart/2005/8/layout/lProcess2"/>
    <dgm:cxn modelId="{AF1A40B5-1CCF-AB48-83C9-2414167315BF}" type="presParOf" srcId="{DE0171EC-0398-1D41-AD98-31D9D27DA105}" destId="{BCF35E71-0C82-104F-9BAF-E2FC9F7D8DFE}" srcOrd="3" destOrd="0" presId="urn:microsoft.com/office/officeart/2005/8/layout/lProcess2"/>
    <dgm:cxn modelId="{7977191F-47E4-BA4A-A5CB-EEFC5FCD8590}" type="presParOf" srcId="{DE0171EC-0398-1D41-AD98-31D9D27DA105}" destId="{C0C6AEA2-1A13-364E-9701-B43766F33FE2}"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6F6C9D0-291F-E047-923B-5B7F33AF4BE9}" type="doc">
      <dgm:prSet loTypeId="urn:microsoft.com/office/officeart/2005/8/layout/hList1" loCatId="list" qsTypeId="urn:microsoft.com/office/officeart/2005/8/quickstyle/simple4" qsCatId="simple" csTypeId="urn:microsoft.com/office/officeart/2005/8/colors/accent4_2" csCatId="accent4" phldr="1"/>
      <dgm:spPr/>
      <dgm:t>
        <a:bodyPr/>
        <a:lstStyle/>
        <a:p>
          <a:endParaRPr lang="en-US"/>
        </a:p>
      </dgm:t>
    </dgm:pt>
    <dgm:pt modelId="{DC31C96D-58DE-9B41-BABA-67A7206C2574}">
      <dgm:prSet custT="1"/>
      <dgm:spPr>
        <a:solidFill>
          <a:schemeClr val="accent3">
            <a:lumMod val="75000"/>
          </a:schemeClr>
        </a:solidFill>
        <a:ln>
          <a:solidFill>
            <a:schemeClr val="accent3">
              <a:lumMod val="50000"/>
            </a:schemeClr>
          </a:solidFill>
        </a:ln>
      </dgm:spPr>
      <dgm:t>
        <a:bodyPr/>
        <a:lstStyle/>
        <a:p>
          <a:pPr rtl="0"/>
          <a:r>
            <a:rPr lang="en-US" sz="3400" b="1" dirty="0">
              <a:solidFill>
                <a:schemeClr val="bg1"/>
              </a:solidFill>
            </a:rPr>
            <a:t>Needs to address:</a:t>
          </a:r>
          <a:endParaRPr lang="en-US" sz="3400" dirty="0">
            <a:solidFill>
              <a:schemeClr val="bg1"/>
            </a:solidFill>
          </a:endParaRPr>
        </a:p>
      </dgm:t>
    </dgm:pt>
    <dgm:pt modelId="{A4A34450-018F-3041-904C-9A08092EDC61}" type="parTrans" cxnId="{4B83DA70-9CDF-D944-876D-5BE145580D3E}">
      <dgm:prSet/>
      <dgm:spPr/>
      <dgm:t>
        <a:bodyPr/>
        <a:lstStyle/>
        <a:p>
          <a:endParaRPr lang="en-US"/>
        </a:p>
      </dgm:t>
    </dgm:pt>
    <dgm:pt modelId="{488A66E0-E1AE-FC4D-8960-5ECB2D08A5C5}" type="sibTrans" cxnId="{4B83DA70-9CDF-D944-876D-5BE145580D3E}">
      <dgm:prSet/>
      <dgm:spPr/>
      <dgm:t>
        <a:bodyPr/>
        <a:lstStyle/>
        <a:p>
          <a:endParaRPr lang="en-US"/>
        </a:p>
      </dgm:t>
    </dgm:pt>
    <dgm:pt modelId="{E1A99C36-D569-5F4D-B69D-87CA8C460971}">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Scope and purpose including relation of objectives to business, legal, regulatory requirements</a:t>
          </a:r>
        </a:p>
      </dgm:t>
    </dgm:pt>
    <dgm:pt modelId="{A09B752C-3296-0D49-A77A-3993474E741A}" type="parTrans" cxnId="{5A23573B-5E00-3B4B-9BEF-6D9AD1C9B1F0}">
      <dgm:prSet/>
      <dgm:spPr/>
      <dgm:t>
        <a:bodyPr/>
        <a:lstStyle/>
        <a:p>
          <a:endParaRPr lang="en-US"/>
        </a:p>
      </dgm:t>
    </dgm:pt>
    <dgm:pt modelId="{FFFC36D3-BF5A-5C4C-972E-FA4D5CA5B5F7}" type="sibTrans" cxnId="{5A23573B-5E00-3B4B-9BEF-6D9AD1C9B1F0}">
      <dgm:prSet/>
      <dgm:spPr/>
      <dgm:t>
        <a:bodyPr/>
        <a:lstStyle/>
        <a:p>
          <a:endParaRPr lang="en-US"/>
        </a:p>
      </dgm:t>
    </dgm:pt>
    <dgm:pt modelId="{E14EA70D-C6B7-F943-88A1-E9B0AD1CCC1B}">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IT security requirements</a:t>
          </a:r>
        </a:p>
      </dgm:t>
    </dgm:pt>
    <dgm:pt modelId="{F3FB2F0B-A714-7B4F-9CFE-9CAAA9D3BCCA}" type="parTrans" cxnId="{B3C5D199-F96A-D546-9024-73CA18BB8C94}">
      <dgm:prSet/>
      <dgm:spPr/>
      <dgm:t>
        <a:bodyPr/>
        <a:lstStyle/>
        <a:p>
          <a:endParaRPr lang="en-US"/>
        </a:p>
      </dgm:t>
    </dgm:pt>
    <dgm:pt modelId="{4059CF5D-F7DD-2D44-B504-BFC11B296016}" type="sibTrans" cxnId="{B3C5D199-F96A-D546-9024-73CA18BB8C94}">
      <dgm:prSet/>
      <dgm:spPr/>
      <dgm:t>
        <a:bodyPr/>
        <a:lstStyle/>
        <a:p>
          <a:endParaRPr lang="en-US"/>
        </a:p>
      </dgm:t>
    </dgm:pt>
    <dgm:pt modelId="{A22FBDE6-FFB2-C843-AEDD-6D58407249FA}">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Assignment of responsibilities</a:t>
          </a:r>
        </a:p>
      </dgm:t>
    </dgm:pt>
    <dgm:pt modelId="{51D9DA45-577F-C547-838C-21F500C57B7C}" type="parTrans" cxnId="{6409C56D-2F8F-3A4F-AF3E-86DA4F5436CB}">
      <dgm:prSet/>
      <dgm:spPr/>
      <dgm:t>
        <a:bodyPr/>
        <a:lstStyle/>
        <a:p>
          <a:endParaRPr lang="en-US"/>
        </a:p>
      </dgm:t>
    </dgm:pt>
    <dgm:pt modelId="{61F1D4D3-D98D-8345-B789-283618AD9A2D}" type="sibTrans" cxnId="{6409C56D-2F8F-3A4F-AF3E-86DA4F5436CB}">
      <dgm:prSet/>
      <dgm:spPr/>
      <dgm:t>
        <a:bodyPr/>
        <a:lstStyle/>
        <a:p>
          <a:endParaRPr lang="en-US"/>
        </a:p>
      </dgm:t>
    </dgm:pt>
    <dgm:pt modelId="{CF3592B4-856A-9846-89A8-A3E7F4D1D1F8}">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Risk management approach</a:t>
          </a:r>
        </a:p>
      </dgm:t>
    </dgm:pt>
    <dgm:pt modelId="{3BED99A2-3E17-7243-88DD-3447EC529C61}" type="parTrans" cxnId="{381CD300-C9EF-4441-9FF9-EEC250713216}">
      <dgm:prSet/>
      <dgm:spPr/>
      <dgm:t>
        <a:bodyPr/>
        <a:lstStyle/>
        <a:p>
          <a:endParaRPr lang="en-US"/>
        </a:p>
      </dgm:t>
    </dgm:pt>
    <dgm:pt modelId="{FC95D639-FC50-BF49-B783-3588F5CBFB6B}" type="sibTrans" cxnId="{381CD300-C9EF-4441-9FF9-EEC250713216}">
      <dgm:prSet/>
      <dgm:spPr/>
      <dgm:t>
        <a:bodyPr/>
        <a:lstStyle/>
        <a:p>
          <a:endParaRPr lang="en-US"/>
        </a:p>
      </dgm:t>
    </dgm:pt>
    <dgm:pt modelId="{F41F4A66-CC8A-D54C-BF37-52ABD58E3050}">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Security awareness and training</a:t>
          </a:r>
        </a:p>
      </dgm:t>
    </dgm:pt>
    <dgm:pt modelId="{A1EB0A37-8537-9E48-9BC2-C5D8FF0FF77B}" type="parTrans" cxnId="{675B6AE0-9553-424D-BED3-8B2330377752}">
      <dgm:prSet/>
      <dgm:spPr/>
      <dgm:t>
        <a:bodyPr/>
        <a:lstStyle/>
        <a:p>
          <a:endParaRPr lang="en-US"/>
        </a:p>
      </dgm:t>
    </dgm:pt>
    <dgm:pt modelId="{B2668A03-1CBD-3D4C-BEC5-5348226D00A0}" type="sibTrans" cxnId="{675B6AE0-9553-424D-BED3-8B2330377752}">
      <dgm:prSet/>
      <dgm:spPr/>
      <dgm:t>
        <a:bodyPr/>
        <a:lstStyle/>
        <a:p>
          <a:endParaRPr lang="en-US"/>
        </a:p>
      </dgm:t>
    </dgm:pt>
    <dgm:pt modelId="{75E93C91-DAF7-1E46-A881-A87E18281939}">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General personnel issues and any legal sanctions</a:t>
          </a:r>
        </a:p>
      </dgm:t>
    </dgm:pt>
    <dgm:pt modelId="{4891E23D-7B90-B545-9D0C-E44B4557367F}" type="parTrans" cxnId="{4C707449-B88F-2748-8438-C6A7BDDF232E}">
      <dgm:prSet/>
      <dgm:spPr/>
      <dgm:t>
        <a:bodyPr/>
        <a:lstStyle/>
        <a:p>
          <a:endParaRPr lang="en-US"/>
        </a:p>
      </dgm:t>
    </dgm:pt>
    <dgm:pt modelId="{0CCCEDE9-7F8D-564C-BC1A-6BCE28C1B620}" type="sibTrans" cxnId="{4C707449-B88F-2748-8438-C6A7BDDF232E}">
      <dgm:prSet/>
      <dgm:spPr/>
      <dgm:t>
        <a:bodyPr/>
        <a:lstStyle/>
        <a:p>
          <a:endParaRPr lang="en-US"/>
        </a:p>
      </dgm:t>
    </dgm:pt>
    <dgm:pt modelId="{11BC96F1-FB17-7E4F-A986-A165FA51036A}">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Integration of security into systems development</a:t>
          </a:r>
        </a:p>
      </dgm:t>
    </dgm:pt>
    <dgm:pt modelId="{87E51C0C-3139-8444-B4C0-E8DC653959C4}" type="parTrans" cxnId="{36B4AB6A-F467-D448-978D-C893ADB3C05F}">
      <dgm:prSet/>
      <dgm:spPr/>
      <dgm:t>
        <a:bodyPr/>
        <a:lstStyle/>
        <a:p>
          <a:endParaRPr lang="en-US"/>
        </a:p>
      </dgm:t>
    </dgm:pt>
    <dgm:pt modelId="{07EBB97B-F5FC-044C-8221-41571075665F}" type="sibTrans" cxnId="{36B4AB6A-F467-D448-978D-C893ADB3C05F}">
      <dgm:prSet/>
      <dgm:spPr/>
      <dgm:t>
        <a:bodyPr/>
        <a:lstStyle/>
        <a:p>
          <a:endParaRPr lang="en-US"/>
        </a:p>
      </dgm:t>
    </dgm:pt>
    <dgm:pt modelId="{36A39AAA-3F2E-2348-AF84-01F0F3C6405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Information classification scheme</a:t>
          </a:r>
        </a:p>
      </dgm:t>
    </dgm:pt>
    <dgm:pt modelId="{41BB117D-FCC6-8A42-B681-3622CEEEA7CC}" type="parTrans" cxnId="{D1AF9002-C8AD-E949-ADC8-99BC2016EF18}">
      <dgm:prSet/>
      <dgm:spPr/>
      <dgm:t>
        <a:bodyPr/>
        <a:lstStyle/>
        <a:p>
          <a:endParaRPr lang="en-US"/>
        </a:p>
      </dgm:t>
    </dgm:pt>
    <dgm:pt modelId="{0646B271-7251-AB42-A228-109D52D115B9}" type="sibTrans" cxnId="{D1AF9002-C8AD-E949-ADC8-99BC2016EF18}">
      <dgm:prSet/>
      <dgm:spPr/>
      <dgm:t>
        <a:bodyPr/>
        <a:lstStyle/>
        <a:p>
          <a:endParaRPr lang="en-US"/>
        </a:p>
      </dgm:t>
    </dgm:pt>
    <dgm:pt modelId="{F4503F43-A46C-4D48-9A3A-EF77C3851B4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Contingency and business continuity planning</a:t>
          </a:r>
        </a:p>
      </dgm:t>
    </dgm:pt>
    <dgm:pt modelId="{58694E25-15EF-9748-9838-BA74D4478A49}" type="parTrans" cxnId="{790DEAF5-1851-0D44-872F-EA1C0F2489D1}">
      <dgm:prSet/>
      <dgm:spPr/>
      <dgm:t>
        <a:bodyPr/>
        <a:lstStyle/>
        <a:p>
          <a:endParaRPr lang="en-US"/>
        </a:p>
      </dgm:t>
    </dgm:pt>
    <dgm:pt modelId="{AE2A6D1D-9DD3-E549-AFFC-0D28AB37F38C}" type="sibTrans" cxnId="{790DEAF5-1851-0D44-872F-EA1C0F2489D1}">
      <dgm:prSet/>
      <dgm:spPr/>
      <dgm:t>
        <a:bodyPr/>
        <a:lstStyle/>
        <a:p>
          <a:endParaRPr lang="en-US"/>
        </a:p>
      </dgm:t>
    </dgm:pt>
    <dgm:pt modelId="{7B3AD415-D621-2047-960A-C1BF4B70301B}">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Incident detection and handling processes</a:t>
          </a:r>
        </a:p>
      </dgm:t>
    </dgm:pt>
    <dgm:pt modelId="{7C4C9C9C-A4B5-7141-9F3F-919677B300AC}" type="parTrans" cxnId="{84FD0C4C-54CF-C944-B916-CB8377DAF614}">
      <dgm:prSet/>
      <dgm:spPr/>
      <dgm:t>
        <a:bodyPr/>
        <a:lstStyle/>
        <a:p>
          <a:endParaRPr lang="en-US"/>
        </a:p>
      </dgm:t>
    </dgm:pt>
    <dgm:pt modelId="{B6670665-9B3E-F048-971D-ABC0766F355D}" type="sibTrans" cxnId="{84FD0C4C-54CF-C944-B916-CB8377DAF614}">
      <dgm:prSet/>
      <dgm:spPr/>
      <dgm:t>
        <a:bodyPr/>
        <a:lstStyle/>
        <a:p>
          <a:endParaRPr lang="en-US"/>
        </a:p>
      </dgm:t>
    </dgm:pt>
    <dgm:pt modelId="{58009201-89F2-F94A-8194-A07CBB8DBC7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How and when policy reviewed, and change control to it</a:t>
          </a:r>
        </a:p>
      </dgm:t>
    </dgm:pt>
    <dgm:pt modelId="{4E5C8E54-F8C3-464D-80BF-A32D28E049ED}" type="parTrans" cxnId="{A3E65005-DBEA-FF44-B9D6-0078BCE09D59}">
      <dgm:prSet/>
      <dgm:spPr/>
      <dgm:t>
        <a:bodyPr/>
        <a:lstStyle/>
        <a:p>
          <a:endParaRPr lang="en-US"/>
        </a:p>
      </dgm:t>
    </dgm:pt>
    <dgm:pt modelId="{9D7859FD-4838-484A-8FFC-6AC20A3A2590}" type="sibTrans" cxnId="{A3E65005-DBEA-FF44-B9D6-0078BCE09D59}">
      <dgm:prSet/>
      <dgm:spPr/>
      <dgm:t>
        <a:bodyPr/>
        <a:lstStyle/>
        <a:p>
          <a:endParaRPr lang="en-US"/>
        </a:p>
      </dgm:t>
    </dgm:pt>
    <dgm:pt modelId="{DA440C75-43D9-394E-97ED-3D3A8BCC3C4A}" type="pres">
      <dgm:prSet presAssocID="{D6F6C9D0-291F-E047-923B-5B7F33AF4BE9}" presName="Name0" presStyleCnt="0">
        <dgm:presLayoutVars>
          <dgm:dir/>
          <dgm:animLvl val="lvl"/>
          <dgm:resizeHandles val="exact"/>
        </dgm:presLayoutVars>
      </dgm:prSet>
      <dgm:spPr/>
    </dgm:pt>
    <dgm:pt modelId="{D02FE0A0-A6B5-B140-BFFA-86B42E51B9E6}" type="pres">
      <dgm:prSet presAssocID="{DC31C96D-58DE-9B41-BABA-67A7206C2574}" presName="composite" presStyleCnt="0"/>
      <dgm:spPr/>
    </dgm:pt>
    <dgm:pt modelId="{46B76C59-715A-B042-B465-CD10C9F3F325}" type="pres">
      <dgm:prSet presAssocID="{DC31C96D-58DE-9B41-BABA-67A7206C2574}" presName="parTx" presStyleLbl="alignNode1" presStyleIdx="0" presStyleCnt="1">
        <dgm:presLayoutVars>
          <dgm:chMax val="0"/>
          <dgm:chPref val="0"/>
          <dgm:bulletEnabled val="1"/>
        </dgm:presLayoutVars>
      </dgm:prSet>
      <dgm:spPr/>
    </dgm:pt>
    <dgm:pt modelId="{7B01258C-2BDC-D14A-80F7-36087E807CED}" type="pres">
      <dgm:prSet presAssocID="{DC31C96D-58DE-9B41-BABA-67A7206C2574}" presName="desTx" presStyleLbl="alignAccFollowNode1" presStyleIdx="0" presStyleCnt="1">
        <dgm:presLayoutVars>
          <dgm:bulletEnabled val="1"/>
        </dgm:presLayoutVars>
      </dgm:prSet>
      <dgm:spPr/>
    </dgm:pt>
  </dgm:ptLst>
  <dgm:cxnLst>
    <dgm:cxn modelId="{381CD300-C9EF-4441-9FF9-EEC250713216}" srcId="{DC31C96D-58DE-9B41-BABA-67A7206C2574}" destId="{CF3592B4-856A-9846-89A8-A3E7F4D1D1F8}" srcOrd="3" destOrd="0" parTransId="{3BED99A2-3E17-7243-88DD-3447EC529C61}" sibTransId="{FC95D639-FC50-BF49-B783-3588F5CBFB6B}"/>
    <dgm:cxn modelId="{D1AF9002-C8AD-E949-ADC8-99BC2016EF18}" srcId="{DC31C96D-58DE-9B41-BABA-67A7206C2574}" destId="{36A39AAA-3F2E-2348-AF84-01F0F3C64054}" srcOrd="7" destOrd="0" parTransId="{41BB117D-FCC6-8A42-B681-3622CEEEA7CC}" sibTransId="{0646B271-7251-AB42-A228-109D52D115B9}"/>
    <dgm:cxn modelId="{A3E65005-DBEA-FF44-B9D6-0078BCE09D59}" srcId="{DC31C96D-58DE-9B41-BABA-67A7206C2574}" destId="{58009201-89F2-F94A-8194-A07CBB8DBC74}" srcOrd="10" destOrd="0" parTransId="{4E5C8E54-F8C3-464D-80BF-A32D28E049ED}" sibTransId="{9D7859FD-4838-484A-8FFC-6AC20A3A2590}"/>
    <dgm:cxn modelId="{505FEC10-09C6-024A-86EC-DE90BF6D1C21}" type="presOf" srcId="{E1A99C36-D569-5F4D-B69D-87CA8C460971}" destId="{7B01258C-2BDC-D14A-80F7-36087E807CED}" srcOrd="0" destOrd="0" presId="urn:microsoft.com/office/officeart/2005/8/layout/hList1"/>
    <dgm:cxn modelId="{5748341A-0A27-F242-B741-635DE9C3020E}" type="presOf" srcId="{A22FBDE6-FFB2-C843-AEDD-6D58407249FA}" destId="{7B01258C-2BDC-D14A-80F7-36087E807CED}" srcOrd="0" destOrd="2" presId="urn:microsoft.com/office/officeart/2005/8/layout/hList1"/>
    <dgm:cxn modelId="{5A23573B-5E00-3B4B-9BEF-6D9AD1C9B1F0}" srcId="{DC31C96D-58DE-9B41-BABA-67A7206C2574}" destId="{E1A99C36-D569-5F4D-B69D-87CA8C460971}" srcOrd="0" destOrd="0" parTransId="{A09B752C-3296-0D49-A77A-3993474E741A}" sibTransId="{FFFC36D3-BF5A-5C4C-972E-FA4D5CA5B5F7}"/>
    <dgm:cxn modelId="{1A120041-A003-EC4F-B7D7-2714C4129D0D}" type="presOf" srcId="{CF3592B4-856A-9846-89A8-A3E7F4D1D1F8}" destId="{7B01258C-2BDC-D14A-80F7-36087E807CED}" srcOrd="0" destOrd="3" presId="urn:microsoft.com/office/officeart/2005/8/layout/hList1"/>
    <dgm:cxn modelId="{18FDFA48-E2CA-004B-8339-70D328F4EDC6}" type="presOf" srcId="{75E93C91-DAF7-1E46-A881-A87E18281939}" destId="{7B01258C-2BDC-D14A-80F7-36087E807CED}" srcOrd="0" destOrd="5" presId="urn:microsoft.com/office/officeart/2005/8/layout/hList1"/>
    <dgm:cxn modelId="{4C707449-B88F-2748-8438-C6A7BDDF232E}" srcId="{DC31C96D-58DE-9B41-BABA-67A7206C2574}" destId="{75E93C91-DAF7-1E46-A881-A87E18281939}" srcOrd="5" destOrd="0" parTransId="{4891E23D-7B90-B545-9D0C-E44B4557367F}" sibTransId="{0CCCEDE9-7F8D-564C-BC1A-6BCE28C1B620}"/>
    <dgm:cxn modelId="{36B4AB6A-F467-D448-978D-C893ADB3C05F}" srcId="{DC31C96D-58DE-9B41-BABA-67A7206C2574}" destId="{11BC96F1-FB17-7E4F-A986-A165FA51036A}" srcOrd="6" destOrd="0" parTransId="{87E51C0C-3139-8444-B4C0-E8DC653959C4}" sibTransId="{07EBB97B-F5FC-044C-8221-41571075665F}"/>
    <dgm:cxn modelId="{84FD0C4C-54CF-C944-B916-CB8377DAF614}" srcId="{DC31C96D-58DE-9B41-BABA-67A7206C2574}" destId="{7B3AD415-D621-2047-960A-C1BF4B70301B}" srcOrd="9" destOrd="0" parTransId="{7C4C9C9C-A4B5-7141-9F3F-919677B300AC}" sibTransId="{B6670665-9B3E-F048-971D-ABC0766F355D}"/>
    <dgm:cxn modelId="{6409C56D-2F8F-3A4F-AF3E-86DA4F5436CB}" srcId="{DC31C96D-58DE-9B41-BABA-67A7206C2574}" destId="{A22FBDE6-FFB2-C843-AEDD-6D58407249FA}" srcOrd="2" destOrd="0" parTransId="{51D9DA45-577F-C547-838C-21F500C57B7C}" sibTransId="{61F1D4D3-D98D-8345-B789-283618AD9A2D}"/>
    <dgm:cxn modelId="{4B83DA70-9CDF-D944-876D-5BE145580D3E}" srcId="{D6F6C9D0-291F-E047-923B-5B7F33AF4BE9}" destId="{DC31C96D-58DE-9B41-BABA-67A7206C2574}" srcOrd="0" destOrd="0" parTransId="{A4A34450-018F-3041-904C-9A08092EDC61}" sibTransId="{488A66E0-E1AE-FC4D-8960-5ECB2D08A5C5}"/>
    <dgm:cxn modelId="{57002592-D3F4-FB47-9731-AE3F1F1E494C}" type="presOf" srcId="{7B3AD415-D621-2047-960A-C1BF4B70301B}" destId="{7B01258C-2BDC-D14A-80F7-36087E807CED}" srcOrd="0" destOrd="9" presId="urn:microsoft.com/office/officeart/2005/8/layout/hList1"/>
    <dgm:cxn modelId="{B3C5D199-F96A-D546-9024-73CA18BB8C94}" srcId="{DC31C96D-58DE-9B41-BABA-67A7206C2574}" destId="{E14EA70D-C6B7-F943-88A1-E9B0AD1CCC1B}" srcOrd="1" destOrd="0" parTransId="{F3FB2F0B-A714-7B4F-9CFE-9CAAA9D3BCCA}" sibTransId="{4059CF5D-F7DD-2D44-B504-BFC11B296016}"/>
    <dgm:cxn modelId="{5906F49B-8A9A-1F4F-A1E5-0F4A3169BE18}" type="presOf" srcId="{D6F6C9D0-291F-E047-923B-5B7F33AF4BE9}" destId="{DA440C75-43D9-394E-97ED-3D3A8BCC3C4A}" srcOrd="0" destOrd="0" presId="urn:microsoft.com/office/officeart/2005/8/layout/hList1"/>
    <dgm:cxn modelId="{2A1D339F-3333-F94E-99FB-605FA4C2D403}" type="presOf" srcId="{58009201-89F2-F94A-8194-A07CBB8DBC74}" destId="{7B01258C-2BDC-D14A-80F7-36087E807CED}" srcOrd="0" destOrd="10" presId="urn:microsoft.com/office/officeart/2005/8/layout/hList1"/>
    <dgm:cxn modelId="{A90807A6-F831-8542-8E40-1FC65B0082F1}" type="presOf" srcId="{DC31C96D-58DE-9B41-BABA-67A7206C2574}" destId="{46B76C59-715A-B042-B465-CD10C9F3F325}" srcOrd="0" destOrd="0" presId="urn:microsoft.com/office/officeart/2005/8/layout/hList1"/>
    <dgm:cxn modelId="{8F27C7B1-0C7C-2649-9425-ED2494F28CEE}" type="presOf" srcId="{F41F4A66-CC8A-D54C-BF37-52ABD58E3050}" destId="{7B01258C-2BDC-D14A-80F7-36087E807CED}" srcOrd="0" destOrd="4" presId="urn:microsoft.com/office/officeart/2005/8/layout/hList1"/>
    <dgm:cxn modelId="{BCCFBBB9-9A6B-1E48-99F9-5CEF4F141103}" type="presOf" srcId="{11BC96F1-FB17-7E4F-A986-A165FA51036A}" destId="{7B01258C-2BDC-D14A-80F7-36087E807CED}" srcOrd="0" destOrd="6" presId="urn:microsoft.com/office/officeart/2005/8/layout/hList1"/>
    <dgm:cxn modelId="{675B6AE0-9553-424D-BED3-8B2330377752}" srcId="{DC31C96D-58DE-9B41-BABA-67A7206C2574}" destId="{F41F4A66-CC8A-D54C-BF37-52ABD58E3050}" srcOrd="4" destOrd="0" parTransId="{A1EB0A37-8537-9E48-9BC2-C5D8FF0FF77B}" sibTransId="{B2668A03-1CBD-3D4C-BEC5-5348226D00A0}"/>
    <dgm:cxn modelId="{0F0A97E7-1429-E848-AD84-6F0A352AE925}" type="presOf" srcId="{36A39AAA-3F2E-2348-AF84-01F0F3C64054}" destId="{7B01258C-2BDC-D14A-80F7-36087E807CED}" srcOrd="0" destOrd="7" presId="urn:microsoft.com/office/officeart/2005/8/layout/hList1"/>
    <dgm:cxn modelId="{7211E8EC-A375-074F-BA23-7FF462562796}" type="presOf" srcId="{E14EA70D-C6B7-F943-88A1-E9B0AD1CCC1B}" destId="{7B01258C-2BDC-D14A-80F7-36087E807CED}" srcOrd="0" destOrd="1" presId="urn:microsoft.com/office/officeart/2005/8/layout/hList1"/>
    <dgm:cxn modelId="{55FBE6ED-9AEB-354B-8C2A-83D845B3A1DB}" type="presOf" srcId="{F4503F43-A46C-4D48-9A3A-EF77C3851B44}" destId="{7B01258C-2BDC-D14A-80F7-36087E807CED}" srcOrd="0" destOrd="8" presId="urn:microsoft.com/office/officeart/2005/8/layout/hList1"/>
    <dgm:cxn modelId="{790DEAF5-1851-0D44-872F-EA1C0F2489D1}" srcId="{DC31C96D-58DE-9B41-BABA-67A7206C2574}" destId="{F4503F43-A46C-4D48-9A3A-EF77C3851B44}" srcOrd="8" destOrd="0" parTransId="{58694E25-15EF-9748-9838-BA74D4478A49}" sibTransId="{AE2A6D1D-9DD3-E549-AFFC-0D28AB37F38C}"/>
    <dgm:cxn modelId="{A32362AF-B5DE-5C43-BF07-C7FCDB1DEFE8}" type="presParOf" srcId="{DA440C75-43D9-394E-97ED-3D3A8BCC3C4A}" destId="{D02FE0A0-A6B5-B140-BFFA-86B42E51B9E6}" srcOrd="0" destOrd="0" presId="urn:microsoft.com/office/officeart/2005/8/layout/hList1"/>
    <dgm:cxn modelId="{327C908D-571A-C646-BACA-5FF202F242A6}" type="presParOf" srcId="{D02FE0A0-A6B5-B140-BFFA-86B42E51B9E6}" destId="{46B76C59-715A-B042-B465-CD10C9F3F325}" srcOrd="0" destOrd="0" presId="urn:microsoft.com/office/officeart/2005/8/layout/hList1"/>
    <dgm:cxn modelId="{B61BEB05-8902-B84F-97E2-3FB01AD3CCF1}" type="presParOf" srcId="{D02FE0A0-A6B5-B140-BFFA-86B42E51B9E6}" destId="{7B01258C-2BDC-D14A-80F7-36087E807CE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066A5D5-91E2-9146-880D-096A480C6FCD}" type="doc">
      <dgm:prSet loTypeId="urn:microsoft.com/office/officeart/2005/8/layout/list1" loCatId="list" qsTypeId="urn:microsoft.com/office/officeart/2005/8/quickstyle/3D3" qsCatId="3D" csTypeId="urn:microsoft.com/office/officeart/2005/8/colors/accent6_3" csCatId="accent6" phldr="1"/>
      <dgm:spPr/>
      <dgm:t>
        <a:bodyPr/>
        <a:lstStyle/>
        <a:p>
          <a:endParaRPr lang="en-US"/>
        </a:p>
      </dgm:t>
    </dgm:pt>
    <dgm:pt modelId="{F79799ED-377F-6D43-9FBB-CB8A0E95DE82}">
      <dgm:prSet custT="1"/>
      <dgm:spPr>
        <a:solidFill>
          <a:schemeClr val="accent5">
            <a:lumMod val="75000"/>
          </a:schemeClr>
        </a:solidFill>
      </dgm:spPr>
      <dgm:t>
        <a:bodyPr/>
        <a:lstStyle/>
        <a:p>
          <a:pPr rtl="0"/>
          <a:r>
            <a:rPr lang="en-US" sz="2200" b="0" dirty="0">
              <a:solidFill>
                <a:schemeClr val="bg1"/>
              </a:solidFill>
              <a:latin typeface="+mn-lt"/>
            </a:rPr>
            <a:t>Critical component of process</a:t>
          </a:r>
        </a:p>
      </dgm:t>
    </dgm:pt>
    <dgm:pt modelId="{E5C04F4B-84F7-574B-99D8-60ABEEB9654E}" type="parTrans" cxnId="{2BCCA743-7EDE-584F-9564-5A22398E8470}">
      <dgm:prSet/>
      <dgm:spPr/>
      <dgm:t>
        <a:bodyPr/>
        <a:lstStyle/>
        <a:p>
          <a:endParaRPr lang="en-US"/>
        </a:p>
      </dgm:t>
    </dgm:pt>
    <dgm:pt modelId="{F51AFF9E-3B42-3D49-9612-984EAE85AF73}" type="sibTrans" cxnId="{2BCCA743-7EDE-584F-9564-5A22398E8470}">
      <dgm:prSet/>
      <dgm:spPr/>
      <dgm:t>
        <a:bodyPr/>
        <a:lstStyle/>
        <a:p>
          <a:endParaRPr lang="en-US"/>
        </a:p>
      </dgm:t>
    </dgm:pt>
    <dgm:pt modelId="{BBC12B89-1E35-1541-B6D5-0DA3C5EFEC2D}">
      <dgm:prSet custT="1"/>
      <dgm:spPr/>
      <dgm:t>
        <a:bodyPr/>
        <a:lstStyle/>
        <a:p>
          <a:pPr rtl="0"/>
          <a:r>
            <a:rPr lang="en-US" sz="2200" b="0" dirty="0">
              <a:solidFill>
                <a:schemeClr val="bg1"/>
              </a:solidFill>
              <a:latin typeface="+mn-lt"/>
            </a:rPr>
            <a:t>Ideally examine every organizational asset</a:t>
          </a:r>
        </a:p>
      </dgm:t>
    </dgm:pt>
    <dgm:pt modelId="{6468F085-CDB6-B945-AC5D-46059EB01F15}" type="parTrans" cxnId="{4F8A25FB-B760-3A4A-A1E2-0F9EDAA6F538}">
      <dgm:prSet/>
      <dgm:spPr/>
      <dgm:t>
        <a:bodyPr/>
        <a:lstStyle/>
        <a:p>
          <a:endParaRPr lang="en-US"/>
        </a:p>
      </dgm:t>
    </dgm:pt>
    <dgm:pt modelId="{361BE693-46D9-5E40-ADAD-83C89F171981}" type="sibTrans" cxnId="{4F8A25FB-B760-3A4A-A1E2-0F9EDAA6F538}">
      <dgm:prSet/>
      <dgm:spPr/>
      <dgm:t>
        <a:bodyPr/>
        <a:lstStyle/>
        <a:p>
          <a:endParaRPr lang="en-US"/>
        </a:p>
      </dgm:t>
    </dgm:pt>
    <dgm:pt modelId="{EC99C306-A9FD-6540-8B76-CF000BC90351}">
      <dgm:prSet custT="1"/>
      <dgm:spPr>
        <a:solidFill>
          <a:schemeClr val="accent6">
            <a:lumMod val="20000"/>
            <a:lumOff val="80000"/>
          </a:schemeClr>
        </a:solidFill>
      </dgm:spPr>
      <dgm:t>
        <a:bodyPr/>
        <a:lstStyle/>
        <a:p>
          <a:pPr rtl="0"/>
          <a:r>
            <a:rPr lang="en-US" sz="1800" b="0" dirty="0">
              <a:solidFill>
                <a:schemeClr val="bg1"/>
              </a:solidFill>
              <a:latin typeface="+mn-lt"/>
            </a:rPr>
            <a:t>Not feasible in practice</a:t>
          </a:r>
        </a:p>
      </dgm:t>
    </dgm:pt>
    <dgm:pt modelId="{802449F9-7429-BA4B-8CF6-764054F4A62E}" type="parTrans" cxnId="{2B110AA9-1EF4-AE4F-9407-C281A8F5BF84}">
      <dgm:prSet/>
      <dgm:spPr/>
      <dgm:t>
        <a:bodyPr/>
        <a:lstStyle/>
        <a:p>
          <a:endParaRPr lang="en-US"/>
        </a:p>
      </dgm:t>
    </dgm:pt>
    <dgm:pt modelId="{7B53E098-C4F8-D64D-8247-6525CD6E754D}" type="sibTrans" cxnId="{2B110AA9-1EF4-AE4F-9407-C281A8F5BF84}">
      <dgm:prSet/>
      <dgm:spPr/>
      <dgm:t>
        <a:bodyPr/>
        <a:lstStyle/>
        <a:p>
          <a:endParaRPr lang="en-US"/>
        </a:p>
      </dgm:t>
    </dgm:pt>
    <dgm:pt modelId="{D69D301D-3813-AB49-9956-F9D0CCD29793}">
      <dgm:prSet custT="1"/>
      <dgm:spPr>
        <a:solidFill>
          <a:schemeClr val="accent3">
            <a:lumMod val="75000"/>
          </a:schemeClr>
        </a:solidFill>
      </dgm:spPr>
      <dgm:t>
        <a:bodyPr/>
        <a:lstStyle/>
        <a:p>
          <a:pPr rtl="0"/>
          <a:r>
            <a:rPr lang="en-US" sz="2200" b="0" dirty="0">
              <a:solidFill>
                <a:schemeClr val="bg1"/>
              </a:solidFill>
              <a:latin typeface="+mn-lt"/>
            </a:rPr>
            <a:t>Approaches to identifying and mitigating risks to an organization’s IT infrastructure:</a:t>
          </a:r>
        </a:p>
      </dgm:t>
    </dgm:pt>
    <dgm:pt modelId="{5ED8559B-E064-0948-AF13-AA9C5A0B91B5}" type="parTrans" cxnId="{43A8F832-AB25-5941-BA6E-5D9C39E680B6}">
      <dgm:prSet/>
      <dgm:spPr/>
      <dgm:t>
        <a:bodyPr/>
        <a:lstStyle/>
        <a:p>
          <a:endParaRPr lang="en-US"/>
        </a:p>
      </dgm:t>
    </dgm:pt>
    <dgm:pt modelId="{B6602BA2-6016-A645-AE61-CC9A1A8CC6AB}" type="sibTrans" cxnId="{43A8F832-AB25-5941-BA6E-5D9C39E680B6}">
      <dgm:prSet/>
      <dgm:spPr/>
      <dgm:t>
        <a:bodyPr/>
        <a:lstStyle/>
        <a:p>
          <a:endParaRPr lang="en-US"/>
        </a:p>
      </dgm:t>
    </dgm:pt>
    <dgm:pt modelId="{8C442D81-DA20-874F-802E-ED466E529017}">
      <dgm:prSet custT="1"/>
      <dgm:spPr>
        <a:solidFill>
          <a:schemeClr val="accent3">
            <a:lumMod val="40000"/>
            <a:lumOff val="60000"/>
          </a:schemeClr>
        </a:solidFill>
      </dgm:spPr>
      <dgm:t>
        <a:bodyPr/>
        <a:lstStyle/>
        <a:p>
          <a:pPr rtl="0"/>
          <a:r>
            <a:rPr lang="en-US" sz="1800" b="0" dirty="0">
              <a:solidFill>
                <a:schemeClr val="bg1"/>
              </a:solidFill>
              <a:latin typeface="+mn-lt"/>
            </a:rPr>
            <a:t>Informal</a:t>
          </a:r>
        </a:p>
      </dgm:t>
    </dgm:pt>
    <dgm:pt modelId="{B977F09C-AC37-6143-8EC9-E4CD9AB4EDEC}" type="parTrans" cxnId="{CD5A3331-D58B-BA40-B8A7-4BB9AF8A1362}">
      <dgm:prSet/>
      <dgm:spPr/>
      <dgm:t>
        <a:bodyPr/>
        <a:lstStyle/>
        <a:p>
          <a:endParaRPr lang="en-US"/>
        </a:p>
      </dgm:t>
    </dgm:pt>
    <dgm:pt modelId="{19F9B24F-E367-C34C-BA28-3FEB344D38B5}" type="sibTrans" cxnId="{CD5A3331-D58B-BA40-B8A7-4BB9AF8A1362}">
      <dgm:prSet/>
      <dgm:spPr/>
      <dgm:t>
        <a:bodyPr/>
        <a:lstStyle/>
        <a:p>
          <a:endParaRPr lang="en-US"/>
        </a:p>
      </dgm:t>
    </dgm:pt>
    <dgm:pt modelId="{F5B348E4-CE7A-5B41-8150-5AE027D1BA02}">
      <dgm:prSet custT="1"/>
      <dgm:spPr>
        <a:solidFill>
          <a:schemeClr val="accent3">
            <a:lumMod val="40000"/>
            <a:lumOff val="60000"/>
          </a:schemeClr>
        </a:solidFill>
      </dgm:spPr>
      <dgm:t>
        <a:bodyPr/>
        <a:lstStyle/>
        <a:p>
          <a:pPr rtl="0"/>
          <a:r>
            <a:rPr lang="en-US" sz="1800" b="0" dirty="0">
              <a:solidFill>
                <a:schemeClr val="bg1"/>
              </a:solidFill>
              <a:latin typeface="+mn-lt"/>
            </a:rPr>
            <a:t>Detailed risk</a:t>
          </a:r>
        </a:p>
      </dgm:t>
    </dgm:pt>
    <dgm:pt modelId="{0A18D39E-87DD-984A-ADA2-E014AEC0F361}" type="parTrans" cxnId="{3979B559-7C9B-894A-9018-9A4AF5C57388}">
      <dgm:prSet/>
      <dgm:spPr/>
      <dgm:t>
        <a:bodyPr/>
        <a:lstStyle/>
        <a:p>
          <a:endParaRPr lang="en-US"/>
        </a:p>
      </dgm:t>
    </dgm:pt>
    <dgm:pt modelId="{D7F24014-5F2B-AF4B-84DC-CED8F83E3E39}" type="sibTrans" cxnId="{3979B559-7C9B-894A-9018-9A4AF5C57388}">
      <dgm:prSet/>
      <dgm:spPr/>
      <dgm:t>
        <a:bodyPr/>
        <a:lstStyle/>
        <a:p>
          <a:endParaRPr lang="en-US"/>
        </a:p>
      </dgm:t>
    </dgm:pt>
    <dgm:pt modelId="{F9806AB3-76B8-5F46-8F48-553D996DF9A3}">
      <dgm:prSet custT="1"/>
      <dgm:spPr>
        <a:solidFill>
          <a:schemeClr val="accent3">
            <a:lumMod val="40000"/>
            <a:lumOff val="60000"/>
          </a:schemeClr>
        </a:solidFill>
      </dgm:spPr>
      <dgm:t>
        <a:bodyPr/>
        <a:lstStyle/>
        <a:p>
          <a:pPr rtl="0"/>
          <a:r>
            <a:rPr lang="en-US" sz="1800" b="0" dirty="0">
              <a:solidFill>
                <a:schemeClr val="bg1"/>
              </a:solidFill>
              <a:latin typeface="+mn-lt"/>
            </a:rPr>
            <a:t>Combined</a:t>
          </a:r>
        </a:p>
      </dgm:t>
    </dgm:pt>
    <dgm:pt modelId="{D260F01B-6726-2C4C-9196-C668E9042101}" type="parTrans" cxnId="{A1094B97-E696-1746-879D-9503DEEAF685}">
      <dgm:prSet/>
      <dgm:spPr/>
      <dgm:t>
        <a:bodyPr/>
        <a:lstStyle/>
        <a:p>
          <a:endParaRPr lang="en-US"/>
        </a:p>
      </dgm:t>
    </dgm:pt>
    <dgm:pt modelId="{697D79D1-262B-814A-9B0F-CF71DDBE806B}" type="sibTrans" cxnId="{A1094B97-E696-1746-879D-9503DEEAF685}">
      <dgm:prSet/>
      <dgm:spPr/>
      <dgm:t>
        <a:bodyPr/>
        <a:lstStyle/>
        <a:p>
          <a:endParaRPr lang="en-US"/>
        </a:p>
      </dgm:t>
    </dgm:pt>
    <dgm:pt modelId="{B95FA248-1343-C14D-8C21-59EAFC73CC94}">
      <dgm:prSet custT="1"/>
      <dgm:spPr>
        <a:solidFill>
          <a:schemeClr val="accent3">
            <a:lumMod val="40000"/>
            <a:lumOff val="60000"/>
          </a:schemeClr>
        </a:solidFill>
      </dgm:spPr>
      <dgm:t>
        <a:bodyPr/>
        <a:lstStyle/>
        <a:p>
          <a:pPr rtl="0"/>
          <a:r>
            <a:rPr lang="en-US" sz="1800" b="0" dirty="0">
              <a:solidFill>
                <a:schemeClr val="bg1"/>
              </a:solidFill>
              <a:latin typeface="+mn-lt"/>
            </a:rPr>
            <a:t>Baseline</a:t>
          </a:r>
        </a:p>
      </dgm:t>
    </dgm:pt>
    <dgm:pt modelId="{3DDB5B1A-D3DE-E744-B621-2C5C2167F961}" type="parTrans" cxnId="{FCF983C8-91E7-CD4B-825B-D766BCCE154D}">
      <dgm:prSet/>
      <dgm:spPr/>
      <dgm:t>
        <a:bodyPr/>
        <a:lstStyle/>
        <a:p>
          <a:endParaRPr lang="en-US"/>
        </a:p>
      </dgm:t>
    </dgm:pt>
    <dgm:pt modelId="{9C5E9BAA-1D1A-3146-80BF-FC99BB6BC39B}" type="sibTrans" cxnId="{FCF983C8-91E7-CD4B-825B-D766BCCE154D}">
      <dgm:prSet/>
      <dgm:spPr/>
      <dgm:t>
        <a:bodyPr/>
        <a:lstStyle/>
        <a:p>
          <a:endParaRPr lang="en-US"/>
        </a:p>
      </dgm:t>
    </dgm:pt>
    <dgm:pt modelId="{4695A290-B3D2-1944-83FA-6BEF30FEF1B6}">
      <dgm:prSet/>
      <dgm:spPr/>
      <dgm:t>
        <a:bodyPr/>
        <a:lstStyle/>
        <a:p>
          <a:endParaRPr lang="en-US" dirty="0"/>
        </a:p>
      </dgm:t>
    </dgm:pt>
    <dgm:pt modelId="{749E3273-0C78-004A-A5D8-E0F12024B416}" type="parTrans" cxnId="{E91A6FCE-E9A7-8C45-AB79-91BBFDB77320}">
      <dgm:prSet/>
      <dgm:spPr/>
      <dgm:t>
        <a:bodyPr/>
        <a:lstStyle/>
        <a:p>
          <a:endParaRPr lang="en-US"/>
        </a:p>
      </dgm:t>
    </dgm:pt>
    <dgm:pt modelId="{2F942667-C3D6-A94D-878A-FE3D7A862625}" type="sibTrans" cxnId="{E91A6FCE-E9A7-8C45-AB79-91BBFDB77320}">
      <dgm:prSet/>
      <dgm:spPr/>
      <dgm:t>
        <a:bodyPr/>
        <a:lstStyle/>
        <a:p>
          <a:endParaRPr lang="en-US"/>
        </a:p>
      </dgm:t>
    </dgm:pt>
    <dgm:pt modelId="{A5AE87FA-8100-A34A-B7AD-B6979AAFF530}" type="pres">
      <dgm:prSet presAssocID="{5066A5D5-91E2-9146-880D-096A480C6FCD}" presName="linear" presStyleCnt="0">
        <dgm:presLayoutVars>
          <dgm:dir/>
          <dgm:animLvl val="lvl"/>
          <dgm:resizeHandles val="exact"/>
        </dgm:presLayoutVars>
      </dgm:prSet>
      <dgm:spPr/>
    </dgm:pt>
    <dgm:pt modelId="{E398919F-0C65-F24D-9329-37C9065C95D6}" type="pres">
      <dgm:prSet presAssocID="{F79799ED-377F-6D43-9FBB-CB8A0E95DE82}" presName="parentLin" presStyleCnt="0"/>
      <dgm:spPr/>
    </dgm:pt>
    <dgm:pt modelId="{EEBD77D6-96E4-9E4F-98D9-D907C047922E}" type="pres">
      <dgm:prSet presAssocID="{F79799ED-377F-6D43-9FBB-CB8A0E95DE82}" presName="parentLeftMargin" presStyleLbl="node1" presStyleIdx="0" presStyleCnt="3"/>
      <dgm:spPr/>
    </dgm:pt>
    <dgm:pt modelId="{129D86C5-B349-B249-9B7A-A09BDCE643A3}" type="pres">
      <dgm:prSet presAssocID="{F79799ED-377F-6D43-9FBB-CB8A0E95DE82}" presName="parentText" presStyleLbl="node1" presStyleIdx="0" presStyleCnt="3" custLinFactNeighborX="-82301" custLinFactNeighborY="-1571">
        <dgm:presLayoutVars>
          <dgm:chMax val="0"/>
          <dgm:bulletEnabled val="1"/>
        </dgm:presLayoutVars>
      </dgm:prSet>
      <dgm:spPr/>
    </dgm:pt>
    <dgm:pt modelId="{A5C0C48D-5195-B24C-B7CE-8A86D261DD71}" type="pres">
      <dgm:prSet presAssocID="{F79799ED-377F-6D43-9FBB-CB8A0E95DE82}" presName="negativeSpace" presStyleCnt="0"/>
      <dgm:spPr/>
    </dgm:pt>
    <dgm:pt modelId="{78FF1D93-B1A7-EC4D-B4AE-9716ECD96F07}" type="pres">
      <dgm:prSet presAssocID="{F79799ED-377F-6D43-9FBB-CB8A0E95DE82}" presName="childText" presStyleLbl="conFgAcc1" presStyleIdx="0" presStyleCnt="3" custFlipVert="1" custScaleX="47501" custScaleY="8614" custLinFactNeighborX="6251" custLinFactNeighborY="39955">
        <dgm:presLayoutVars>
          <dgm:bulletEnabled val="1"/>
        </dgm:presLayoutVars>
      </dgm:prSet>
      <dgm:spPr/>
    </dgm:pt>
    <dgm:pt modelId="{30C9BB37-F568-B142-B9DB-9C587A76B043}" type="pres">
      <dgm:prSet presAssocID="{F51AFF9E-3B42-3D49-9612-984EAE85AF73}" presName="spaceBetweenRectangles" presStyleCnt="0"/>
      <dgm:spPr/>
    </dgm:pt>
    <dgm:pt modelId="{922808DD-6EBC-3844-BEE3-1148E63C5031}" type="pres">
      <dgm:prSet presAssocID="{BBC12B89-1E35-1541-B6D5-0DA3C5EFEC2D}" presName="parentLin" presStyleCnt="0"/>
      <dgm:spPr/>
    </dgm:pt>
    <dgm:pt modelId="{63AE9741-9644-8A4F-A41C-B2722F465196}" type="pres">
      <dgm:prSet presAssocID="{BBC12B89-1E35-1541-B6D5-0DA3C5EFEC2D}" presName="parentLeftMargin" presStyleLbl="node1" presStyleIdx="0" presStyleCnt="3"/>
      <dgm:spPr/>
    </dgm:pt>
    <dgm:pt modelId="{049C8206-A4B5-724E-B3E3-055514E4F640}" type="pres">
      <dgm:prSet presAssocID="{BBC12B89-1E35-1541-B6D5-0DA3C5EFEC2D}" presName="parentText" presStyleLbl="node1" presStyleIdx="1" presStyleCnt="3" custLinFactX="885" custLinFactNeighborX="100000" custLinFactNeighborY="14972">
        <dgm:presLayoutVars>
          <dgm:chMax val="0"/>
          <dgm:bulletEnabled val="1"/>
        </dgm:presLayoutVars>
      </dgm:prSet>
      <dgm:spPr/>
    </dgm:pt>
    <dgm:pt modelId="{441390D4-052A-8949-BE46-FEDEDF714B18}" type="pres">
      <dgm:prSet presAssocID="{BBC12B89-1E35-1541-B6D5-0DA3C5EFEC2D}" presName="negativeSpace" presStyleCnt="0"/>
      <dgm:spPr/>
    </dgm:pt>
    <dgm:pt modelId="{177C6B0C-9EC7-8A4B-9693-595E5BA85392}" type="pres">
      <dgm:prSet presAssocID="{BBC12B89-1E35-1541-B6D5-0DA3C5EFEC2D}" presName="childText" presStyleLbl="conFgAcc1" presStyleIdx="1" presStyleCnt="3" custScaleX="51985" custLinFactNeighborX="23009" custLinFactNeighborY="77295">
        <dgm:presLayoutVars>
          <dgm:bulletEnabled val="1"/>
        </dgm:presLayoutVars>
      </dgm:prSet>
      <dgm:spPr/>
    </dgm:pt>
    <dgm:pt modelId="{CDC401D4-6998-2D40-A675-5484869BB514}" type="pres">
      <dgm:prSet presAssocID="{361BE693-46D9-5E40-ADAD-83C89F171981}" presName="spaceBetweenRectangles" presStyleCnt="0"/>
      <dgm:spPr/>
    </dgm:pt>
    <dgm:pt modelId="{C14E99EC-60BA-5A49-A2E3-AAF2B545DC56}" type="pres">
      <dgm:prSet presAssocID="{D69D301D-3813-AB49-9956-F9D0CCD29793}" presName="parentLin" presStyleCnt="0"/>
      <dgm:spPr/>
    </dgm:pt>
    <dgm:pt modelId="{B1F7B6C0-4AD0-2141-B7A3-C0AEA7DF6EF6}" type="pres">
      <dgm:prSet presAssocID="{D69D301D-3813-AB49-9956-F9D0CCD29793}" presName="parentLeftMargin" presStyleLbl="node1" presStyleIdx="1" presStyleCnt="3"/>
      <dgm:spPr/>
    </dgm:pt>
    <dgm:pt modelId="{0509F58E-3F2E-8C49-84B4-D18E914CAD90}" type="pres">
      <dgm:prSet presAssocID="{D69D301D-3813-AB49-9956-F9D0CCD29793}" presName="parentText" presStyleLbl="node1" presStyleIdx="2" presStyleCnt="3" custScaleX="107585" custLinFactX="10999" custLinFactNeighborX="100000" custLinFactNeighborY="-4073">
        <dgm:presLayoutVars>
          <dgm:chMax val="0"/>
          <dgm:bulletEnabled val="1"/>
        </dgm:presLayoutVars>
      </dgm:prSet>
      <dgm:spPr/>
    </dgm:pt>
    <dgm:pt modelId="{38F129F8-62C5-1D45-A165-CABA2C84FEFA}" type="pres">
      <dgm:prSet presAssocID="{D69D301D-3813-AB49-9956-F9D0CCD29793}" presName="negativeSpace" presStyleCnt="0"/>
      <dgm:spPr/>
    </dgm:pt>
    <dgm:pt modelId="{BA36F59A-75C2-4445-AF6B-F7E2E9BBD8C7}" type="pres">
      <dgm:prSet presAssocID="{D69D301D-3813-AB49-9956-F9D0CCD29793}" presName="childText" presStyleLbl="conFgAcc1" presStyleIdx="2" presStyleCnt="3" custScaleX="40143" custLinFactNeighborX="42478" custLinFactNeighborY="3265">
        <dgm:presLayoutVars>
          <dgm:bulletEnabled val="1"/>
        </dgm:presLayoutVars>
      </dgm:prSet>
      <dgm:spPr/>
    </dgm:pt>
  </dgm:ptLst>
  <dgm:cxnLst>
    <dgm:cxn modelId="{BC1D0D17-1EF6-0348-931F-B736703C473E}" type="presOf" srcId="{5066A5D5-91E2-9146-880D-096A480C6FCD}" destId="{A5AE87FA-8100-A34A-B7AD-B6979AAFF530}" srcOrd="0" destOrd="0" presId="urn:microsoft.com/office/officeart/2005/8/layout/list1"/>
    <dgm:cxn modelId="{AB75242C-35CD-5F4F-9A5E-9A47C7C9F579}" type="presOf" srcId="{8C442D81-DA20-874F-802E-ED466E529017}" destId="{BA36F59A-75C2-4445-AF6B-F7E2E9BBD8C7}" srcOrd="0" destOrd="1" presId="urn:microsoft.com/office/officeart/2005/8/layout/list1"/>
    <dgm:cxn modelId="{CD5A3331-D58B-BA40-B8A7-4BB9AF8A1362}" srcId="{D69D301D-3813-AB49-9956-F9D0CCD29793}" destId="{8C442D81-DA20-874F-802E-ED466E529017}" srcOrd="1" destOrd="0" parTransId="{B977F09C-AC37-6143-8EC9-E4CD9AB4EDEC}" sibTransId="{19F9B24F-E367-C34C-BA28-3FEB344D38B5}"/>
    <dgm:cxn modelId="{43A8F832-AB25-5941-BA6E-5D9C39E680B6}" srcId="{5066A5D5-91E2-9146-880D-096A480C6FCD}" destId="{D69D301D-3813-AB49-9956-F9D0CCD29793}" srcOrd="2" destOrd="0" parTransId="{5ED8559B-E064-0948-AF13-AA9C5A0B91B5}" sibTransId="{B6602BA2-6016-A645-AE61-CC9A1A8CC6AB}"/>
    <dgm:cxn modelId="{FF78BF37-58F3-5545-B89D-4D400644B0EE}" type="presOf" srcId="{4695A290-B3D2-1944-83FA-6BEF30FEF1B6}" destId="{78FF1D93-B1A7-EC4D-B4AE-9716ECD96F07}" srcOrd="0" destOrd="0" presId="urn:microsoft.com/office/officeart/2005/8/layout/list1"/>
    <dgm:cxn modelId="{7A225A3D-5634-C94E-A753-E46468D5F074}" type="presOf" srcId="{B95FA248-1343-C14D-8C21-59EAFC73CC94}" destId="{BA36F59A-75C2-4445-AF6B-F7E2E9BBD8C7}" srcOrd="0" destOrd="0" presId="urn:microsoft.com/office/officeart/2005/8/layout/list1"/>
    <dgm:cxn modelId="{053E5A63-F46C-D94D-81F1-9A9526462465}" type="presOf" srcId="{EC99C306-A9FD-6540-8B76-CF000BC90351}" destId="{177C6B0C-9EC7-8A4B-9693-595E5BA85392}" srcOrd="0" destOrd="0" presId="urn:microsoft.com/office/officeart/2005/8/layout/list1"/>
    <dgm:cxn modelId="{2BCCA743-7EDE-584F-9564-5A22398E8470}" srcId="{5066A5D5-91E2-9146-880D-096A480C6FCD}" destId="{F79799ED-377F-6D43-9FBB-CB8A0E95DE82}" srcOrd="0" destOrd="0" parTransId="{E5C04F4B-84F7-574B-99D8-60ABEEB9654E}" sibTransId="{F51AFF9E-3B42-3D49-9612-984EAE85AF73}"/>
    <dgm:cxn modelId="{C80C7F49-7F0A-F147-879D-F624CCD6B30A}" type="presOf" srcId="{F5B348E4-CE7A-5B41-8150-5AE027D1BA02}" destId="{BA36F59A-75C2-4445-AF6B-F7E2E9BBD8C7}" srcOrd="0" destOrd="2" presId="urn:microsoft.com/office/officeart/2005/8/layout/list1"/>
    <dgm:cxn modelId="{78838D76-05F7-7742-84BF-9EC05AEEE4CA}" type="presOf" srcId="{F79799ED-377F-6D43-9FBB-CB8A0E95DE82}" destId="{129D86C5-B349-B249-9B7A-A09BDCE643A3}" srcOrd="1" destOrd="0" presId="urn:microsoft.com/office/officeart/2005/8/layout/list1"/>
    <dgm:cxn modelId="{5299ED58-26FE-3541-9A1A-F847E78E365E}" type="presOf" srcId="{BBC12B89-1E35-1541-B6D5-0DA3C5EFEC2D}" destId="{63AE9741-9644-8A4F-A41C-B2722F465196}" srcOrd="0" destOrd="0" presId="urn:microsoft.com/office/officeart/2005/8/layout/list1"/>
    <dgm:cxn modelId="{3979B559-7C9B-894A-9018-9A4AF5C57388}" srcId="{D69D301D-3813-AB49-9956-F9D0CCD29793}" destId="{F5B348E4-CE7A-5B41-8150-5AE027D1BA02}" srcOrd="2" destOrd="0" parTransId="{0A18D39E-87DD-984A-ADA2-E014AEC0F361}" sibTransId="{D7F24014-5F2B-AF4B-84DC-CED8F83E3E39}"/>
    <dgm:cxn modelId="{82C8467E-4A55-F747-8B46-134FFB015FDB}" type="presOf" srcId="{BBC12B89-1E35-1541-B6D5-0DA3C5EFEC2D}" destId="{049C8206-A4B5-724E-B3E3-055514E4F640}" srcOrd="1" destOrd="0" presId="urn:microsoft.com/office/officeart/2005/8/layout/list1"/>
    <dgm:cxn modelId="{A1094B97-E696-1746-879D-9503DEEAF685}" srcId="{D69D301D-3813-AB49-9956-F9D0CCD29793}" destId="{F9806AB3-76B8-5F46-8F48-553D996DF9A3}" srcOrd="3" destOrd="0" parTransId="{D260F01B-6726-2C4C-9196-C668E9042101}" sibTransId="{697D79D1-262B-814A-9B0F-CF71DDBE806B}"/>
    <dgm:cxn modelId="{2B110AA9-1EF4-AE4F-9407-C281A8F5BF84}" srcId="{BBC12B89-1E35-1541-B6D5-0DA3C5EFEC2D}" destId="{EC99C306-A9FD-6540-8B76-CF000BC90351}" srcOrd="0" destOrd="0" parTransId="{802449F9-7429-BA4B-8CF6-764054F4A62E}" sibTransId="{7B53E098-C4F8-D64D-8247-6525CD6E754D}"/>
    <dgm:cxn modelId="{60C41CBC-BA10-4041-8BA1-BF45045E3690}" type="presOf" srcId="{D69D301D-3813-AB49-9956-F9D0CCD29793}" destId="{B1F7B6C0-4AD0-2141-B7A3-C0AEA7DF6EF6}" srcOrd="0" destOrd="0" presId="urn:microsoft.com/office/officeart/2005/8/layout/list1"/>
    <dgm:cxn modelId="{31D4BEC2-9EF6-6F4E-AFBF-07BCD84E84D0}" type="presOf" srcId="{F9806AB3-76B8-5F46-8F48-553D996DF9A3}" destId="{BA36F59A-75C2-4445-AF6B-F7E2E9BBD8C7}" srcOrd="0" destOrd="3" presId="urn:microsoft.com/office/officeart/2005/8/layout/list1"/>
    <dgm:cxn modelId="{FCF983C8-91E7-CD4B-825B-D766BCCE154D}" srcId="{D69D301D-3813-AB49-9956-F9D0CCD29793}" destId="{B95FA248-1343-C14D-8C21-59EAFC73CC94}" srcOrd="0" destOrd="0" parTransId="{3DDB5B1A-D3DE-E744-B621-2C5C2167F961}" sibTransId="{9C5E9BAA-1D1A-3146-80BF-FC99BB6BC39B}"/>
    <dgm:cxn modelId="{E91A6FCE-E9A7-8C45-AB79-91BBFDB77320}" srcId="{F79799ED-377F-6D43-9FBB-CB8A0E95DE82}" destId="{4695A290-B3D2-1944-83FA-6BEF30FEF1B6}" srcOrd="0" destOrd="0" parTransId="{749E3273-0C78-004A-A5D8-E0F12024B416}" sibTransId="{2F942667-C3D6-A94D-878A-FE3D7A862625}"/>
    <dgm:cxn modelId="{F4092EE1-B60F-4F45-A92E-013C83669B13}" type="presOf" srcId="{F79799ED-377F-6D43-9FBB-CB8A0E95DE82}" destId="{EEBD77D6-96E4-9E4F-98D9-D907C047922E}" srcOrd="0" destOrd="0" presId="urn:microsoft.com/office/officeart/2005/8/layout/list1"/>
    <dgm:cxn modelId="{AA70B7F1-D6B3-F047-A7BB-3A79F035E07B}" type="presOf" srcId="{D69D301D-3813-AB49-9956-F9D0CCD29793}" destId="{0509F58E-3F2E-8C49-84B4-D18E914CAD90}" srcOrd="1" destOrd="0" presId="urn:microsoft.com/office/officeart/2005/8/layout/list1"/>
    <dgm:cxn modelId="{4F8A25FB-B760-3A4A-A1E2-0F9EDAA6F538}" srcId="{5066A5D5-91E2-9146-880D-096A480C6FCD}" destId="{BBC12B89-1E35-1541-B6D5-0DA3C5EFEC2D}" srcOrd="1" destOrd="0" parTransId="{6468F085-CDB6-B945-AC5D-46059EB01F15}" sibTransId="{361BE693-46D9-5E40-ADAD-83C89F171981}"/>
    <dgm:cxn modelId="{4FB73654-E017-604F-A5C0-5FEB4A1505C6}" type="presParOf" srcId="{A5AE87FA-8100-A34A-B7AD-B6979AAFF530}" destId="{E398919F-0C65-F24D-9329-37C9065C95D6}" srcOrd="0" destOrd="0" presId="urn:microsoft.com/office/officeart/2005/8/layout/list1"/>
    <dgm:cxn modelId="{E96EED0E-E185-7D40-AB74-7D5BC9ED0C33}" type="presParOf" srcId="{E398919F-0C65-F24D-9329-37C9065C95D6}" destId="{EEBD77D6-96E4-9E4F-98D9-D907C047922E}" srcOrd="0" destOrd="0" presId="urn:microsoft.com/office/officeart/2005/8/layout/list1"/>
    <dgm:cxn modelId="{74DBADA7-2055-7846-893C-B73F209613BC}" type="presParOf" srcId="{E398919F-0C65-F24D-9329-37C9065C95D6}" destId="{129D86C5-B349-B249-9B7A-A09BDCE643A3}" srcOrd="1" destOrd="0" presId="urn:microsoft.com/office/officeart/2005/8/layout/list1"/>
    <dgm:cxn modelId="{40F19A31-4610-D140-B796-E873F7EA98F5}" type="presParOf" srcId="{A5AE87FA-8100-A34A-B7AD-B6979AAFF530}" destId="{A5C0C48D-5195-B24C-B7CE-8A86D261DD71}" srcOrd="1" destOrd="0" presId="urn:microsoft.com/office/officeart/2005/8/layout/list1"/>
    <dgm:cxn modelId="{BBF4F3B9-7D4E-2E4C-822F-A4639B430D09}" type="presParOf" srcId="{A5AE87FA-8100-A34A-B7AD-B6979AAFF530}" destId="{78FF1D93-B1A7-EC4D-B4AE-9716ECD96F07}" srcOrd="2" destOrd="0" presId="urn:microsoft.com/office/officeart/2005/8/layout/list1"/>
    <dgm:cxn modelId="{22E502CE-93F3-824E-BB4F-3BFA522213CB}" type="presParOf" srcId="{A5AE87FA-8100-A34A-B7AD-B6979AAFF530}" destId="{30C9BB37-F568-B142-B9DB-9C587A76B043}" srcOrd="3" destOrd="0" presId="urn:microsoft.com/office/officeart/2005/8/layout/list1"/>
    <dgm:cxn modelId="{10516DDB-064D-C54E-B0FE-0BE0FC3F79F7}" type="presParOf" srcId="{A5AE87FA-8100-A34A-B7AD-B6979AAFF530}" destId="{922808DD-6EBC-3844-BEE3-1148E63C5031}" srcOrd="4" destOrd="0" presId="urn:microsoft.com/office/officeart/2005/8/layout/list1"/>
    <dgm:cxn modelId="{19A6C773-3FF8-8945-8239-BC0D111029DB}" type="presParOf" srcId="{922808DD-6EBC-3844-BEE3-1148E63C5031}" destId="{63AE9741-9644-8A4F-A41C-B2722F465196}" srcOrd="0" destOrd="0" presId="urn:microsoft.com/office/officeart/2005/8/layout/list1"/>
    <dgm:cxn modelId="{493E4E73-D0C7-0B49-B2B9-0EE1B2D7BB0B}" type="presParOf" srcId="{922808DD-6EBC-3844-BEE3-1148E63C5031}" destId="{049C8206-A4B5-724E-B3E3-055514E4F640}" srcOrd="1" destOrd="0" presId="urn:microsoft.com/office/officeart/2005/8/layout/list1"/>
    <dgm:cxn modelId="{634A3091-AD61-B845-A5B7-F58BAECA950F}" type="presParOf" srcId="{A5AE87FA-8100-A34A-B7AD-B6979AAFF530}" destId="{441390D4-052A-8949-BE46-FEDEDF714B18}" srcOrd="5" destOrd="0" presId="urn:microsoft.com/office/officeart/2005/8/layout/list1"/>
    <dgm:cxn modelId="{03119882-6767-2049-B2D8-53D3916A9137}" type="presParOf" srcId="{A5AE87FA-8100-A34A-B7AD-B6979AAFF530}" destId="{177C6B0C-9EC7-8A4B-9693-595E5BA85392}" srcOrd="6" destOrd="0" presId="urn:microsoft.com/office/officeart/2005/8/layout/list1"/>
    <dgm:cxn modelId="{8C5C823B-DFB7-6247-8791-CB3FEE6E6614}" type="presParOf" srcId="{A5AE87FA-8100-A34A-B7AD-B6979AAFF530}" destId="{CDC401D4-6998-2D40-A675-5484869BB514}" srcOrd="7" destOrd="0" presId="urn:microsoft.com/office/officeart/2005/8/layout/list1"/>
    <dgm:cxn modelId="{5AFFC176-D6EA-3241-9258-861DAEC1D947}" type="presParOf" srcId="{A5AE87FA-8100-A34A-B7AD-B6979AAFF530}" destId="{C14E99EC-60BA-5A49-A2E3-AAF2B545DC56}" srcOrd="8" destOrd="0" presId="urn:microsoft.com/office/officeart/2005/8/layout/list1"/>
    <dgm:cxn modelId="{43734C91-0CB1-694A-BFA4-3C9C945E0D78}" type="presParOf" srcId="{C14E99EC-60BA-5A49-A2E3-AAF2B545DC56}" destId="{B1F7B6C0-4AD0-2141-B7A3-C0AEA7DF6EF6}" srcOrd="0" destOrd="0" presId="urn:microsoft.com/office/officeart/2005/8/layout/list1"/>
    <dgm:cxn modelId="{9A929BFA-1D53-8040-A06D-8CD6705A05AF}" type="presParOf" srcId="{C14E99EC-60BA-5A49-A2E3-AAF2B545DC56}" destId="{0509F58E-3F2E-8C49-84B4-D18E914CAD90}" srcOrd="1" destOrd="0" presId="urn:microsoft.com/office/officeart/2005/8/layout/list1"/>
    <dgm:cxn modelId="{B029175B-6EC1-4E46-B811-F605DEEEE10C}" type="presParOf" srcId="{A5AE87FA-8100-A34A-B7AD-B6979AAFF530}" destId="{38F129F8-62C5-1D45-A165-CABA2C84FEFA}" srcOrd="9" destOrd="0" presId="urn:microsoft.com/office/officeart/2005/8/layout/list1"/>
    <dgm:cxn modelId="{06A0C83C-D3A8-1241-9872-8FAB631CBA37}" type="presParOf" srcId="{A5AE87FA-8100-A34A-B7AD-B6979AAFF530}" destId="{BA36F59A-75C2-4445-AF6B-F7E2E9BBD8C7}"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2C0516C-B13E-1043-A298-33EA116DC4A4}" type="doc">
      <dgm:prSet loTypeId="urn:microsoft.com/office/officeart/2005/8/layout/default#2" loCatId="list" qsTypeId="urn:microsoft.com/office/officeart/2005/8/quickstyle/simple4" qsCatId="simple" csTypeId="urn:microsoft.com/office/officeart/2005/8/colors/accent6_3" csCatId="accent6"/>
      <dgm:spPr/>
      <dgm:t>
        <a:bodyPr/>
        <a:lstStyle/>
        <a:p>
          <a:endParaRPr lang="en-US"/>
        </a:p>
      </dgm:t>
    </dgm:pt>
    <dgm:pt modelId="{2A57858C-2BBE-D04D-8DE0-52EE95C38CA9}">
      <dgm:prSet/>
      <dgm:spPr/>
      <dgm:t>
        <a:bodyPr/>
        <a:lstStyle/>
        <a:p>
          <a:pPr rtl="0"/>
          <a:r>
            <a:rPr lang="en-US" b="1" dirty="0">
              <a:solidFill>
                <a:schemeClr val="bg1"/>
              </a:solidFill>
              <a:latin typeface="+mj-lt"/>
            </a:rPr>
            <a:t>Involves conducting an informal, pragmatic risk analysis on organization’s IT systems</a:t>
          </a:r>
        </a:p>
      </dgm:t>
    </dgm:pt>
    <dgm:pt modelId="{954D84FE-0261-F547-A60E-C1CC82ABA4A1}" type="parTrans" cxnId="{F257D48E-B440-D741-A6F1-453919363048}">
      <dgm:prSet/>
      <dgm:spPr/>
      <dgm:t>
        <a:bodyPr/>
        <a:lstStyle/>
        <a:p>
          <a:endParaRPr lang="en-US"/>
        </a:p>
      </dgm:t>
    </dgm:pt>
    <dgm:pt modelId="{0AE44805-AA6D-FB41-B199-CD942AED48A4}" type="sibTrans" cxnId="{F257D48E-B440-D741-A6F1-453919363048}">
      <dgm:prSet/>
      <dgm:spPr/>
      <dgm:t>
        <a:bodyPr/>
        <a:lstStyle/>
        <a:p>
          <a:endParaRPr lang="en-US"/>
        </a:p>
      </dgm:t>
    </dgm:pt>
    <dgm:pt modelId="{B20EDA8B-8B7B-D948-BF96-9FBBC3FCBD37}">
      <dgm:prSet/>
      <dgm:spPr/>
      <dgm:t>
        <a:bodyPr/>
        <a:lstStyle/>
        <a:p>
          <a:pPr rtl="0"/>
          <a:r>
            <a:rPr lang="en-US" b="1" dirty="0">
              <a:solidFill>
                <a:schemeClr val="bg1"/>
              </a:solidFill>
              <a:latin typeface="+mj-lt"/>
            </a:rPr>
            <a:t>Exploits knowledge and expertise of analyst</a:t>
          </a:r>
        </a:p>
      </dgm:t>
    </dgm:pt>
    <dgm:pt modelId="{7D01EB28-4B62-DC42-9FCF-8F9C33553C34}" type="parTrans" cxnId="{0DAD35D6-E934-9245-B127-F4C87F663B0E}">
      <dgm:prSet/>
      <dgm:spPr/>
      <dgm:t>
        <a:bodyPr/>
        <a:lstStyle/>
        <a:p>
          <a:endParaRPr lang="en-US"/>
        </a:p>
      </dgm:t>
    </dgm:pt>
    <dgm:pt modelId="{8FC57874-0162-4D44-AF0F-AC8A95AA8CD6}" type="sibTrans" cxnId="{0DAD35D6-E934-9245-B127-F4C87F663B0E}">
      <dgm:prSet/>
      <dgm:spPr/>
      <dgm:t>
        <a:bodyPr/>
        <a:lstStyle/>
        <a:p>
          <a:endParaRPr lang="en-US"/>
        </a:p>
      </dgm:t>
    </dgm:pt>
    <dgm:pt modelId="{AA5F80DB-A98D-B74F-A111-A31D3D5CD497}">
      <dgm:prSet/>
      <dgm:spPr/>
      <dgm:t>
        <a:bodyPr/>
        <a:lstStyle/>
        <a:p>
          <a:pPr rtl="0"/>
          <a:r>
            <a:rPr lang="en-US" b="1">
              <a:solidFill>
                <a:schemeClr val="bg1"/>
              </a:solidFill>
              <a:latin typeface="+mj-lt"/>
            </a:rPr>
            <a:t>Fairly quick and cheap</a:t>
          </a:r>
        </a:p>
      </dgm:t>
    </dgm:pt>
    <dgm:pt modelId="{8FE328AD-1C02-8D4E-9E71-02BFA60C30A4}" type="parTrans" cxnId="{CFA9F622-D78E-2540-9006-FB009C9BAF34}">
      <dgm:prSet/>
      <dgm:spPr/>
      <dgm:t>
        <a:bodyPr/>
        <a:lstStyle/>
        <a:p>
          <a:endParaRPr lang="en-US"/>
        </a:p>
      </dgm:t>
    </dgm:pt>
    <dgm:pt modelId="{78CB8566-7A5F-2644-9887-08120592FBF7}" type="sibTrans" cxnId="{CFA9F622-D78E-2540-9006-FB009C9BAF34}">
      <dgm:prSet/>
      <dgm:spPr/>
      <dgm:t>
        <a:bodyPr/>
        <a:lstStyle/>
        <a:p>
          <a:endParaRPr lang="en-US"/>
        </a:p>
      </dgm:t>
    </dgm:pt>
    <dgm:pt modelId="{15FAB895-8CB9-9B49-8125-44D98B42A690}">
      <dgm:prSet/>
      <dgm:spPr/>
      <dgm:t>
        <a:bodyPr/>
        <a:lstStyle/>
        <a:p>
          <a:pPr rtl="0"/>
          <a:r>
            <a:rPr lang="en-US" b="1">
              <a:solidFill>
                <a:schemeClr val="bg1"/>
              </a:solidFill>
              <a:latin typeface="+mj-lt"/>
            </a:rPr>
            <a:t>Judgments can be made about vulnerabilities and risks that baseline approach would not address</a:t>
          </a:r>
        </a:p>
      </dgm:t>
    </dgm:pt>
    <dgm:pt modelId="{563DE47D-4BF9-F04B-9AE8-379D146BD73D}" type="parTrans" cxnId="{8B3D4D45-B486-7C4B-B976-73F60BAF6DD9}">
      <dgm:prSet/>
      <dgm:spPr/>
      <dgm:t>
        <a:bodyPr/>
        <a:lstStyle/>
        <a:p>
          <a:endParaRPr lang="en-US"/>
        </a:p>
      </dgm:t>
    </dgm:pt>
    <dgm:pt modelId="{5917F969-3FD8-2049-81EC-E3562957CBE2}" type="sibTrans" cxnId="{8B3D4D45-B486-7C4B-B976-73F60BAF6DD9}">
      <dgm:prSet/>
      <dgm:spPr/>
      <dgm:t>
        <a:bodyPr/>
        <a:lstStyle/>
        <a:p>
          <a:endParaRPr lang="en-US"/>
        </a:p>
      </dgm:t>
    </dgm:pt>
    <dgm:pt modelId="{19DC7F8E-B240-264F-8C11-7BED88072C63}">
      <dgm:prSet/>
      <dgm:spPr/>
      <dgm:t>
        <a:bodyPr/>
        <a:lstStyle/>
        <a:p>
          <a:pPr rtl="0"/>
          <a:r>
            <a:rPr lang="en-US" b="1" dirty="0">
              <a:solidFill>
                <a:schemeClr val="bg1"/>
              </a:solidFill>
              <a:latin typeface="+mj-lt"/>
            </a:rPr>
            <a:t>Some risks may be incorrectly assessed</a:t>
          </a:r>
        </a:p>
      </dgm:t>
    </dgm:pt>
    <dgm:pt modelId="{48BFF6BE-F928-AC4C-A2E1-179D534BF446}" type="parTrans" cxnId="{CCAC4BFA-3716-3741-BA24-5B5153FF97F2}">
      <dgm:prSet/>
      <dgm:spPr/>
      <dgm:t>
        <a:bodyPr/>
        <a:lstStyle/>
        <a:p>
          <a:endParaRPr lang="en-US"/>
        </a:p>
      </dgm:t>
    </dgm:pt>
    <dgm:pt modelId="{BE7B2E5A-4769-E74D-997C-F27D696B6102}" type="sibTrans" cxnId="{CCAC4BFA-3716-3741-BA24-5B5153FF97F2}">
      <dgm:prSet/>
      <dgm:spPr/>
      <dgm:t>
        <a:bodyPr/>
        <a:lstStyle/>
        <a:p>
          <a:endParaRPr lang="en-US"/>
        </a:p>
      </dgm:t>
    </dgm:pt>
    <dgm:pt modelId="{BD28DBB6-C4DD-D74F-BEF0-3A4C1CF73D9A}">
      <dgm:prSet/>
      <dgm:spPr/>
      <dgm:t>
        <a:bodyPr/>
        <a:lstStyle/>
        <a:p>
          <a:pPr rtl="0"/>
          <a:r>
            <a:rPr lang="en-US" b="1">
              <a:solidFill>
                <a:schemeClr val="bg1"/>
              </a:solidFill>
              <a:latin typeface="+mj-lt"/>
            </a:rPr>
            <a:t>Skewed by analyst’s views, varies over time</a:t>
          </a:r>
        </a:p>
      </dgm:t>
    </dgm:pt>
    <dgm:pt modelId="{AD645BF4-A838-7946-A9D0-29942EC23D93}" type="parTrans" cxnId="{A4CADF72-86F4-B24C-BA62-1A0D2AE697C4}">
      <dgm:prSet/>
      <dgm:spPr/>
      <dgm:t>
        <a:bodyPr/>
        <a:lstStyle/>
        <a:p>
          <a:endParaRPr lang="en-US"/>
        </a:p>
      </dgm:t>
    </dgm:pt>
    <dgm:pt modelId="{3430F276-F137-B548-9657-0E956A1E8718}" type="sibTrans" cxnId="{A4CADF72-86F4-B24C-BA62-1A0D2AE697C4}">
      <dgm:prSet/>
      <dgm:spPr/>
      <dgm:t>
        <a:bodyPr/>
        <a:lstStyle/>
        <a:p>
          <a:endParaRPr lang="en-US"/>
        </a:p>
      </dgm:t>
    </dgm:pt>
    <dgm:pt modelId="{BFFEF84E-5E1E-F549-974D-E52A7D42E9E2}">
      <dgm:prSet/>
      <dgm:spPr/>
      <dgm:t>
        <a:bodyPr/>
        <a:lstStyle/>
        <a:p>
          <a:pPr rtl="0"/>
          <a:r>
            <a:rPr lang="en-US" b="1" dirty="0">
              <a:solidFill>
                <a:schemeClr val="bg1"/>
              </a:solidFill>
              <a:latin typeface="+mj-lt"/>
            </a:rPr>
            <a:t>Suitable for small to medium sized organizations where IT systems are not necessarily essential</a:t>
          </a:r>
        </a:p>
      </dgm:t>
    </dgm:pt>
    <dgm:pt modelId="{A10B8917-C818-A947-9094-A9F3FCB1AD66}" type="parTrans" cxnId="{FE5AB739-4FF1-2142-99A6-9FFDBE45F00F}">
      <dgm:prSet/>
      <dgm:spPr/>
      <dgm:t>
        <a:bodyPr/>
        <a:lstStyle/>
        <a:p>
          <a:endParaRPr lang="en-US"/>
        </a:p>
      </dgm:t>
    </dgm:pt>
    <dgm:pt modelId="{460ACD97-3BDA-EA45-82A3-33B872591177}" type="sibTrans" cxnId="{FE5AB739-4FF1-2142-99A6-9FFDBE45F00F}">
      <dgm:prSet/>
      <dgm:spPr/>
      <dgm:t>
        <a:bodyPr/>
        <a:lstStyle/>
        <a:p>
          <a:endParaRPr lang="en-US"/>
        </a:p>
      </dgm:t>
    </dgm:pt>
    <dgm:pt modelId="{41995EC5-A2F8-D64C-83F8-E02A14283D59}" type="pres">
      <dgm:prSet presAssocID="{52C0516C-B13E-1043-A298-33EA116DC4A4}" presName="diagram" presStyleCnt="0">
        <dgm:presLayoutVars>
          <dgm:dir/>
          <dgm:resizeHandles val="exact"/>
        </dgm:presLayoutVars>
      </dgm:prSet>
      <dgm:spPr/>
    </dgm:pt>
    <dgm:pt modelId="{176AD136-B7C9-274B-BAA3-ED6F6C9CCA25}" type="pres">
      <dgm:prSet presAssocID="{2A57858C-2BBE-D04D-8DE0-52EE95C38CA9}" presName="node" presStyleLbl="node1" presStyleIdx="0" presStyleCnt="7">
        <dgm:presLayoutVars>
          <dgm:bulletEnabled val="1"/>
        </dgm:presLayoutVars>
      </dgm:prSet>
      <dgm:spPr/>
    </dgm:pt>
    <dgm:pt modelId="{56A36EEC-7861-0643-B2D3-4DB2D14D2BAC}" type="pres">
      <dgm:prSet presAssocID="{0AE44805-AA6D-FB41-B199-CD942AED48A4}" presName="sibTrans" presStyleCnt="0"/>
      <dgm:spPr/>
    </dgm:pt>
    <dgm:pt modelId="{DBDFDA52-54DF-FD4F-AF18-F58A40344FFD}" type="pres">
      <dgm:prSet presAssocID="{B20EDA8B-8B7B-D948-BF96-9FBBC3FCBD37}" presName="node" presStyleLbl="node1" presStyleIdx="1" presStyleCnt="7">
        <dgm:presLayoutVars>
          <dgm:bulletEnabled val="1"/>
        </dgm:presLayoutVars>
      </dgm:prSet>
      <dgm:spPr/>
    </dgm:pt>
    <dgm:pt modelId="{49D54C8F-A7E8-234D-9F00-D7A879C40D04}" type="pres">
      <dgm:prSet presAssocID="{8FC57874-0162-4D44-AF0F-AC8A95AA8CD6}" presName="sibTrans" presStyleCnt="0"/>
      <dgm:spPr/>
    </dgm:pt>
    <dgm:pt modelId="{691FA8D8-FAA7-5A43-8034-FB5E02C27D1C}" type="pres">
      <dgm:prSet presAssocID="{AA5F80DB-A98D-B74F-A111-A31D3D5CD497}" presName="node" presStyleLbl="node1" presStyleIdx="2" presStyleCnt="7">
        <dgm:presLayoutVars>
          <dgm:bulletEnabled val="1"/>
        </dgm:presLayoutVars>
      </dgm:prSet>
      <dgm:spPr/>
    </dgm:pt>
    <dgm:pt modelId="{4F738295-FAD5-3146-B215-DA2C34D4BCC1}" type="pres">
      <dgm:prSet presAssocID="{78CB8566-7A5F-2644-9887-08120592FBF7}" presName="sibTrans" presStyleCnt="0"/>
      <dgm:spPr/>
    </dgm:pt>
    <dgm:pt modelId="{43F73BA4-37E8-5C43-958E-410D6A2C3C31}" type="pres">
      <dgm:prSet presAssocID="{15FAB895-8CB9-9B49-8125-44D98B42A690}" presName="node" presStyleLbl="node1" presStyleIdx="3" presStyleCnt="7">
        <dgm:presLayoutVars>
          <dgm:bulletEnabled val="1"/>
        </dgm:presLayoutVars>
      </dgm:prSet>
      <dgm:spPr/>
    </dgm:pt>
    <dgm:pt modelId="{5D9A8E77-A076-BA4C-AA92-06301CFB20F6}" type="pres">
      <dgm:prSet presAssocID="{5917F969-3FD8-2049-81EC-E3562957CBE2}" presName="sibTrans" presStyleCnt="0"/>
      <dgm:spPr/>
    </dgm:pt>
    <dgm:pt modelId="{AEEE60DB-6458-F746-A183-1711429D5185}" type="pres">
      <dgm:prSet presAssocID="{19DC7F8E-B240-264F-8C11-7BED88072C63}" presName="node" presStyleLbl="node1" presStyleIdx="4" presStyleCnt="7">
        <dgm:presLayoutVars>
          <dgm:bulletEnabled val="1"/>
        </dgm:presLayoutVars>
      </dgm:prSet>
      <dgm:spPr/>
    </dgm:pt>
    <dgm:pt modelId="{1C651A72-DDCD-FE4C-B127-A3A66DAFEF99}" type="pres">
      <dgm:prSet presAssocID="{BE7B2E5A-4769-E74D-997C-F27D696B6102}" presName="sibTrans" presStyleCnt="0"/>
      <dgm:spPr/>
    </dgm:pt>
    <dgm:pt modelId="{79EB3C42-4ABA-5C4E-8FBD-D211A4BD5743}" type="pres">
      <dgm:prSet presAssocID="{BD28DBB6-C4DD-D74F-BEF0-3A4C1CF73D9A}" presName="node" presStyleLbl="node1" presStyleIdx="5" presStyleCnt="7">
        <dgm:presLayoutVars>
          <dgm:bulletEnabled val="1"/>
        </dgm:presLayoutVars>
      </dgm:prSet>
      <dgm:spPr/>
    </dgm:pt>
    <dgm:pt modelId="{11DFF456-B843-7541-B349-995EF782AB67}" type="pres">
      <dgm:prSet presAssocID="{3430F276-F137-B548-9657-0E956A1E8718}" presName="sibTrans" presStyleCnt="0"/>
      <dgm:spPr/>
    </dgm:pt>
    <dgm:pt modelId="{7E7614A5-6B20-E94D-95D9-EF0CD561E626}" type="pres">
      <dgm:prSet presAssocID="{BFFEF84E-5E1E-F549-974D-E52A7D42E9E2}" presName="node" presStyleLbl="node1" presStyleIdx="6" presStyleCnt="7">
        <dgm:presLayoutVars>
          <dgm:bulletEnabled val="1"/>
        </dgm:presLayoutVars>
      </dgm:prSet>
      <dgm:spPr/>
    </dgm:pt>
  </dgm:ptLst>
  <dgm:cxnLst>
    <dgm:cxn modelId="{CFA9F622-D78E-2540-9006-FB009C9BAF34}" srcId="{52C0516C-B13E-1043-A298-33EA116DC4A4}" destId="{AA5F80DB-A98D-B74F-A111-A31D3D5CD497}" srcOrd="2" destOrd="0" parTransId="{8FE328AD-1C02-8D4E-9E71-02BFA60C30A4}" sibTransId="{78CB8566-7A5F-2644-9887-08120592FBF7}"/>
    <dgm:cxn modelId="{497ED328-E2A6-E34B-80A0-FC20C0882F90}" type="presOf" srcId="{BD28DBB6-C4DD-D74F-BEF0-3A4C1CF73D9A}" destId="{79EB3C42-4ABA-5C4E-8FBD-D211A4BD5743}" srcOrd="0" destOrd="0" presId="urn:microsoft.com/office/officeart/2005/8/layout/default#2"/>
    <dgm:cxn modelId="{6F15FA2C-189F-3944-AEB7-2B11ABEB02E5}" type="presOf" srcId="{BFFEF84E-5E1E-F549-974D-E52A7D42E9E2}" destId="{7E7614A5-6B20-E94D-95D9-EF0CD561E626}" srcOrd="0" destOrd="0" presId="urn:microsoft.com/office/officeart/2005/8/layout/default#2"/>
    <dgm:cxn modelId="{86702834-F18E-5642-8D38-5817B5E156BE}" type="presOf" srcId="{2A57858C-2BBE-D04D-8DE0-52EE95C38CA9}" destId="{176AD136-B7C9-274B-BAA3-ED6F6C9CCA25}" srcOrd="0" destOrd="0" presId="urn:microsoft.com/office/officeart/2005/8/layout/default#2"/>
    <dgm:cxn modelId="{FE5AB739-4FF1-2142-99A6-9FFDBE45F00F}" srcId="{52C0516C-B13E-1043-A298-33EA116DC4A4}" destId="{BFFEF84E-5E1E-F549-974D-E52A7D42E9E2}" srcOrd="6" destOrd="0" parTransId="{A10B8917-C818-A947-9094-A9F3FCB1AD66}" sibTransId="{460ACD97-3BDA-EA45-82A3-33B872591177}"/>
    <dgm:cxn modelId="{1053C05C-194F-0740-AFF0-01ED4ADEAD7E}" type="presOf" srcId="{AA5F80DB-A98D-B74F-A111-A31D3D5CD497}" destId="{691FA8D8-FAA7-5A43-8034-FB5E02C27D1C}" srcOrd="0" destOrd="0" presId="urn:microsoft.com/office/officeart/2005/8/layout/default#2"/>
    <dgm:cxn modelId="{8B3D4D45-B486-7C4B-B976-73F60BAF6DD9}" srcId="{52C0516C-B13E-1043-A298-33EA116DC4A4}" destId="{15FAB895-8CB9-9B49-8125-44D98B42A690}" srcOrd="3" destOrd="0" parTransId="{563DE47D-4BF9-F04B-9AE8-379D146BD73D}" sibTransId="{5917F969-3FD8-2049-81EC-E3562957CBE2}"/>
    <dgm:cxn modelId="{A4CADF72-86F4-B24C-BA62-1A0D2AE697C4}" srcId="{52C0516C-B13E-1043-A298-33EA116DC4A4}" destId="{BD28DBB6-C4DD-D74F-BEF0-3A4C1CF73D9A}" srcOrd="5" destOrd="0" parTransId="{AD645BF4-A838-7946-A9D0-29942EC23D93}" sibTransId="{3430F276-F137-B548-9657-0E956A1E8718}"/>
    <dgm:cxn modelId="{4F90F179-5BD5-5D43-BC74-57BD6AFA301D}" type="presOf" srcId="{19DC7F8E-B240-264F-8C11-7BED88072C63}" destId="{AEEE60DB-6458-F746-A183-1711429D5185}" srcOrd="0" destOrd="0" presId="urn:microsoft.com/office/officeart/2005/8/layout/default#2"/>
    <dgm:cxn modelId="{F257D48E-B440-D741-A6F1-453919363048}" srcId="{52C0516C-B13E-1043-A298-33EA116DC4A4}" destId="{2A57858C-2BBE-D04D-8DE0-52EE95C38CA9}" srcOrd="0" destOrd="0" parTransId="{954D84FE-0261-F547-A60E-C1CC82ABA4A1}" sibTransId="{0AE44805-AA6D-FB41-B199-CD942AED48A4}"/>
    <dgm:cxn modelId="{3810ADCE-5681-954E-B5C5-0CA1BFF23B56}" type="presOf" srcId="{15FAB895-8CB9-9B49-8125-44D98B42A690}" destId="{43F73BA4-37E8-5C43-958E-410D6A2C3C31}" srcOrd="0" destOrd="0" presId="urn:microsoft.com/office/officeart/2005/8/layout/default#2"/>
    <dgm:cxn modelId="{0DAD35D6-E934-9245-B127-F4C87F663B0E}" srcId="{52C0516C-B13E-1043-A298-33EA116DC4A4}" destId="{B20EDA8B-8B7B-D948-BF96-9FBBC3FCBD37}" srcOrd="1" destOrd="0" parTransId="{7D01EB28-4B62-DC42-9FCF-8F9C33553C34}" sibTransId="{8FC57874-0162-4D44-AF0F-AC8A95AA8CD6}"/>
    <dgm:cxn modelId="{C3DAE7F1-EFF1-D241-BF1C-39643BA1446E}" type="presOf" srcId="{B20EDA8B-8B7B-D948-BF96-9FBBC3FCBD37}" destId="{DBDFDA52-54DF-FD4F-AF18-F58A40344FFD}" srcOrd="0" destOrd="0" presId="urn:microsoft.com/office/officeart/2005/8/layout/default#2"/>
    <dgm:cxn modelId="{F18E3FF2-AEDA-EA44-B635-03663005ED0C}" type="presOf" srcId="{52C0516C-B13E-1043-A298-33EA116DC4A4}" destId="{41995EC5-A2F8-D64C-83F8-E02A14283D59}" srcOrd="0" destOrd="0" presId="urn:microsoft.com/office/officeart/2005/8/layout/default#2"/>
    <dgm:cxn modelId="{CCAC4BFA-3716-3741-BA24-5B5153FF97F2}" srcId="{52C0516C-B13E-1043-A298-33EA116DC4A4}" destId="{19DC7F8E-B240-264F-8C11-7BED88072C63}" srcOrd="4" destOrd="0" parTransId="{48BFF6BE-F928-AC4C-A2E1-179D534BF446}" sibTransId="{BE7B2E5A-4769-E74D-997C-F27D696B6102}"/>
    <dgm:cxn modelId="{4A1BC112-3BF7-BD42-8B74-C324F9CEC7BE}" type="presParOf" srcId="{41995EC5-A2F8-D64C-83F8-E02A14283D59}" destId="{176AD136-B7C9-274B-BAA3-ED6F6C9CCA25}" srcOrd="0" destOrd="0" presId="urn:microsoft.com/office/officeart/2005/8/layout/default#2"/>
    <dgm:cxn modelId="{D2BD6D2D-2753-B241-B1C9-EEA0CC5E4EF9}" type="presParOf" srcId="{41995EC5-A2F8-D64C-83F8-E02A14283D59}" destId="{56A36EEC-7861-0643-B2D3-4DB2D14D2BAC}" srcOrd="1" destOrd="0" presId="urn:microsoft.com/office/officeart/2005/8/layout/default#2"/>
    <dgm:cxn modelId="{C89D8A9C-64A9-F541-8FEF-C771BE0AC29B}" type="presParOf" srcId="{41995EC5-A2F8-D64C-83F8-E02A14283D59}" destId="{DBDFDA52-54DF-FD4F-AF18-F58A40344FFD}" srcOrd="2" destOrd="0" presId="urn:microsoft.com/office/officeart/2005/8/layout/default#2"/>
    <dgm:cxn modelId="{96DAC60F-D970-4241-A98B-ADD64ADFAB38}" type="presParOf" srcId="{41995EC5-A2F8-D64C-83F8-E02A14283D59}" destId="{49D54C8F-A7E8-234D-9F00-D7A879C40D04}" srcOrd="3" destOrd="0" presId="urn:microsoft.com/office/officeart/2005/8/layout/default#2"/>
    <dgm:cxn modelId="{55D38821-7945-BD48-8506-C609E670E8DE}" type="presParOf" srcId="{41995EC5-A2F8-D64C-83F8-E02A14283D59}" destId="{691FA8D8-FAA7-5A43-8034-FB5E02C27D1C}" srcOrd="4" destOrd="0" presId="urn:microsoft.com/office/officeart/2005/8/layout/default#2"/>
    <dgm:cxn modelId="{3634765F-EEE3-2044-9CAB-438A49896872}" type="presParOf" srcId="{41995EC5-A2F8-D64C-83F8-E02A14283D59}" destId="{4F738295-FAD5-3146-B215-DA2C34D4BCC1}" srcOrd="5" destOrd="0" presId="urn:microsoft.com/office/officeart/2005/8/layout/default#2"/>
    <dgm:cxn modelId="{0B8F2FDB-9B73-5348-AFA6-A4D6EF398F88}" type="presParOf" srcId="{41995EC5-A2F8-D64C-83F8-E02A14283D59}" destId="{43F73BA4-37E8-5C43-958E-410D6A2C3C31}" srcOrd="6" destOrd="0" presId="urn:microsoft.com/office/officeart/2005/8/layout/default#2"/>
    <dgm:cxn modelId="{4CD73401-C7C6-2447-8E70-5AAFDC9457CB}" type="presParOf" srcId="{41995EC5-A2F8-D64C-83F8-E02A14283D59}" destId="{5D9A8E77-A076-BA4C-AA92-06301CFB20F6}" srcOrd="7" destOrd="0" presId="urn:microsoft.com/office/officeart/2005/8/layout/default#2"/>
    <dgm:cxn modelId="{9D0AD352-9142-2F4B-A8DE-618B22C0D05B}" type="presParOf" srcId="{41995EC5-A2F8-D64C-83F8-E02A14283D59}" destId="{AEEE60DB-6458-F746-A183-1711429D5185}" srcOrd="8" destOrd="0" presId="urn:microsoft.com/office/officeart/2005/8/layout/default#2"/>
    <dgm:cxn modelId="{2C625DED-404C-7945-96BD-7BCFAD5760DE}" type="presParOf" srcId="{41995EC5-A2F8-D64C-83F8-E02A14283D59}" destId="{1C651A72-DDCD-FE4C-B127-A3A66DAFEF99}" srcOrd="9" destOrd="0" presId="urn:microsoft.com/office/officeart/2005/8/layout/default#2"/>
    <dgm:cxn modelId="{418EE08C-AFB5-CF4C-B551-D478AA33AEA8}" type="presParOf" srcId="{41995EC5-A2F8-D64C-83F8-E02A14283D59}" destId="{79EB3C42-4ABA-5C4E-8FBD-D211A4BD5743}" srcOrd="10" destOrd="0" presId="urn:microsoft.com/office/officeart/2005/8/layout/default#2"/>
    <dgm:cxn modelId="{312C72DF-064B-054B-936C-87F1FAE3C639}" type="presParOf" srcId="{41995EC5-A2F8-D64C-83F8-E02A14283D59}" destId="{11DFF456-B843-7541-B349-995EF782AB67}" srcOrd="11" destOrd="0" presId="urn:microsoft.com/office/officeart/2005/8/layout/default#2"/>
    <dgm:cxn modelId="{F2BA4720-58D0-534A-A614-A3DEA7BFA1C6}" type="presParOf" srcId="{41995EC5-A2F8-D64C-83F8-E02A14283D59}" destId="{7E7614A5-6B20-E94D-95D9-EF0CD561E626}" srcOrd="12" destOrd="0" presId="urn:microsoft.com/office/officeart/2005/8/layout/defaul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B306831-501C-744A-B6BA-13FDC38DC6BD}" type="doc">
      <dgm:prSet loTypeId="urn:microsoft.com/office/officeart/2005/8/layout/bProcess2" loCatId="list" qsTypeId="urn:microsoft.com/office/officeart/2005/8/quickstyle/simple4" qsCatId="simple" csTypeId="urn:microsoft.com/office/officeart/2005/8/colors/accent1_2" csCatId="accent1" phldr="1"/>
      <dgm:spPr/>
      <dgm:t>
        <a:bodyPr/>
        <a:lstStyle/>
        <a:p>
          <a:endParaRPr lang="en-US"/>
        </a:p>
      </dgm:t>
    </dgm:pt>
    <dgm:pt modelId="{3976C512-6D78-EF45-8BFD-85338934E327}">
      <dgm:prSet custT="1"/>
      <dgm:spPr>
        <a:solidFill>
          <a:schemeClr val="accent3">
            <a:lumMod val="75000"/>
          </a:schemeClr>
        </a:solidFill>
      </dgm:spPr>
      <dgm:t>
        <a:bodyPr/>
        <a:lstStyle/>
        <a:p>
          <a:pPr rtl="0"/>
          <a:r>
            <a:rPr lang="en-US" sz="1600" dirty="0">
              <a:solidFill>
                <a:schemeClr val="bg1"/>
              </a:solidFill>
            </a:rPr>
            <a:t>Most comprehensive approach</a:t>
          </a:r>
        </a:p>
      </dgm:t>
    </dgm:pt>
    <dgm:pt modelId="{123210EE-F413-1F40-BD4A-35483A90BFD2}" type="parTrans" cxnId="{75639DD6-97B9-1F4A-9276-BD1A6AD7A3F1}">
      <dgm:prSet/>
      <dgm:spPr/>
      <dgm:t>
        <a:bodyPr/>
        <a:lstStyle/>
        <a:p>
          <a:endParaRPr lang="en-US"/>
        </a:p>
      </dgm:t>
    </dgm:pt>
    <dgm:pt modelId="{8642C2C7-2A6A-3B40-AAB5-1CE827E1F17C}" type="sibTrans" cxnId="{75639DD6-97B9-1F4A-9276-BD1A6AD7A3F1}">
      <dgm:prSet/>
      <dgm:spPr>
        <a:solidFill>
          <a:schemeClr val="accent3">
            <a:lumMod val="40000"/>
            <a:lumOff val="60000"/>
          </a:schemeClr>
        </a:solidFill>
      </dgm:spPr>
      <dgm:t>
        <a:bodyPr/>
        <a:lstStyle/>
        <a:p>
          <a:endParaRPr lang="en-US"/>
        </a:p>
      </dgm:t>
    </dgm:pt>
    <dgm:pt modelId="{1F8F7222-FE0E-C84F-9969-C2F850D79809}">
      <dgm:prSet custT="1"/>
      <dgm:spPr>
        <a:solidFill>
          <a:schemeClr val="accent5">
            <a:lumMod val="75000"/>
          </a:schemeClr>
        </a:solidFill>
      </dgm:spPr>
      <dgm:t>
        <a:bodyPr/>
        <a:lstStyle/>
        <a:p>
          <a:pPr rtl="0"/>
          <a:r>
            <a:rPr lang="en-US" sz="1600" dirty="0">
              <a:solidFill>
                <a:schemeClr val="bg1"/>
              </a:solidFill>
            </a:rPr>
            <a:t>Assess using formal structured process</a:t>
          </a:r>
        </a:p>
      </dgm:t>
    </dgm:pt>
    <dgm:pt modelId="{DF1B64D8-811B-7149-97F8-59FD693B852F}" type="parTrans" cxnId="{F3B3D3EC-146E-BA4D-9B65-73609B2E1E0B}">
      <dgm:prSet/>
      <dgm:spPr/>
      <dgm:t>
        <a:bodyPr/>
        <a:lstStyle/>
        <a:p>
          <a:endParaRPr lang="en-US"/>
        </a:p>
      </dgm:t>
    </dgm:pt>
    <dgm:pt modelId="{A637DB56-562A-1049-995C-CC4ABCD3F16C}" type="sibTrans" cxnId="{F3B3D3EC-146E-BA4D-9B65-73609B2E1E0B}">
      <dgm:prSet/>
      <dgm:spPr>
        <a:solidFill>
          <a:schemeClr val="accent5">
            <a:lumMod val="40000"/>
            <a:lumOff val="60000"/>
          </a:schemeClr>
        </a:solidFill>
      </dgm:spPr>
      <dgm:t>
        <a:bodyPr/>
        <a:lstStyle/>
        <a:p>
          <a:endParaRPr lang="en-US"/>
        </a:p>
      </dgm:t>
    </dgm:pt>
    <dgm:pt modelId="{B6628E05-AD78-B241-BAEA-76208CDCCFF1}">
      <dgm:prSet custT="1"/>
      <dgm:spPr>
        <a:solidFill>
          <a:schemeClr val="accent5">
            <a:lumMod val="75000"/>
          </a:schemeClr>
        </a:solidFill>
      </dgm:spPr>
      <dgm:t>
        <a:bodyPr/>
        <a:lstStyle/>
        <a:p>
          <a:pPr rtl="0"/>
          <a:r>
            <a:rPr lang="en-US" sz="1050">
              <a:solidFill>
                <a:schemeClr val="bg1"/>
              </a:solidFill>
            </a:rPr>
            <a:t>Number of stages</a:t>
          </a:r>
        </a:p>
      </dgm:t>
    </dgm:pt>
    <dgm:pt modelId="{BC51572F-1363-BC4F-9C1A-E2BBB1F792CD}" type="parTrans" cxnId="{F6EB105F-94AD-AD4A-9AE1-C47155AE688B}">
      <dgm:prSet/>
      <dgm:spPr/>
      <dgm:t>
        <a:bodyPr/>
        <a:lstStyle/>
        <a:p>
          <a:endParaRPr lang="en-US"/>
        </a:p>
      </dgm:t>
    </dgm:pt>
    <dgm:pt modelId="{084486BD-8DC1-664C-A53A-2D36CA213EBA}" type="sibTrans" cxnId="{F6EB105F-94AD-AD4A-9AE1-C47155AE688B}">
      <dgm:prSet/>
      <dgm:spPr/>
      <dgm:t>
        <a:bodyPr/>
        <a:lstStyle/>
        <a:p>
          <a:endParaRPr lang="en-US"/>
        </a:p>
      </dgm:t>
    </dgm:pt>
    <dgm:pt modelId="{C4FE0C56-2D9C-7D4B-AF84-9783DDFEE1F8}">
      <dgm:prSet custT="1"/>
      <dgm:spPr>
        <a:solidFill>
          <a:schemeClr val="accent5">
            <a:lumMod val="75000"/>
          </a:schemeClr>
        </a:solidFill>
      </dgm:spPr>
      <dgm:t>
        <a:bodyPr/>
        <a:lstStyle/>
        <a:p>
          <a:pPr rtl="0"/>
          <a:r>
            <a:rPr lang="en-US" sz="1050" dirty="0">
              <a:solidFill>
                <a:schemeClr val="bg1"/>
              </a:solidFill>
            </a:rPr>
            <a:t>Identify threats and vulnerabilities to assets</a:t>
          </a:r>
        </a:p>
      </dgm:t>
    </dgm:pt>
    <dgm:pt modelId="{247D60A8-E8D6-D843-A856-689E43050E1E}" type="parTrans" cxnId="{2F03B45C-E174-7144-B209-99B395CA21C0}">
      <dgm:prSet/>
      <dgm:spPr/>
      <dgm:t>
        <a:bodyPr/>
        <a:lstStyle/>
        <a:p>
          <a:endParaRPr lang="en-US"/>
        </a:p>
      </dgm:t>
    </dgm:pt>
    <dgm:pt modelId="{D5F6E286-06DB-CE44-BA27-9A33E76199FB}" type="sibTrans" cxnId="{2F03B45C-E174-7144-B209-99B395CA21C0}">
      <dgm:prSet/>
      <dgm:spPr/>
      <dgm:t>
        <a:bodyPr/>
        <a:lstStyle/>
        <a:p>
          <a:endParaRPr lang="en-US"/>
        </a:p>
      </dgm:t>
    </dgm:pt>
    <dgm:pt modelId="{F6A2A980-E4D5-7547-B271-56165A9038C0}">
      <dgm:prSet custT="1"/>
      <dgm:spPr>
        <a:solidFill>
          <a:schemeClr val="accent5">
            <a:lumMod val="75000"/>
          </a:schemeClr>
        </a:solidFill>
      </dgm:spPr>
      <dgm:t>
        <a:bodyPr/>
        <a:lstStyle/>
        <a:p>
          <a:pPr rtl="0"/>
          <a:r>
            <a:rPr lang="en-US" sz="1050" dirty="0">
              <a:solidFill>
                <a:schemeClr val="bg1"/>
              </a:solidFill>
            </a:rPr>
            <a:t>Identify likelihood of risk occurring and consequences</a:t>
          </a:r>
        </a:p>
      </dgm:t>
    </dgm:pt>
    <dgm:pt modelId="{B9596831-EEF0-FC45-A0D5-97C1DDDFC03E}" type="parTrans" cxnId="{C4DC1BD5-CEB5-A648-85F7-7C4CFEFD4127}">
      <dgm:prSet/>
      <dgm:spPr/>
      <dgm:t>
        <a:bodyPr/>
        <a:lstStyle/>
        <a:p>
          <a:endParaRPr lang="en-US"/>
        </a:p>
      </dgm:t>
    </dgm:pt>
    <dgm:pt modelId="{43D58E3C-2E78-A443-8E49-C03D599EB7D0}" type="sibTrans" cxnId="{C4DC1BD5-CEB5-A648-85F7-7C4CFEFD4127}">
      <dgm:prSet/>
      <dgm:spPr/>
      <dgm:t>
        <a:bodyPr/>
        <a:lstStyle/>
        <a:p>
          <a:endParaRPr lang="en-US"/>
        </a:p>
      </dgm:t>
    </dgm:pt>
    <dgm:pt modelId="{436A6D52-8FFE-6A43-BDF5-404EF9EDF8D9}">
      <dgm:prSet custT="1"/>
      <dgm:spPr>
        <a:solidFill>
          <a:schemeClr val="accent3">
            <a:lumMod val="75000"/>
          </a:schemeClr>
        </a:solidFill>
      </dgm:spPr>
      <dgm:t>
        <a:bodyPr/>
        <a:lstStyle/>
        <a:p>
          <a:pPr rtl="0"/>
          <a:r>
            <a:rPr lang="en-US" sz="1600" dirty="0">
              <a:solidFill>
                <a:schemeClr val="bg1"/>
              </a:solidFill>
            </a:rPr>
            <a:t>Significant cost in time, resources, expertise</a:t>
          </a:r>
        </a:p>
      </dgm:t>
    </dgm:pt>
    <dgm:pt modelId="{496AF032-5107-F845-8335-F34B97D2D9E8}" type="parTrans" cxnId="{FF929274-27F8-7946-8DC8-CBB8C75C5A61}">
      <dgm:prSet/>
      <dgm:spPr/>
      <dgm:t>
        <a:bodyPr/>
        <a:lstStyle/>
        <a:p>
          <a:endParaRPr lang="en-US"/>
        </a:p>
      </dgm:t>
    </dgm:pt>
    <dgm:pt modelId="{14FEE2ED-6737-D645-B144-12B948D121E2}" type="sibTrans" cxnId="{FF929274-27F8-7946-8DC8-CBB8C75C5A61}">
      <dgm:prSet/>
      <dgm:spPr>
        <a:solidFill>
          <a:schemeClr val="accent3">
            <a:lumMod val="40000"/>
            <a:lumOff val="60000"/>
          </a:schemeClr>
        </a:solidFill>
      </dgm:spPr>
      <dgm:t>
        <a:bodyPr/>
        <a:lstStyle/>
        <a:p>
          <a:endParaRPr lang="en-US"/>
        </a:p>
      </dgm:t>
    </dgm:pt>
    <dgm:pt modelId="{B8EE02E0-0D6A-0245-817E-3C9CF2387A63}">
      <dgm:prSet custT="1"/>
      <dgm:spPr>
        <a:solidFill>
          <a:schemeClr val="accent5">
            <a:lumMod val="75000"/>
          </a:schemeClr>
        </a:solidFill>
      </dgm:spPr>
      <dgm:t>
        <a:bodyPr/>
        <a:lstStyle/>
        <a:p>
          <a:pPr rtl="0"/>
          <a:r>
            <a:rPr lang="en-US" sz="1600" dirty="0">
              <a:solidFill>
                <a:schemeClr val="bg1"/>
              </a:solidFill>
            </a:rPr>
            <a:t>May be a legal requirement to use</a:t>
          </a:r>
        </a:p>
      </dgm:t>
    </dgm:pt>
    <dgm:pt modelId="{554365E0-B322-7A48-A376-9C92EE4AE6AF}" type="parTrans" cxnId="{9E660364-1B78-4B4E-809A-0871214F753D}">
      <dgm:prSet/>
      <dgm:spPr/>
      <dgm:t>
        <a:bodyPr/>
        <a:lstStyle/>
        <a:p>
          <a:endParaRPr lang="en-US"/>
        </a:p>
      </dgm:t>
    </dgm:pt>
    <dgm:pt modelId="{8D28A095-60D6-5840-B1BD-DD169646C516}" type="sibTrans" cxnId="{9E660364-1B78-4B4E-809A-0871214F753D}">
      <dgm:prSet/>
      <dgm:spPr>
        <a:solidFill>
          <a:schemeClr val="accent5">
            <a:lumMod val="40000"/>
            <a:lumOff val="60000"/>
          </a:schemeClr>
        </a:solidFill>
      </dgm:spPr>
      <dgm:t>
        <a:bodyPr/>
        <a:lstStyle/>
        <a:p>
          <a:endParaRPr lang="en-US"/>
        </a:p>
      </dgm:t>
    </dgm:pt>
    <dgm:pt modelId="{E5758F16-200B-8C46-9979-5EA185A08597}">
      <dgm:prSet custT="1"/>
      <dgm:spPr>
        <a:solidFill>
          <a:schemeClr val="accent3">
            <a:lumMod val="75000"/>
          </a:schemeClr>
        </a:solidFill>
      </dgm:spPr>
      <dgm:t>
        <a:bodyPr/>
        <a:lstStyle/>
        <a:p>
          <a:pPr rtl="0"/>
          <a:r>
            <a:rPr lang="en-US" sz="1600" dirty="0">
              <a:solidFill>
                <a:schemeClr val="bg1"/>
              </a:solidFill>
            </a:rPr>
            <a:t>Suitable for large organizations with IT systems critical to their business objectives</a:t>
          </a:r>
        </a:p>
      </dgm:t>
    </dgm:pt>
    <dgm:pt modelId="{FC9CD6BF-7002-FD4D-BB16-E66F29D203DF}" type="parTrans" cxnId="{C7ED0F10-25CC-A74C-B0E7-64EEB7C85B7A}">
      <dgm:prSet/>
      <dgm:spPr/>
      <dgm:t>
        <a:bodyPr/>
        <a:lstStyle/>
        <a:p>
          <a:endParaRPr lang="en-US"/>
        </a:p>
      </dgm:t>
    </dgm:pt>
    <dgm:pt modelId="{8528B720-7975-FE40-B9D7-69F5C4DACE23}" type="sibTrans" cxnId="{C7ED0F10-25CC-A74C-B0E7-64EEB7C85B7A}">
      <dgm:prSet/>
      <dgm:spPr/>
      <dgm:t>
        <a:bodyPr/>
        <a:lstStyle/>
        <a:p>
          <a:endParaRPr lang="en-US"/>
        </a:p>
      </dgm:t>
    </dgm:pt>
    <dgm:pt modelId="{2370BEC6-A7BC-2B45-8477-FD877521809F}" type="pres">
      <dgm:prSet presAssocID="{7B306831-501C-744A-B6BA-13FDC38DC6BD}" presName="diagram" presStyleCnt="0">
        <dgm:presLayoutVars>
          <dgm:dir/>
          <dgm:resizeHandles/>
        </dgm:presLayoutVars>
      </dgm:prSet>
      <dgm:spPr/>
    </dgm:pt>
    <dgm:pt modelId="{A34A0417-83FF-8944-9F5C-3CB704F64E66}" type="pres">
      <dgm:prSet presAssocID="{3976C512-6D78-EF45-8BFD-85338934E327}" presName="firstNode" presStyleLbl="node1" presStyleIdx="0" presStyleCnt="5" custScaleX="112878" custScaleY="108277">
        <dgm:presLayoutVars>
          <dgm:bulletEnabled val="1"/>
        </dgm:presLayoutVars>
      </dgm:prSet>
      <dgm:spPr/>
    </dgm:pt>
    <dgm:pt modelId="{A52486F1-2831-9B4E-AD1E-6C41621B75B7}" type="pres">
      <dgm:prSet presAssocID="{8642C2C7-2A6A-3B40-AAB5-1CE827E1F17C}" presName="sibTrans" presStyleLbl="sibTrans2D1" presStyleIdx="0" presStyleCnt="4"/>
      <dgm:spPr/>
    </dgm:pt>
    <dgm:pt modelId="{78028F9B-A1E1-3844-87FA-C35D1074DD1C}" type="pres">
      <dgm:prSet presAssocID="{1F8F7222-FE0E-C84F-9969-C2F850D79809}" presName="middleNode" presStyleCnt="0"/>
      <dgm:spPr/>
    </dgm:pt>
    <dgm:pt modelId="{F4333786-CFF3-5945-A6A4-54871F365086}" type="pres">
      <dgm:prSet presAssocID="{1F8F7222-FE0E-C84F-9969-C2F850D79809}" presName="padding" presStyleLbl="node1" presStyleIdx="0" presStyleCnt="5"/>
      <dgm:spPr/>
    </dgm:pt>
    <dgm:pt modelId="{BF638F53-A61B-834F-9CC5-23FC39614272}" type="pres">
      <dgm:prSet presAssocID="{1F8F7222-FE0E-C84F-9969-C2F850D79809}" presName="shape" presStyleLbl="node1" presStyleIdx="1" presStyleCnt="5" custScaleX="219619" custScaleY="193933" custLinFactNeighborX="50980" custLinFactNeighborY="5247">
        <dgm:presLayoutVars>
          <dgm:bulletEnabled val="1"/>
        </dgm:presLayoutVars>
      </dgm:prSet>
      <dgm:spPr/>
    </dgm:pt>
    <dgm:pt modelId="{6A83B374-49AC-E341-B08A-D2D878A1B975}" type="pres">
      <dgm:prSet presAssocID="{A637DB56-562A-1049-995C-CC4ABCD3F16C}" presName="sibTrans" presStyleLbl="sibTrans2D1" presStyleIdx="1" presStyleCnt="4" custAng="241780" custLinFactNeighborX="-19564" custLinFactNeighborY="-10837"/>
      <dgm:spPr/>
    </dgm:pt>
    <dgm:pt modelId="{2DF478EF-4A25-CA4F-BA29-064AC8AF25CE}" type="pres">
      <dgm:prSet presAssocID="{436A6D52-8FFE-6A43-BDF5-404EF9EDF8D9}" presName="middleNode" presStyleCnt="0"/>
      <dgm:spPr/>
    </dgm:pt>
    <dgm:pt modelId="{E31722F9-B88D-A942-ADC4-0CBEAF6DD00F}" type="pres">
      <dgm:prSet presAssocID="{436A6D52-8FFE-6A43-BDF5-404EF9EDF8D9}" presName="padding" presStyleLbl="node1" presStyleIdx="1" presStyleCnt="5"/>
      <dgm:spPr/>
    </dgm:pt>
    <dgm:pt modelId="{CAF40426-F7A7-EF4D-ADFF-FB0FD8581A63}" type="pres">
      <dgm:prSet presAssocID="{436A6D52-8FFE-6A43-BDF5-404EF9EDF8D9}" presName="shape" presStyleLbl="node1" presStyleIdx="2" presStyleCnt="5" custScaleX="147492" custScaleY="149567" custLinFactY="-87045" custLinFactNeighborX="-21015" custLinFactNeighborY="-100000">
        <dgm:presLayoutVars>
          <dgm:bulletEnabled val="1"/>
        </dgm:presLayoutVars>
      </dgm:prSet>
      <dgm:spPr/>
    </dgm:pt>
    <dgm:pt modelId="{72CF94A9-1291-2D4B-8301-2A9B97CC9E70}" type="pres">
      <dgm:prSet presAssocID="{14FEE2ED-6737-D645-B144-12B948D121E2}" presName="sibTrans" presStyleLbl="sibTrans2D1" presStyleIdx="2" presStyleCnt="4"/>
      <dgm:spPr/>
    </dgm:pt>
    <dgm:pt modelId="{9FE708FE-26F5-8747-A5DB-48EFEC8397AB}" type="pres">
      <dgm:prSet presAssocID="{B8EE02E0-0D6A-0245-817E-3C9CF2387A63}" presName="middleNode" presStyleCnt="0"/>
      <dgm:spPr/>
    </dgm:pt>
    <dgm:pt modelId="{87B63B92-FB3F-5947-9FF5-99DDF24A2227}" type="pres">
      <dgm:prSet presAssocID="{B8EE02E0-0D6A-0245-817E-3C9CF2387A63}" presName="padding" presStyleLbl="node1" presStyleIdx="2" presStyleCnt="5"/>
      <dgm:spPr/>
    </dgm:pt>
    <dgm:pt modelId="{9728F9B3-AB01-474E-AE42-CBE7C9FF9B20}" type="pres">
      <dgm:prSet presAssocID="{B8EE02E0-0D6A-0245-817E-3C9CF2387A63}" presName="shape" presStyleLbl="node1" presStyleIdx="3" presStyleCnt="5" custScaleX="150738" custScaleY="149253" custLinFactX="100000" custLinFactNeighborX="106277" custLinFactNeighborY="-40908">
        <dgm:presLayoutVars>
          <dgm:bulletEnabled val="1"/>
        </dgm:presLayoutVars>
      </dgm:prSet>
      <dgm:spPr/>
    </dgm:pt>
    <dgm:pt modelId="{AB364CC3-BD1C-2343-8FAA-B847232E1751}" type="pres">
      <dgm:prSet presAssocID="{8D28A095-60D6-5840-B1BD-DD169646C516}" presName="sibTrans" presStyleLbl="sibTrans2D1" presStyleIdx="3" presStyleCnt="4"/>
      <dgm:spPr/>
    </dgm:pt>
    <dgm:pt modelId="{616A773E-D957-D940-8869-3683996883D3}" type="pres">
      <dgm:prSet presAssocID="{E5758F16-200B-8C46-9979-5EA185A08597}" presName="lastNode" presStyleLbl="node1" presStyleIdx="4" presStyleCnt="5" custScaleX="128154" custScaleY="124980" custLinFactY="9823" custLinFactNeighborX="-5501" custLinFactNeighborY="100000">
        <dgm:presLayoutVars>
          <dgm:bulletEnabled val="1"/>
        </dgm:presLayoutVars>
      </dgm:prSet>
      <dgm:spPr/>
    </dgm:pt>
  </dgm:ptLst>
  <dgm:cxnLst>
    <dgm:cxn modelId="{46E7BD04-2A17-A04F-A0F1-8D97C2E923AF}" type="presOf" srcId="{14FEE2ED-6737-D645-B144-12B948D121E2}" destId="{72CF94A9-1291-2D4B-8301-2A9B97CC9E70}" srcOrd="0" destOrd="0" presId="urn:microsoft.com/office/officeart/2005/8/layout/bProcess2"/>
    <dgm:cxn modelId="{C7ED0F10-25CC-A74C-B0E7-64EEB7C85B7A}" srcId="{7B306831-501C-744A-B6BA-13FDC38DC6BD}" destId="{E5758F16-200B-8C46-9979-5EA185A08597}" srcOrd="4" destOrd="0" parTransId="{FC9CD6BF-7002-FD4D-BB16-E66F29D203DF}" sibTransId="{8528B720-7975-FE40-B9D7-69F5C4DACE23}"/>
    <dgm:cxn modelId="{F4D8DD19-9E48-3943-B3B5-DA4D22D47AB3}" type="presOf" srcId="{E5758F16-200B-8C46-9979-5EA185A08597}" destId="{616A773E-D957-D940-8869-3683996883D3}" srcOrd="0" destOrd="0" presId="urn:microsoft.com/office/officeart/2005/8/layout/bProcess2"/>
    <dgm:cxn modelId="{206C6138-315F-8E4B-9BB3-DFCD3C1A21C9}" type="presOf" srcId="{8642C2C7-2A6A-3B40-AAB5-1CE827E1F17C}" destId="{A52486F1-2831-9B4E-AD1E-6C41621B75B7}" srcOrd="0" destOrd="0" presId="urn:microsoft.com/office/officeart/2005/8/layout/bProcess2"/>
    <dgm:cxn modelId="{2F03B45C-E174-7144-B209-99B395CA21C0}" srcId="{1F8F7222-FE0E-C84F-9969-C2F850D79809}" destId="{C4FE0C56-2D9C-7D4B-AF84-9783DDFEE1F8}" srcOrd="1" destOrd="0" parTransId="{247D60A8-E8D6-D843-A856-689E43050E1E}" sibTransId="{D5F6E286-06DB-CE44-BA27-9A33E76199FB}"/>
    <dgm:cxn modelId="{F6EB105F-94AD-AD4A-9AE1-C47155AE688B}" srcId="{1F8F7222-FE0E-C84F-9969-C2F850D79809}" destId="{B6628E05-AD78-B241-BAEA-76208CDCCFF1}" srcOrd="0" destOrd="0" parTransId="{BC51572F-1363-BC4F-9C1A-E2BBB1F792CD}" sibTransId="{084486BD-8DC1-664C-A53A-2D36CA213EBA}"/>
    <dgm:cxn modelId="{9718E25F-2FF9-EB45-80DF-7EADE8E941C3}" type="presOf" srcId="{F6A2A980-E4D5-7547-B271-56165A9038C0}" destId="{BF638F53-A61B-834F-9CC5-23FC39614272}" srcOrd="0" destOrd="3" presId="urn:microsoft.com/office/officeart/2005/8/layout/bProcess2"/>
    <dgm:cxn modelId="{39036E63-EA4F-3D4F-A7DB-CA525E515FA4}" type="presOf" srcId="{8D28A095-60D6-5840-B1BD-DD169646C516}" destId="{AB364CC3-BD1C-2343-8FAA-B847232E1751}" srcOrd="0" destOrd="0" presId="urn:microsoft.com/office/officeart/2005/8/layout/bProcess2"/>
    <dgm:cxn modelId="{9E660364-1B78-4B4E-809A-0871214F753D}" srcId="{7B306831-501C-744A-B6BA-13FDC38DC6BD}" destId="{B8EE02E0-0D6A-0245-817E-3C9CF2387A63}" srcOrd="3" destOrd="0" parTransId="{554365E0-B322-7A48-A376-9C92EE4AE6AF}" sibTransId="{8D28A095-60D6-5840-B1BD-DD169646C516}"/>
    <dgm:cxn modelId="{41FD894C-F26D-9444-A37E-1FFECC68981D}" type="presOf" srcId="{B6628E05-AD78-B241-BAEA-76208CDCCFF1}" destId="{BF638F53-A61B-834F-9CC5-23FC39614272}" srcOrd="0" destOrd="1" presId="urn:microsoft.com/office/officeart/2005/8/layout/bProcess2"/>
    <dgm:cxn modelId="{FF929274-27F8-7946-8DC8-CBB8C75C5A61}" srcId="{7B306831-501C-744A-B6BA-13FDC38DC6BD}" destId="{436A6D52-8FFE-6A43-BDF5-404EF9EDF8D9}" srcOrd="2" destOrd="0" parTransId="{496AF032-5107-F845-8335-F34B97D2D9E8}" sibTransId="{14FEE2ED-6737-D645-B144-12B948D121E2}"/>
    <dgm:cxn modelId="{CE7DC99F-560E-CA4F-B583-76185422B081}" type="presOf" srcId="{C4FE0C56-2D9C-7D4B-AF84-9783DDFEE1F8}" destId="{BF638F53-A61B-834F-9CC5-23FC39614272}" srcOrd="0" destOrd="2" presId="urn:microsoft.com/office/officeart/2005/8/layout/bProcess2"/>
    <dgm:cxn modelId="{8A993FA8-D256-D744-8394-844855FBECE5}" type="presOf" srcId="{1F8F7222-FE0E-C84F-9969-C2F850D79809}" destId="{BF638F53-A61B-834F-9CC5-23FC39614272}" srcOrd="0" destOrd="0" presId="urn:microsoft.com/office/officeart/2005/8/layout/bProcess2"/>
    <dgm:cxn modelId="{079000B5-E540-6240-AFFE-FD45D9EBE7E0}" type="presOf" srcId="{3976C512-6D78-EF45-8BFD-85338934E327}" destId="{A34A0417-83FF-8944-9F5C-3CB704F64E66}" srcOrd="0" destOrd="0" presId="urn:microsoft.com/office/officeart/2005/8/layout/bProcess2"/>
    <dgm:cxn modelId="{2FCDF3C8-5B4D-484C-AC58-C2A11D5B0848}" type="presOf" srcId="{B8EE02E0-0D6A-0245-817E-3C9CF2387A63}" destId="{9728F9B3-AB01-474E-AE42-CBE7C9FF9B20}" srcOrd="0" destOrd="0" presId="urn:microsoft.com/office/officeart/2005/8/layout/bProcess2"/>
    <dgm:cxn modelId="{C4DC1BD5-CEB5-A648-85F7-7C4CFEFD4127}" srcId="{1F8F7222-FE0E-C84F-9969-C2F850D79809}" destId="{F6A2A980-E4D5-7547-B271-56165A9038C0}" srcOrd="2" destOrd="0" parTransId="{B9596831-EEF0-FC45-A0D5-97C1DDDFC03E}" sibTransId="{43D58E3C-2E78-A443-8E49-C03D599EB7D0}"/>
    <dgm:cxn modelId="{75639DD6-97B9-1F4A-9276-BD1A6AD7A3F1}" srcId="{7B306831-501C-744A-B6BA-13FDC38DC6BD}" destId="{3976C512-6D78-EF45-8BFD-85338934E327}" srcOrd="0" destOrd="0" parTransId="{123210EE-F413-1F40-BD4A-35483A90BFD2}" sibTransId="{8642C2C7-2A6A-3B40-AAB5-1CE827E1F17C}"/>
    <dgm:cxn modelId="{CD9CCCDC-77B5-C440-997E-28D0A3427FF5}" type="presOf" srcId="{7B306831-501C-744A-B6BA-13FDC38DC6BD}" destId="{2370BEC6-A7BC-2B45-8477-FD877521809F}" srcOrd="0" destOrd="0" presId="urn:microsoft.com/office/officeart/2005/8/layout/bProcess2"/>
    <dgm:cxn modelId="{21FFB7E0-426C-0147-9C5A-42C3D8ED9E3F}" type="presOf" srcId="{A637DB56-562A-1049-995C-CC4ABCD3F16C}" destId="{6A83B374-49AC-E341-B08A-D2D878A1B975}" srcOrd="0" destOrd="0" presId="urn:microsoft.com/office/officeart/2005/8/layout/bProcess2"/>
    <dgm:cxn modelId="{F3B3D3EC-146E-BA4D-9B65-73609B2E1E0B}" srcId="{7B306831-501C-744A-B6BA-13FDC38DC6BD}" destId="{1F8F7222-FE0E-C84F-9969-C2F850D79809}" srcOrd="1" destOrd="0" parTransId="{DF1B64D8-811B-7149-97F8-59FD693B852F}" sibTransId="{A637DB56-562A-1049-995C-CC4ABCD3F16C}"/>
    <dgm:cxn modelId="{953676F4-8CD8-8A40-B3BC-316BD2227FFE}" type="presOf" srcId="{436A6D52-8FFE-6A43-BDF5-404EF9EDF8D9}" destId="{CAF40426-F7A7-EF4D-ADFF-FB0FD8581A63}" srcOrd="0" destOrd="0" presId="urn:microsoft.com/office/officeart/2005/8/layout/bProcess2"/>
    <dgm:cxn modelId="{802ED4FC-6F5C-C44F-81FB-76B8B7242814}" type="presParOf" srcId="{2370BEC6-A7BC-2B45-8477-FD877521809F}" destId="{A34A0417-83FF-8944-9F5C-3CB704F64E66}" srcOrd="0" destOrd="0" presId="urn:microsoft.com/office/officeart/2005/8/layout/bProcess2"/>
    <dgm:cxn modelId="{C3EA4D12-6A57-2340-919C-E949F2FE1359}" type="presParOf" srcId="{2370BEC6-A7BC-2B45-8477-FD877521809F}" destId="{A52486F1-2831-9B4E-AD1E-6C41621B75B7}" srcOrd="1" destOrd="0" presId="urn:microsoft.com/office/officeart/2005/8/layout/bProcess2"/>
    <dgm:cxn modelId="{8C01936C-1D1E-B341-AC06-518F76FD05E5}" type="presParOf" srcId="{2370BEC6-A7BC-2B45-8477-FD877521809F}" destId="{78028F9B-A1E1-3844-87FA-C35D1074DD1C}" srcOrd="2" destOrd="0" presId="urn:microsoft.com/office/officeart/2005/8/layout/bProcess2"/>
    <dgm:cxn modelId="{4D53CA19-D7F4-E145-841B-34BF7B64883D}" type="presParOf" srcId="{78028F9B-A1E1-3844-87FA-C35D1074DD1C}" destId="{F4333786-CFF3-5945-A6A4-54871F365086}" srcOrd="0" destOrd="0" presId="urn:microsoft.com/office/officeart/2005/8/layout/bProcess2"/>
    <dgm:cxn modelId="{B9E774DE-574F-E14F-BCCB-6CFF0542EADC}" type="presParOf" srcId="{78028F9B-A1E1-3844-87FA-C35D1074DD1C}" destId="{BF638F53-A61B-834F-9CC5-23FC39614272}" srcOrd="1" destOrd="0" presId="urn:microsoft.com/office/officeart/2005/8/layout/bProcess2"/>
    <dgm:cxn modelId="{61423EB3-A2C8-F14C-8BA4-8658868C5B7F}" type="presParOf" srcId="{2370BEC6-A7BC-2B45-8477-FD877521809F}" destId="{6A83B374-49AC-E341-B08A-D2D878A1B975}" srcOrd="3" destOrd="0" presId="urn:microsoft.com/office/officeart/2005/8/layout/bProcess2"/>
    <dgm:cxn modelId="{2AB06977-F2BB-7849-B8E1-7C44C9E8E43E}" type="presParOf" srcId="{2370BEC6-A7BC-2B45-8477-FD877521809F}" destId="{2DF478EF-4A25-CA4F-BA29-064AC8AF25CE}" srcOrd="4" destOrd="0" presId="urn:microsoft.com/office/officeart/2005/8/layout/bProcess2"/>
    <dgm:cxn modelId="{6608BCDB-9D96-D74B-9A7F-588ACA58FE6B}" type="presParOf" srcId="{2DF478EF-4A25-CA4F-BA29-064AC8AF25CE}" destId="{E31722F9-B88D-A942-ADC4-0CBEAF6DD00F}" srcOrd="0" destOrd="0" presId="urn:microsoft.com/office/officeart/2005/8/layout/bProcess2"/>
    <dgm:cxn modelId="{0BF11D36-E58A-5645-8EB8-FEDFF9CF3295}" type="presParOf" srcId="{2DF478EF-4A25-CA4F-BA29-064AC8AF25CE}" destId="{CAF40426-F7A7-EF4D-ADFF-FB0FD8581A63}" srcOrd="1" destOrd="0" presId="urn:microsoft.com/office/officeart/2005/8/layout/bProcess2"/>
    <dgm:cxn modelId="{05CD82C7-7D54-3042-ADA1-2B1B26BCBD57}" type="presParOf" srcId="{2370BEC6-A7BC-2B45-8477-FD877521809F}" destId="{72CF94A9-1291-2D4B-8301-2A9B97CC9E70}" srcOrd="5" destOrd="0" presId="urn:microsoft.com/office/officeart/2005/8/layout/bProcess2"/>
    <dgm:cxn modelId="{D918CCE0-D95E-6946-ADDC-DF98E93BD840}" type="presParOf" srcId="{2370BEC6-A7BC-2B45-8477-FD877521809F}" destId="{9FE708FE-26F5-8747-A5DB-48EFEC8397AB}" srcOrd="6" destOrd="0" presId="urn:microsoft.com/office/officeart/2005/8/layout/bProcess2"/>
    <dgm:cxn modelId="{59C26012-7476-7943-9403-AF07500F71D8}" type="presParOf" srcId="{9FE708FE-26F5-8747-A5DB-48EFEC8397AB}" destId="{87B63B92-FB3F-5947-9FF5-99DDF24A2227}" srcOrd="0" destOrd="0" presId="urn:microsoft.com/office/officeart/2005/8/layout/bProcess2"/>
    <dgm:cxn modelId="{A586E3B6-BF4D-1F47-8B7A-6BECAF854A7E}" type="presParOf" srcId="{9FE708FE-26F5-8747-A5DB-48EFEC8397AB}" destId="{9728F9B3-AB01-474E-AE42-CBE7C9FF9B20}" srcOrd="1" destOrd="0" presId="urn:microsoft.com/office/officeart/2005/8/layout/bProcess2"/>
    <dgm:cxn modelId="{BA993113-32F1-104C-8B0E-81EC1D9BEE93}" type="presParOf" srcId="{2370BEC6-A7BC-2B45-8477-FD877521809F}" destId="{AB364CC3-BD1C-2343-8FAA-B847232E1751}" srcOrd="7" destOrd="0" presId="urn:microsoft.com/office/officeart/2005/8/layout/bProcess2"/>
    <dgm:cxn modelId="{82A7D0FB-F1BE-DA48-B611-126E1CBE7545}" type="presParOf" srcId="{2370BEC6-A7BC-2B45-8477-FD877521809F}" destId="{616A773E-D957-D940-8869-3683996883D3}" srcOrd="8" destOrd="0" presId="urn:microsoft.com/office/officeart/2005/8/layout/b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C7E9402-0446-BC4D-A14B-B9AD33CD8B99}" type="doc">
      <dgm:prSet loTypeId="urn:microsoft.com/office/officeart/2005/8/layout/vProcess5" loCatId="process" qsTypeId="urn:microsoft.com/office/officeart/2005/8/quickstyle/simple4" qsCatId="simple" csTypeId="urn:microsoft.com/office/officeart/2005/8/colors/accent1_2" csCatId="accent1" phldr="1"/>
      <dgm:spPr/>
      <dgm:t>
        <a:bodyPr/>
        <a:lstStyle/>
        <a:p>
          <a:endParaRPr lang="en-US"/>
        </a:p>
      </dgm:t>
    </dgm:pt>
    <dgm:pt modelId="{23729E27-9D3B-6E46-AD60-D15B385883DC}">
      <dgm:prSet/>
      <dgm:spPr>
        <a:solidFill>
          <a:schemeClr val="accent3">
            <a:lumMod val="75000"/>
          </a:schemeClr>
        </a:solidFill>
      </dgm:spPr>
      <dgm:t>
        <a:bodyPr/>
        <a:lstStyle/>
        <a:p>
          <a:pPr rtl="0"/>
          <a:r>
            <a:rPr lang="en-US" b="1" dirty="0">
              <a:solidFill>
                <a:schemeClr val="accent6">
                  <a:lumMod val="20000"/>
                  <a:lumOff val="80000"/>
                </a:schemeClr>
              </a:solidFill>
            </a:rPr>
            <a:t>Provides the most accurate evaluation of an organization's IT system’s security risks</a:t>
          </a:r>
          <a:endParaRPr lang="en-US" dirty="0">
            <a:solidFill>
              <a:schemeClr val="accent6">
                <a:lumMod val="20000"/>
                <a:lumOff val="80000"/>
              </a:schemeClr>
            </a:solidFill>
          </a:endParaRPr>
        </a:p>
      </dgm:t>
    </dgm:pt>
    <dgm:pt modelId="{19F2977E-58E0-1647-9186-9B5C80553FD0}" type="parTrans" cxnId="{FD659F98-3DBC-C242-9ADD-A0901CDD936D}">
      <dgm:prSet/>
      <dgm:spPr/>
      <dgm:t>
        <a:bodyPr/>
        <a:lstStyle/>
        <a:p>
          <a:endParaRPr lang="en-US"/>
        </a:p>
      </dgm:t>
    </dgm:pt>
    <dgm:pt modelId="{ABFF905E-7061-5042-B863-B01729F9BF02}" type="sibTrans" cxnId="{FD659F98-3DBC-C242-9ADD-A0901CDD936D}">
      <dgm:prSet/>
      <dgm:spPr>
        <a:solidFill>
          <a:schemeClr val="accent3">
            <a:lumMod val="50000"/>
            <a:alpha val="90000"/>
          </a:schemeClr>
        </a:solidFill>
      </dgm:spPr>
      <dgm:t>
        <a:bodyPr/>
        <a:lstStyle/>
        <a:p>
          <a:endParaRPr lang="en-US"/>
        </a:p>
      </dgm:t>
    </dgm:pt>
    <dgm:pt modelId="{57F6A6C4-1152-0D44-AFD7-392E2047E2DA}">
      <dgm:prSet/>
      <dgm:spPr>
        <a:solidFill>
          <a:schemeClr val="accent5">
            <a:lumMod val="75000"/>
          </a:schemeClr>
        </a:solidFill>
      </dgm:spPr>
      <dgm:t>
        <a:bodyPr/>
        <a:lstStyle/>
        <a:p>
          <a:pPr rtl="0"/>
          <a:r>
            <a:rPr lang="en-US" b="1" dirty="0">
              <a:solidFill>
                <a:schemeClr val="accent6">
                  <a:lumMod val="20000"/>
                  <a:lumOff val="80000"/>
                </a:schemeClr>
              </a:solidFill>
            </a:rPr>
            <a:t>Highest cost</a:t>
          </a:r>
          <a:endParaRPr lang="en-US" dirty="0">
            <a:solidFill>
              <a:schemeClr val="accent6">
                <a:lumMod val="20000"/>
                <a:lumOff val="80000"/>
              </a:schemeClr>
            </a:solidFill>
          </a:endParaRPr>
        </a:p>
      </dgm:t>
    </dgm:pt>
    <dgm:pt modelId="{246C490F-21A3-B647-9642-9038E1012808}" type="parTrans" cxnId="{607CA7B4-1327-F346-AA96-E4CDBCEAF43B}">
      <dgm:prSet/>
      <dgm:spPr/>
      <dgm:t>
        <a:bodyPr/>
        <a:lstStyle/>
        <a:p>
          <a:endParaRPr lang="en-US"/>
        </a:p>
      </dgm:t>
    </dgm:pt>
    <dgm:pt modelId="{7A2295EA-1F5C-6946-9478-3774BEDAA72E}" type="sibTrans" cxnId="{607CA7B4-1327-F346-AA96-E4CDBCEAF43B}">
      <dgm:prSet/>
      <dgm:spPr>
        <a:solidFill>
          <a:schemeClr val="accent5">
            <a:lumMod val="50000"/>
            <a:alpha val="90000"/>
          </a:schemeClr>
        </a:solidFill>
      </dgm:spPr>
      <dgm:t>
        <a:bodyPr/>
        <a:lstStyle/>
        <a:p>
          <a:endParaRPr lang="en-US"/>
        </a:p>
      </dgm:t>
    </dgm:pt>
    <dgm:pt modelId="{06174CFE-073F-504E-8378-EFAF6E7171AD}">
      <dgm:prSet/>
      <dgm:spPr>
        <a:solidFill>
          <a:schemeClr val="accent3">
            <a:lumMod val="75000"/>
          </a:schemeClr>
        </a:solidFill>
      </dgm:spPr>
      <dgm:t>
        <a:bodyPr/>
        <a:lstStyle/>
        <a:p>
          <a:pPr rtl="0"/>
          <a:r>
            <a:rPr lang="en-US" b="1" dirty="0">
              <a:solidFill>
                <a:schemeClr val="accent6">
                  <a:lumMod val="20000"/>
                  <a:lumOff val="80000"/>
                </a:schemeClr>
              </a:solidFill>
            </a:rPr>
            <a:t>Initially focused on addressing defense security concerns</a:t>
          </a:r>
          <a:endParaRPr lang="en-US" dirty="0">
            <a:solidFill>
              <a:schemeClr val="accent6">
                <a:lumMod val="20000"/>
                <a:lumOff val="80000"/>
              </a:schemeClr>
            </a:solidFill>
          </a:endParaRPr>
        </a:p>
      </dgm:t>
    </dgm:pt>
    <dgm:pt modelId="{018F4850-1C91-784D-90CE-5B569BDA63B8}" type="parTrans" cxnId="{89CE9C4F-A0D8-A448-8C70-7E80BC1CA88C}">
      <dgm:prSet/>
      <dgm:spPr/>
      <dgm:t>
        <a:bodyPr/>
        <a:lstStyle/>
        <a:p>
          <a:endParaRPr lang="en-US"/>
        </a:p>
      </dgm:t>
    </dgm:pt>
    <dgm:pt modelId="{717A9F4F-3794-2E4A-AE51-ADFEE4F59C5F}" type="sibTrans" cxnId="{89CE9C4F-A0D8-A448-8C70-7E80BC1CA88C}">
      <dgm:prSet/>
      <dgm:spPr>
        <a:solidFill>
          <a:schemeClr val="accent3">
            <a:lumMod val="50000"/>
            <a:alpha val="90000"/>
          </a:schemeClr>
        </a:solidFill>
      </dgm:spPr>
      <dgm:t>
        <a:bodyPr/>
        <a:lstStyle/>
        <a:p>
          <a:endParaRPr lang="en-US"/>
        </a:p>
      </dgm:t>
    </dgm:pt>
    <dgm:pt modelId="{469FAC4E-0108-DC45-845C-D5724FE1E7D0}">
      <dgm:prSet/>
      <dgm:spPr>
        <a:solidFill>
          <a:schemeClr val="accent5">
            <a:lumMod val="75000"/>
          </a:schemeClr>
        </a:solidFill>
      </dgm:spPr>
      <dgm:t>
        <a:bodyPr/>
        <a:lstStyle/>
        <a:p>
          <a:pPr rtl="0"/>
          <a:r>
            <a:rPr lang="en-US" b="1" dirty="0">
              <a:solidFill>
                <a:schemeClr val="accent6">
                  <a:lumMod val="20000"/>
                  <a:lumOff val="80000"/>
                </a:schemeClr>
              </a:solidFill>
            </a:rPr>
            <a:t>Often mandated by government organizations and associated businesses</a:t>
          </a:r>
        </a:p>
      </dgm:t>
    </dgm:pt>
    <dgm:pt modelId="{E8235DE6-15DD-2C45-9E7D-F687EF73CD0A}" type="parTrans" cxnId="{1628DF23-5B1C-AA49-8C0B-76EFCB67442F}">
      <dgm:prSet/>
      <dgm:spPr/>
      <dgm:t>
        <a:bodyPr/>
        <a:lstStyle/>
        <a:p>
          <a:endParaRPr lang="en-US"/>
        </a:p>
      </dgm:t>
    </dgm:pt>
    <dgm:pt modelId="{13EBA5FA-C04C-B34E-A310-4FFCD6718EBE}" type="sibTrans" cxnId="{1628DF23-5B1C-AA49-8C0B-76EFCB67442F}">
      <dgm:prSet/>
      <dgm:spPr/>
      <dgm:t>
        <a:bodyPr/>
        <a:lstStyle/>
        <a:p>
          <a:endParaRPr lang="en-US"/>
        </a:p>
      </dgm:t>
    </dgm:pt>
    <dgm:pt modelId="{679D6EA4-9F73-5C46-81E0-D3BB6F860423}" type="pres">
      <dgm:prSet presAssocID="{AC7E9402-0446-BC4D-A14B-B9AD33CD8B99}" presName="outerComposite" presStyleCnt="0">
        <dgm:presLayoutVars>
          <dgm:chMax val="5"/>
          <dgm:dir/>
          <dgm:resizeHandles val="exact"/>
        </dgm:presLayoutVars>
      </dgm:prSet>
      <dgm:spPr/>
    </dgm:pt>
    <dgm:pt modelId="{56BB58CD-DD9E-464A-930A-1985F6DD8EC7}" type="pres">
      <dgm:prSet presAssocID="{AC7E9402-0446-BC4D-A14B-B9AD33CD8B99}" presName="dummyMaxCanvas" presStyleCnt="0">
        <dgm:presLayoutVars/>
      </dgm:prSet>
      <dgm:spPr/>
    </dgm:pt>
    <dgm:pt modelId="{34539C1B-D207-6D41-9E63-B1D3A25BCE5B}" type="pres">
      <dgm:prSet presAssocID="{AC7E9402-0446-BC4D-A14B-B9AD33CD8B99}" presName="FourNodes_1" presStyleLbl="node1" presStyleIdx="0" presStyleCnt="4">
        <dgm:presLayoutVars>
          <dgm:bulletEnabled val="1"/>
        </dgm:presLayoutVars>
      </dgm:prSet>
      <dgm:spPr/>
    </dgm:pt>
    <dgm:pt modelId="{63A3998D-6FE7-E24C-8B4A-A96ACBF9E37C}" type="pres">
      <dgm:prSet presAssocID="{AC7E9402-0446-BC4D-A14B-B9AD33CD8B99}" presName="FourNodes_2" presStyleLbl="node1" presStyleIdx="1" presStyleCnt="4">
        <dgm:presLayoutVars>
          <dgm:bulletEnabled val="1"/>
        </dgm:presLayoutVars>
      </dgm:prSet>
      <dgm:spPr/>
    </dgm:pt>
    <dgm:pt modelId="{CB33949F-13F7-0F47-A426-A50EA9949A16}" type="pres">
      <dgm:prSet presAssocID="{AC7E9402-0446-BC4D-A14B-B9AD33CD8B99}" presName="FourNodes_3" presStyleLbl="node1" presStyleIdx="2" presStyleCnt="4">
        <dgm:presLayoutVars>
          <dgm:bulletEnabled val="1"/>
        </dgm:presLayoutVars>
      </dgm:prSet>
      <dgm:spPr/>
    </dgm:pt>
    <dgm:pt modelId="{FED0590C-947A-C448-91A7-379866A4B7AE}" type="pres">
      <dgm:prSet presAssocID="{AC7E9402-0446-BC4D-A14B-B9AD33CD8B99}" presName="FourNodes_4" presStyleLbl="node1" presStyleIdx="3" presStyleCnt="4">
        <dgm:presLayoutVars>
          <dgm:bulletEnabled val="1"/>
        </dgm:presLayoutVars>
      </dgm:prSet>
      <dgm:spPr/>
    </dgm:pt>
    <dgm:pt modelId="{8CD4D033-1A1A-5443-9A5D-FD849767E8AB}" type="pres">
      <dgm:prSet presAssocID="{AC7E9402-0446-BC4D-A14B-B9AD33CD8B99}" presName="FourConn_1-2" presStyleLbl="fgAccFollowNode1" presStyleIdx="0" presStyleCnt="3">
        <dgm:presLayoutVars>
          <dgm:bulletEnabled val="1"/>
        </dgm:presLayoutVars>
      </dgm:prSet>
      <dgm:spPr/>
    </dgm:pt>
    <dgm:pt modelId="{8A79505C-7920-834B-868D-EF863817A317}" type="pres">
      <dgm:prSet presAssocID="{AC7E9402-0446-BC4D-A14B-B9AD33CD8B99}" presName="FourConn_2-3" presStyleLbl="fgAccFollowNode1" presStyleIdx="1" presStyleCnt="3">
        <dgm:presLayoutVars>
          <dgm:bulletEnabled val="1"/>
        </dgm:presLayoutVars>
      </dgm:prSet>
      <dgm:spPr/>
    </dgm:pt>
    <dgm:pt modelId="{8348CDD8-1994-4B42-B858-DD43A4D8BB99}" type="pres">
      <dgm:prSet presAssocID="{AC7E9402-0446-BC4D-A14B-B9AD33CD8B99}" presName="FourConn_3-4" presStyleLbl="fgAccFollowNode1" presStyleIdx="2" presStyleCnt="3">
        <dgm:presLayoutVars>
          <dgm:bulletEnabled val="1"/>
        </dgm:presLayoutVars>
      </dgm:prSet>
      <dgm:spPr/>
    </dgm:pt>
    <dgm:pt modelId="{A0229B20-E61B-DC42-850D-51BF8D848669}" type="pres">
      <dgm:prSet presAssocID="{AC7E9402-0446-BC4D-A14B-B9AD33CD8B99}" presName="FourNodes_1_text" presStyleLbl="node1" presStyleIdx="3" presStyleCnt="4">
        <dgm:presLayoutVars>
          <dgm:bulletEnabled val="1"/>
        </dgm:presLayoutVars>
      </dgm:prSet>
      <dgm:spPr/>
    </dgm:pt>
    <dgm:pt modelId="{75D33487-A03D-014F-B8D3-676B5024C5EA}" type="pres">
      <dgm:prSet presAssocID="{AC7E9402-0446-BC4D-A14B-B9AD33CD8B99}" presName="FourNodes_2_text" presStyleLbl="node1" presStyleIdx="3" presStyleCnt="4">
        <dgm:presLayoutVars>
          <dgm:bulletEnabled val="1"/>
        </dgm:presLayoutVars>
      </dgm:prSet>
      <dgm:spPr/>
    </dgm:pt>
    <dgm:pt modelId="{56328022-A1EC-5346-94FB-962FAD3BAAA7}" type="pres">
      <dgm:prSet presAssocID="{AC7E9402-0446-BC4D-A14B-B9AD33CD8B99}" presName="FourNodes_3_text" presStyleLbl="node1" presStyleIdx="3" presStyleCnt="4">
        <dgm:presLayoutVars>
          <dgm:bulletEnabled val="1"/>
        </dgm:presLayoutVars>
      </dgm:prSet>
      <dgm:spPr/>
    </dgm:pt>
    <dgm:pt modelId="{79D24215-5470-5A4F-8238-47338A863178}" type="pres">
      <dgm:prSet presAssocID="{AC7E9402-0446-BC4D-A14B-B9AD33CD8B99}" presName="FourNodes_4_text" presStyleLbl="node1" presStyleIdx="3" presStyleCnt="4">
        <dgm:presLayoutVars>
          <dgm:bulletEnabled val="1"/>
        </dgm:presLayoutVars>
      </dgm:prSet>
      <dgm:spPr/>
    </dgm:pt>
  </dgm:ptLst>
  <dgm:cxnLst>
    <dgm:cxn modelId="{8122020C-7B2C-3248-8C04-88B092AA1ED5}" type="presOf" srcId="{06174CFE-073F-504E-8378-EFAF6E7171AD}" destId="{CB33949F-13F7-0F47-A426-A50EA9949A16}" srcOrd="0" destOrd="0" presId="urn:microsoft.com/office/officeart/2005/8/layout/vProcess5"/>
    <dgm:cxn modelId="{1628DF23-5B1C-AA49-8C0B-76EFCB67442F}" srcId="{AC7E9402-0446-BC4D-A14B-B9AD33CD8B99}" destId="{469FAC4E-0108-DC45-845C-D5724FE1E7D0}" srcOrd="3" destOrd="0" parTransId="{E8235DE6-15DD-2C45-9E7D-F687EF73CD0A}" sibTransId="{13EBA5FA-C04C-B34E-A310-4FFCD6718EBE}"/>
    <dgm:cxn modelId="{F2F7DC2A-3EE9-F94F-9419-609DA999F095}" type="presOf" srcId="{ABFF905E-7061-5042-B863-B01729F9BF02}" destId="{8CD4D033-1A1A-5443-9A5D-FD849767E8AB}" srcOrd="0" destOrd="0" presId="urn:microsoft.com/office/officeart/2005/8/layout/vProcess5"/>
    <dgm:cxn modelId="{A1BB4346-C7D7-F74F-B280-EC2DF6F213AE}" type="presOf" srcId="{57F6A6C4-1152-0D44-AFD7-392E2047E2DA}" destId="{75D33487-A03D-014F-B8D3-676B5024C5EA}" srcOrd="1" destOrd="0" presId="urn:microsoft.com/office/officeart/2005/8/layout/vProcess5"/>
    <dgm:cxn modelId="{19C09C4A-0A57-174A-8541-94CEDBB895E5}" type="presOf" srcId="{23729E27-9D3B-6E46-AD60-D15B385883DC}" destId="{34539C1B-D207-6D41-9E63-B1D3A25BCE5B}" srcOrd="0" destOrd="0" presId="urn:microsoft.com/office/officeart/2005/8/layout/vProcess5"/>
    <dgm:cxn modelId="{89CE9C4F-A0D8-A448-8C70-7E80BC1CA88C}" srcId="{AC7E9402-0446-BC4D-A14B-B9AD33CD8B99}" destId="{06174CFE-073F-504E-8378-EFAF6E7171AD}" srcOrd="2" destOrd="0" parTransId="{018F4850-1C91-784D-90CE-5B569BDA63B8}" sibTransId="{717A9F4F-3794-2E4A-AE51-ADFEE4F59C5F}"/>
    <dgm:cxn modelId="{EE95D177-8358-5246-84DA-0233B1B7E6B0}" type="presOf" srcId="{57F6A6C4-1152-0D44-AFD7-392E2047E2DA}" destId="{63A3998D-6FE7-E24C-8B4A-A96ACBF9E37C}" srcOrd="0" destOrd="0" presId="urn:microsoft.com/office/officeart/2005/8/layout/vProcess5"/>
    <dgm:cxn modelId="{DC6BC38E-6D50-CB49-8FC8-F5A09326B000}" type="presOf" srcId="{06174CFE-073F-504E-8378-EFAF6E7171AD}" destId="{56328022-A1EC-5346-94FB-962FAD3BAAA7}" srcOrd="1" destOrd="0" presId="urn:microsoft.com/office/officeart/2005/8/layout/vProcess5"/>
    <dgm:cxn modelId="{7DC7EB95-F9CA-9A41-9C8A-72CC499D210A}" type="presOf" srcId="{469FAC4E-0108-DC45-845C-D5724FE1E7D0}" destId="{79D24215-5470-5A4F-8238-47338A863178}" srcOrd="1" destOrd="0" presId="urn:microsoft.com/office/officeart/2005/8/layout/vProcess5"/>
    <dgm:cxn modelId="{FD659F98-3DBC-C242-9ADD-A0901CDD936D}" srcId="{AC7E9402-0446-BC4D-A14B-B9AD33CD8B99}" destId="{23729E27-9D3B-6E46-AD60-D15B385883DC}" srcOrd="0" destOrd="0" parTransId="{19F2977E-58E0-1647-9186-9B5C80553FD0}" sibTransId="{ABFF905E-7061-5042-B863-B01729F9BF02}"/>
    <dgm:cxn modelId="{5A7095AF-EDAD-2743-B293-13E05D6E8950}" type="presOf" srcId="{AC7E9402-0446-BC4D-A14B-B9AD33CD8B99}" destId="{679D6EA4-9F73-5C46-81E0-D3BB6F860423}" srcOrd="0" destOrd="0" presId="urn:microsoft.com/office/officeart/2005/8/layout/vProcess5"/>
    <dgm:cxn modelId="{607CA7B4-1327-F346-AA96-E4CDBCEAF43B}" srcId="{AC7E9402-0446-BC4D-A14B-B9AD33CD8B99}" destId="{57F6A6C4-1152-0D44-AFD7-392E2047E2DA}" srcOrd="1" destOrd="0" parTransId="{246C490F-21A3-B647-9642-9038E1012808}" sibTransId="{7A2295EA-1F5C-6946-9478-3774BEDAA72E}"/>
    <dgm:cxn modelId="{ABC7B4B8-3B37-3C45-9D27-BEEC6F41DAA9}" type="presOf" srcId="{469FAC4E-0108-DC45-845C-D5724FE1E7D0}" destId="{FED0590C-947A-C448-91A7-379866A4B7AE}" srcOrd="0" destOrd="0" presId="urn:microsoft.com/office/officeart/2005/8/layout/vProcess5"/>
    <dgm:cxn modelId="{ACF127BB-E5D7-9349-863C-9614AADEA5A6}" type="presOf" srcId="{717A9F4F-3794-2E4A-AE51-ADFEE4F59C5F}" destId="{8348CDD8-1994-4B42-B858-DD43A4D8BB99}" srcOrd="0" destOrd="0" presId="urn:microsoft.com/office/officeart/2005/8/layout/vProcess5"/>
    <dgm:cxn modelId="{23A28EBF-8D1B-E34B-A18B-FD9F84ED5FCC}" type="presOf" srcId="{7A2295EA-1F5C-6946-9478-3774BEDAA72E}" destId="{8A79505C-7920-834B-868D-EF863817A317}" srcOrd="0" destOrd="0" presId="urn:microsoft.com/office/officeart/2005/8/layout/vProcess5"/>
    <dgm:cxn modelId="{07E465FC-06E7-C94E-B9CF-AFC544C558EA}" type="presOf" srcId="{23729E27-9D3B-6E46-AD60-D15B385883DC}" destId="{A0229B20-E61B-DC42-850D-51BF8D848669}" srcOrd="1" destOrd="0" presId="urn:microsoft.com/office/officeart/2005/8/layout/vProcess5"/>
    <dgm:cxn modelId="{54639D5C-5B82-7B44-9C83-50C60CEFA9C6}" type="presParOf" srcId="{679D6EA4-9F73-5C46-81E0-D3BB6F860423}" destId="{56BB58CD-DD9E-464A-930A-1985F6DD8EC7}" srcOrd="0" destOrd="0" presId="urn:microsoft.com/office/officeart/2005/8/layout/vProcess5"/>
    <dgm:cxn modelId="{65FB9E7B-CF0B-A64C-A07D-4F6F9085D973}" type="presParOf" srcId="{679D6EA4-9F73-5C46-81E0-D3BB6F860423}" destId="{34539C1B-D207-6D41-9E63-B1D3A25BCE5B}" srcOrd="1" destOrd="0" presId="urn:microsoft.com/office/officeart/2005/8/layout/vProcess5"/>
    <dgm:cxn modelId="{D74A9FDB-1F3F-BD44-94E6-3D77A30C9283}" type="presParOf" srcId="{679D6EA4-9F73-5C46-81E0-D3BB6F860423}" destId="{63A3998D-6FE7-E24C-8B4A-A96ACBF9E37C}" srcOrd="2" destOrd="0" presId="urn:microsoft.com/office/officeart/2005/8/layout/vProcess5"/>
    <dgm:cxn modelId="{41F259FC-7485-3242-BD31-8CB6308039A4}" type="presParOf" srcId="{679D6EA4-9F73-5C46-81E0-D3BB6F860423}" destId="{CB33949F-13F7-0F47-A426-A50EA9949A16}" srcOrd="3" destOrd="0" presId="urn:microsoft.com/office/officeart/2005/8/layout/vProcess5"/>
    <dgm:cxn modelId="{A68E9719-EECE-F34A-8E23-03BE11BC3978}" type="presParOf" srcId="{679D6EA4-9F73-5C46-81E0-D3BB6F860423}" destId="{FED0590C-947A-C448-91A7-379866A4B7AE}" srcOrd="4" destOrd="0" presId="urn:microsoft.com/office/officeart/2005/8/layout/vProcess5"/>
    <dgm:cxn modelId="{BB347A74-2738-B347-AF9B-EE41D5B8CD8E}" type="presParOf" srcId="{679D6EA4-9F73-5C46-81E0-D3BB6F860423}" destId="{8CD4D033-1A1A-5443-9A5D-FD849767E8AB}" srcOrd="5" destOrd="0" presId="urn:microsoft.com/office/officeart/2005/8/layout/vProcess5"/>
    <dgm:cxn modelId="{F982E34F-61A5-044A-A6DA-313BABF240CE}" type="presParOf" srcId="{679D6EA4-9F73-5C46-81E0-D3BB6F860423}" destId="{8A79505C-7920-834B-868D-EF863817A317}" srcOrd="6" destOrd="0" presId="urn:microsoft.com/office/officeart/2005/8/layout/vProcess5"/>
    <dgm:cxn modelId="{354DAD70-8498-7346-965B-1DF59E501A8F}" type="presParOf" srcId="{679D6EA4-9F73-5C46-81E0-D3BB6F860423}" destId="{8348CDD8-1994-4B42-B858-DD43A4D8BB99}" srcOrd="7" destOrd="0" presId="urn:microsoft.com/office/officeart/2005/8/layout/vProcess5"/>
    <dgm:cxn modelId="{1B51E6D3-4405-8043-BECC-300F1C549647}" type="presParOf" srcId="{679D6EA4-9F73-5C46-81E0-D3BB6F860423}" destId="{A0229B20-E61B-DC42-850D-51BF8D848669}" srcOrd="8" destOrd="0" presId="urn:microsoft.com/office/officeart/2005/8/layout/vProcess5"/>
    <dgm:cxn modelId="{675863BF-DEE0-9D4D-A087-B490472B0893}" type="presParOf" srcId="{679D6EA4-9F73-5C46-81E0-D3BB6F860423}" destId="{75D33487-A03D-014F-B8D3-676B5024C5EA}" srcOrd="9" destOrd="0" presId="urn:microsoft.com/office/officeart/2005/8/layout/vProcess5"/>
    <dgm:cxn modelId="{FE055830-1E82-C146-A073-81FED695A1E4}" type="presParOf" srcId="{679D6EA4-9F73-5C46-81E0-D3BB6F860423}" destId="{56328022-A1EC-5346-94FB-962FAD3BAAA7}" srcOrd="10" destOrd="0" presId="urn:microsoft.com/office/officeart/2005/8/layout/vProcess5"/>
    <dgm:cxn modelId="{75F3807A-F327-D045-82B1-15A85FA9B767}" type="presParOf" srcId="{679D6EA4-9F73-5C46-81E0-D3BB6F860423}" destId="{79D24215-5470-5A4F-8238-47338A863178}"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734731C-F005-674A-BA10-F2D0638C0394}"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8E09510D-0262-224D-8F22-11455F3A5B7D}">
      <dgm:prSet phldrT="[Text]"/>
      <dgm:spPr>
        <a:solidFill>
          <a:schemeClr val="tx1"/>
        </a:solidFill>
      </dgm:spPr>
      <dgm:t>
        <a:bodyPr/>
        <a:lstStyle/>
        <a:p>
          <a:r>
            <a:rPr lang="en-AU" b="1" dirty="0">
              <a:latin typeface="+mn-lt"/>
              <a:ea typeface="+mn-ea"/>
            </a:rPr>
            <a:t>Computers as targets</a:t>
          </a:r>
          <a:endParaRPr lang="en-US" b="1" dirty="0">
            <a:latin typeface="+mn-lt"/>
          </a:endParaRPr>
        </a:p>
      </dgm:t>
    </dgm:pt>
    <dgm:pt modelId="{88A74A8C-A64F-A346-9092-2A5845D7892F}" type="parTrans" cxnId="{A011DB5B-3C13-E547-835C-269EA8C86B15}">
      <dgm:prSet/>
      <dgm:spPr/>
      <dgm:t>
        <a:bodyPr/>
        <a:lstStyle/>
        <a:p>
          <a:endParaRPr lang="en-US"/>
        </a:p>
      </dgm:t>
    </dgm:pt>
    <dgm:pt modelId="{8B7709F4-6BDB-C24D-B5DB-6F672893D170}" type="sibTrans" cxnId="{A011DB5B-3C13-E547-835C-269EA8C86B15}">
      <dgm:prSet/>
      <dgm:spPr/>
      <dgm:t>
        <a:bodyPr/>
        <a:lstStyle/>
        <a:p>
          <a:endParaRPr lang="en-US"/>
        </a:p>
      </dgm:t>
    </dgm:pt>
    <dgm:pt modelId="{9F42375A-5320-094A-A640-A699CD782E17}">
      <dgm:prSet custT="1"/>
      <dgm:spPr>
        <a:solidFill>
          <a:schemeClr val="accent3">
            <a:lumMod val="75000"/>
          </a:schemeClr>
        </a:solidFill>
      </dgm:spPr>
      <dgm:t>
        <a:bodyPr/>
        <a:lstStyle/>
        <a:p>
          <a:r>
            <a:rPr lang="en-AU" sz="1400" b="1" dirty="0">
              <a:solidFill>
                <a:schemeClr val="bg1"/>
              </a:solidFill>
              <a:latin typeface="+mn-lt"/>
              <a:ea typeface="+mn-ea"/>
            </a:rPr>
            <a:t>Involves an attack on data integrity, system integrity, data confidentiality, privacy, or availability</a:t>
          </a:r>
        </a:p>
      </dgm:t>
    </dgm:pt>
    <dgm:pt modelId="{DD5EAC86-A7F3-034F-A07B-8129F9858D96}" type="parTrans" cxnId="{42E5365D-2CFD-BA42-8CE6-0323AD338E8C}">
      <dgm:prSet/>
      <dgm:spPr/>
      <dgm:t>
        <a:bodyPr/>
        <a:lstStyle/>
        <a:p>
          <a:endParaRPr lang="en-US"/>
        </a:p>
      </dgm:t>
    </dgm:pt>
    <dgm:pt modelId="{7EAD22CD-FFDA-F945-A2D1-5B91E7149E1C}" type="sibTrans" cxnId="{42E5365D-2CFD-BA42-8CE6-0323AD338E8C}">
      <dgm:prSet/>
      <dgm:spPr/>
      <dgm:t>
        <a:bodyPr/>
        <a:lstStyle/>
        <a:p>
          <a:endParaRPr lang="en-US"/>
        </a:p>
      </dgm:t>
    </dgm:pt>
    <dgm:pt modelId="{E1E3DE90-D6FE-9340-B1F8-30B0DB01B6BF}">
      <dgm:prSet/>
      <dgm:spPr>
        <a:solidFill>
          <a:schemeClr val="tx1"/>
        </a:solidFill>
      </dgm:spPr>
      <dgm:t>
        <a:bodyPr/>
        <a:lstStyle/>
        <a:p>
          <a:r>
            <a:rPr lang="en-AU" b="1" dirty="0">
              <a:latin typeface="+mn-lt"/>
              <a:ea typeface="+mn-ea"/>
            </a:rPr>
            <a:t>Computers as storage devices</a:t>
          </a:r>
        </a:p>
      </dgm:t>
    </dgm:pt>
    <dgm:pt modelId="{8156E39F-B1BB-E644-B585-C3FA37AB318F}" type="parTrans" cxnId="{43651987-9797-3C43-9D97-1E66DCCD6402}">
      <dgm:prSet/>
      <dgm:spPr/>
      <dgm:t>
        <a:bodyPr/>
        <a:lstStyle/>
        <a:p>
          <a:endParaRPr lang="en-US"/>
        </a:p>
      </dgm:t>
    </dgm:pt>
    <dgm:pt modelId="{23436C3E-2A21-D64A-9BA7-8DA115EBE84C}" type="sibTrans" cxnId="{43651987-9797-3C43-9D97-1E66DCCD6402}">
      <dgm:prSet/>
      <dgm:spPr/>
      <dgm:t>
        <a:bodyPr/>
        <a:lstStyle/>
        <a:p>
          <a:endParaRPr lang="en-US"/>
        </a:p>
      </dgm:t>
    </dgm:pt>
    <dgm:pt modelId="{1455CAFC-75BE-5743-A225-495E94182041}">
      <dgm:prSet/>
      <dgm:spPr>
        <a:solidFill>
          <a:schemeClr val="accent6">
            <a:lumMod val="75000"/>
          </a:schemeClr>
        </a:solidFill>
      </dgm:spPr>
      <dgm:t>
        <a:bodyPr/>
        <a:lstStyle/>
        <a:p>
          <a:r>
            <a:rPr lang="en-AU" b="1" dirty="0">
              <a:solidFill>
                <a:srgbClr val="000000"/>
              </a:solidFill>
              <a:latin typeface="+mn-lt"/>
              <a:ea typeface="+mn-ea"/>
            </a:rPr>
            <a:t>Using the computer to store stolen password lists, credit card or calling card numbers, proprietary corporate information, pornographic image files, or pirated commercial software</a:t>
          </a:r>
        </a:p>
      </dgm:t>
    </dgm:pt>
    <dgm:pt modelId="{0DA39F8D-681B-354E-B6EA-81ED3E6DE517}" type="parTrans" cxnId="{C7E13F30-264B-864E-819E-E9DE9B2BFDFC}">
      <dgm:prSet/>
      <dgm:spPr/>
      <dgm:t>
        <a:bodyPr/>
        <a:lstStyle/>
        <a:p>
          <a:endParaRPr lang="en-US"/>
        </a:p>
      </dgm:t>
    </dgm:pt>
    <dgm:pt modelId="{74845942-0630-E34B-BDD9-134E68A22941}" type="sibTrans" cxnId="{C7E13F30-264B-864E-819E-E9DE9B2BFDFC}">
      <dgm:prSet/>
      <dgm:spPr/>
      <dgm:t>
        <a:bodyPr/>
        <a:lstStyle/>
        <a:p>
          <a:endParaRPr lang="en-US"/>
        </a:p>
      </dgm:t>
    </dgm:pt>
    <dgm:pt modelId="{38B53426-DC34-4446-B4CB-E6716DFF9AF3}">
      <dgm:prSet/>
      <dgm:spPr>
        <a:solidFill>
          <a:schemeClr val="tx1"/>
        </a:solidFill>
      </dgm:spPr>
      <dgm:t>
        <a:bodyPr/>
        <a:lstStyle/>
        <a:p>
          <a:r>
            <a:rPr lang="en-AU" b="1" dirty="0">
              <a:latin typeface="+mn-lt"/>
              <a:ea typeface="+mn-ea"/>
            </a:rPr>
            <a:t>Computers as communications tools</a:t>
          </a:r>
        </a:p>
      </dgm:t>
    </dgm:pt>
    <dgm:pt modelId="{8EB3CF16-BDEC-0749-836C-4475B58E6DCD}" type="parTrans" cxnId="{AE9F3794-3C73-9A42-8D05-25097E2EE1DA}">
      <dgm:prSet/>
      <dgm:spPr/>
      <dgm:t>
        <a:bodyPr/>
        <a:lstStyle/>
        <a:p>
          <a:endParaRPr lang="en-US"/>
        </a:p>
      </dgm:t>
    </dgm:pt>
    <dgm:pt modelId="{C4617085-B2EA-494F-AFAE-D9ECD67409B5}" type="sibTrans" cxnId="{AE9F3794-3C73-9A42-8D05-25097E2EE1DA}">
      <dgm:prSet/>
      <dgm:spPr/>
      <dgm:t>
        <a:bodyPr/>
        <a:lstStyle/>
        <a:p>
          <a:endParaRPr lang="en-US"/>
        </a:p>
      </dgm:t>
    </dgm:pt>
    <dgm:pt modelId="{323A1022-FE6E-8741-920F-9FE763826367}">
      <dgm:prSet/>
      <dgm:spPr>
        <a:solidFill>
          <a:schemeClr val="accent5">
            <a:lumMod val="75000"/>
          </a:schemeClr>
        </a:solidFill>
      </dgm:spPr>
      <dgm:t>
        <a:bodyPr/>
        <a:lstStyle/>
        <a:p>
          <a:r>
            <a:rPr lang="en-AU" b="1" dirty="0">
              <a:solidFill>
                <a:srgbClr val="000000"/>
              </a:solidFill>
              <a:latin typeface="+mn-lt"/>
              <a:ea typeface="+mn-ea"/>
            </a:rPr>
            <a:t>Crimes that are committed online, such as fraud, gambling, child pornography, and the  illegal sale of prescription drugs, controlled substances, alcohol, or guns</a:t>
          </a:r>
        </a:p>
      </dgm:t>
    </dgm:pt>
    <dgm:pt modelId="{21D9A743-31B7-CD42-950A-4692FD22E37B}" type="parTrans" cxnId="{BA3DAB9C-2E1F-B445-AEDA-7B7626F011D2}">
      <dgm:prSet/>
      <dgm:spPr/>
      <dgm:t>
        <a:bodyPr/>
        <a:lstStyle/>
        <a:p>
          <a:endParaRPr lang="en-US"/>
        </a:p>
      </dgm:t>
    </dgm:pt>
    <dgm:pt modelId="{443343D3-63B2-5544-B83B-7ED9D54D602C}" type="sibTrans" cxnId="{BA3DAB9C-2E1F-B445-AEDA-7B7626F011D2}">
      <dgm:prSet/>
      <dgm:spPr/>
      <dgm:t>
        <a:bodyPr/>
        <a:lstStyle/>
        <a:p>
          <a:endParaRPr lang="en-US"/>
        </a:p>
      </dgm:t>
    </dgm:pt>
    <dgm:pt modelId="{4A4FE627-1C47-EC4A-8F07-2B937A0470D2}" type="pres">
      <dgm:prSet presAssocID="{2734731C-F005-674A-BA10-F2D0638C0394}" presName="theList" presStyleCnt="0">
        <dgm:presLayoutVars>
          <dgm:dir/>
          <dgm:animLvl val="lvl"/>
          <dgm:resizeHandles val="exact"/>
        </dgm:presLayoutVars>
      </dgm:prSet>
      <dgm:spPr/>
    </dgm:pt>
    <dgm:pt modelId="{724BC1D1-CC3D-624C-9C92-8D83F12C9210}" type="pres">
      <dgm:prSet presAssocID="{8E09510D-0262-224D-8F22-11455F3A5B7D}" presName="compNode" presStyleCnt="0"/>
      <dgm:spPr/>
    </dgm:pt>
    <dgm:pt modelId="{B9C642EB-0067-004D-B475-FD842CCA2E4C}" type="pres">
      <dgm:prSet presAssocID="{8E09510D-0262-224D-8F22-11455F3A5B7D}" presName="aNode" presStyleLbl="bgShp" presStyleIdx="0" presStyleCnt="3"/>
      <dgm:spPr/>
    </dgm:pt>
    <dgm:pt modelId="{5F2B7152-3F37-0C41-93B2-201853DB5948}" type="pres">
      <dgm:prSet presAssocID="{8E09510D-0262-224D-8F22-11455F3A5B7D}" presName="textNode" presStyleLbl="bgShp" presStyleIdx="0" presStyleCnt="3"/>
      <dgm:spPr/>
    </dgm:pt>
    <dgm:pt modelId="{AAB61FA4-CF9B-CE47-B2CA-39BD5D653946}" type="pres">
      <dgm:prSet presAssocID="{8E09510D-0262-224D-8F22-11455F3A5B7D}" presName="compChildNode" presStyleCnt="0"/>
      <dgm:spPr/>
    </dgm:pt>
    <dgm:pt modelId="{6EDD8B10-E4AB-7442-9ED2-14F45786B9A5}" type="pres">
      <dgm:prSet presAssocID="{8E09510D-0262-224D-8F22-11455F3A5B7D}" presName="theInnerList" presStyleCnt="0"/>
      <dgm:spPr/>
    </dgm:pt>
    <dgm:pt modelId="{BD834E4E-EADA-B345-AC38-6D16DE09043E}" type="pres">
      <dgm:prSet presAssocID="{9F42375A-5320-094A-A640-A699CD782E17}" presName="childNode" presStyleLbl="node1" presStyleIdx="0" presStyleCnt="3">
        <dgm:presLayoutVars>
          <dgm:bulletEnabled val="1"/>
        </dgm:presLayoutVars>
      </dgm:prSet>
      <dgm:spPr/>
    </dgm:pt>
    <dgm:pt modelId="{1761A284-B66E-FF48-8D80-3EBFB32F9094}" type="pres">
      <dgm:prSet presAssocID="{8E09510D-0262-224D-8F22-11455F3A5B7D}" presName="aSpace" presStyleCnt="0"/>
      <dgm:spPr/>
    </dgm:pt>
    <dgm:pt modelId="{5A10C440-8F51-CD4F-9F12-29BCCB404122}" type="pres">
      <dgm:prSet presAssocID="{E1E3DE90-D6FE-9340-B1F8-30B0DB01B6BF}" presName="compNode" presStyleCnt="0"/>
      <dgm:spPr/>
    </dgm:pt>
    <dgm:pt modelId="{28E872C3-1416-CA4A-AF6D-1A94F19905A0}" type="pres">
      <dgm:prSet presAssocID="{E1E3DE90-D6FE-9340-B1F8-30B0DB01B6BF}" presName="aNode" presStyleLbl="bgShp" presStyleIdx="1" presStyleCnt="3"/>
      <dgm:spPr/>
    </dgm:pt>
    <dgm:pt modelId="{ABEED7C0-C94D-2248-8E32-8FCC8D02CABC}" type="pres">
      <dgm:prSet presAssocID="{E1E3DE90-D6FE-9340-B1F8-30B0DB01B6BF}" presName="textNode" presStyleLbl="bgShp" presStyleIdx="1" presStyleCnt="3"/>
      <dgm:spPr/>
    </dgm:pt>
    <dgm:pt modelId="{9C480A0E-85EC-434A-9F85-0FE92E16C594}" type="pres">
      <dgm:prSet presAssocID="{E1E3DE90-D6FE-9340-B1F8-30B0DB01B6BF}" presName="compChildNode" presStyleCnt="0"/>
      <dgm:spPr/>
    </dgm:pt>
    <dgm:pt modelId="{B06A2500-7A12-9442-A12B-04992B655779}" type="pres">
      <dgm:prSet presAssocID="{E1E3DE90-D6FE-9340-B1F8-30B0DB01B6BF}" presName="theInnerList" presStyleCnt="0"/>
      <dgm:spPr/>
    </dgm:pt>
    <dgm:pt modelId="{CC2B11E9-5D42-874B-8580-25B4EBA9839D}" type="pres">
      <dgm:prSet presAssocID="{1455CAFC-75BE-5743-A225-495E94182041}" presName="childNode" presStyleLbl="node1" presStyleIdx="1" presStyleCnt="3">
        <dgm:presLayoutVars>
          <dgm:bulletEnabled val="1"/>
        </dgm:presLayoutVars>
      </dgm:prSet>
      <dgm:spPr/>
    </dgm:pt>
    <dgm:pt modelId="{FA5A9998-1CB2-D549-AEF2-C68DA0D6012A}" type="pres">
      <dgm:prSet presAssocID="{E1E3DE90-D6FE-9340-B1F8-30B0DB01B6BF}" presName="aSpace" presStyleCnt="0"/>
      <dgm:spPr/>
    </dgm:pt>
    <dgm:pt modelId="{BB8831AA-905C-384C-A96B-139AE7820991}" type="pres">
      <dgm:prSet presAssocID="{38B53426-DC34-4446-B4CB-E6716DFF9AF3}" presName="compNode" presStyleCnt="0"/>
      <dgm:spPr/>
    </dgm:pt>
    <dgm:pt modelId="{12848076-7062-8049-A654-DC33219028CD}" type="pres">
      <dgm:prSet presAssocID="{38B53426-DC34-4446-B4CB-E6716DFF9AF3}" presName="aNode" presStyleLbl="bgShp" presStyleIdx="2" presStyleCnt="3"/>
      <dgm:spPr/>
    </dgm:pt>
    <dgm:pt modelId="{C181ED04-A6C3-4A4C-A460-BB154DA88699}" type="pres">
      <dgm:prSet presAssocID="{38B53426-DC34-4446-B4CB-E6716DFF9AF3}" presName="textNode" presStyleLbl="bgShp" presStyleIdx="2" presStyleCnt="3"/>
      <dgm:spPr/>
    </dgm:pt>
    <dgm:pt modelId="{B7CFAA29-B34F-F846-9EE8-D0F8EE5F6E5F}" type="pres">
      <dgm:prSet presAssocID="{38B53426-DC34-4446-B4CB-E6716DFF9AF3}" presName="compChildNode" presStyleCnt="0"/>
      <dgm:spPr/>
    </dgm:pt>
    <dgm:pt modelId="{42CA5F17-52C0-DD46-9556-7FE3E47E5D9E}" type="pres">
      <dgm:prSet presAssocID="{38B53426-DC34-4446-B4CB-E6716DFF9AF3}" presName="theInnerList" presStyleCnt="0"/>
      <dgm:spPr/>
    </dgm:pt>
    <dgm:pt modelId="{BCB621A9-B1C9-BD48-AA11-D287835E0F6F}" type="pres">
      <dgm:prSet presAssocID="{323A1022-FE6E-8741-920F-9FE763826367}" presName="childNode" presStyleLbl="node1" presStyleIdx="2" presStyleCnt="3">
        <dgm:presLayoutVars>
          <dgm:bulletEnabled val="1"/>
        </dgm:presLayoutVars>
      </dgm:prSet>
      <dgm:spPr/>
    </dgm:pt>
  </dgm:ptLst>
  <dgm:cxnLst>
    <dgm:cxn modelId="{49AC6604-C93E-E54A-B9B5-6E4FB73F77EB}" type="presOf" srcId="{8E09510D-0262-224D-8F22-11455F3A5B7D}" destId="{5F2B7152-3F37-0C41-93B2-201853DB5948}" srcOrd="1" destOrd="0" presId="urn:microsoft.com/office/officeart/2005/8/layout/lProcess2"/>
    <dgm:cxn modelId="{FC9D8E23-BC35-FB44-9EED-265D4240BA65}" type="presOf" srcId="{38B53426-DC34-4446-B4CB-E6716DFF9AF3}" destId="{12848076-7062-8049-A654-DC33219028CD}" srcOrd="0" destOrd="0" presId="urn:microsoft.com/office/officeart/2005/8/layout/lProcess2"/>
    <dgm:cxn modelId="{C7E13F30-264B-864E-819E-E9DE9B2BFDFC}" srcId="{E1E3DE90-D6FE-9340-B1F8-30B0DB01B6BF}" destId="{1455CAFC-75BE-5743-A225-495E94182041}" srcOrd="0" destOrd="0" parTransId="{0DA39F8D-681B-354E-B6EA-81ED3E6DE517}" sibTransId="{74845942-0630-E34B-BDD9-134E68A22941}"/>
    <dgm:cxn modelId="{76270B34-2459-244D-82B9-7241EC938FA2}" type="presOf" srcId="{E1E3DE90-D6FE-9340-B1F8-30B0DB01B6BF}" destId="{ABEED7C0-C94D-2248-8E32-8FCC8D02CABC}" srcOrd="1" destOrd="0" presId="urn:microsoft.com/office/officeart/2005/8/layout/lProcess2"/>
    <dgm:cxn modelId="{EE0C1F39-90E2-4F49-9BF9-855E37B72418}" type="presOf" srcId="{1455CAFC-75BE-5743-A225-495E94182041}" destId="{CC2B11E9-5D42-874B-8580-25B4EBA9839D}" srcOrd="0" destOrd="0" presId="urn:microsoft.com/office/officeart/2005/8/layout/lProcess2"/>
    <dgm:cxn modelId="{A011DB5B-3C13-E547-835C-269EA8C86B15}" srcId="{2734731C-F005-674A-BA10-F2D0638C0394}" destId="{8E09510D-0262-224D-8F22-11455F3A5B7D}" srcOrd="0" destOrd="0" parTransId="{88A74A8C-A64F-A346-9092-2A5845D7892F}" sibTransId="{8B7709F4-6BDB-C24D-B5DB-6F672893D170}"/>
    <dgm:cxn modelId="{42E5365D-2CFD-BA42-8CE6-0323AD338E8C}" srcId="{8E09510D-0262-224D-8F22-11455F3A5B7D}" destId="{9F42375A-5320-094A-A640-A699CD782E17}" srcOrd="0" destOrd="0" parTransId="{DD5EAC86-A7F3-034F-A07B-8129F9858D96}" sibTransId="{7EAD22CD-FFDA-F945-A2D1-5B91E7149E1C}"/>
    <dgm:cxn modelId="{45D43081-5DB1-5041-837F-E862A3014DB6}" type="presOf" srcId="{2734731C-F005-674A-BA10-F2D0638C0394}" destId="{4A4FE627-1C47-EC4A-8F07-2B937A0470D2}" srcOrd="0" destOrd="0" presId="urn:microsoft.com/office/officeart/2005/8/layout/lProcess2"/>
    <dgm:cxn modelId="{43651987-9797-3C43-9D97-1E66DCCD6402}" srcId="{2734731C-F005-674A-BA10-F2D0638C0394}" destId="{E1E3DE90-D6FE-9340-B1F8-30B0DB01B6BF}" srcOrd="1" destOrd="0" parTransId="{8156E39F-B1BB-E644-B585-C3FA37AB318F}" sibTransId="{23436C3E-2A21-D64A-9BA7-8DA115EBE84C}"/>
    <dgm:cxn modelId="{AE9F3794-3C73-9A42-8D05-25097E2EE1DA}" srcId="{2734731C-F005-674A-BA10-F2D0638C0394}" destId="{38B53426-DC34-4446-B4CB-E6716DFF9AF3}" srcOrd="2" destOrd="0" parTransId="{8EB3CF16-BDEC-0749-836C-4475B58E6DCD}" sibTransId="{C4617085-B2EA-494F-AFAE-D9ECD67409B5}"/>
    <dgm:cxn modelId="{D4E84E95-D0A7-4540-869D-421E838252C1}" type="presOf" srcId="{323A1022-FE6E-8741-920F-9FE763826367}" destId="{BCB621A9-B1C9-BD48-AA11-D287835E0F6F}" srcOrd="0" destOrd="0" presId="urn:microsoft.com/office/officeart/2005/8/layout/lProcess2"/>
    <dgm:cxn modelId="{BA3DAB9C-2E1F-B445-AEDA-7B7626F011D2}" srcId="{38B53426-DC34-4446-B4CB-E6716DFF9AF3}" destId="{323A1022-FE6E-8741-920F-9FE763826367}" srcOrd="0" destOrd="0" parTransId="{21D9A743-31B7-CD42-950A-4692FD22E37B}" sibTransId="{443343D3-63B2-5544-B83B-7ED9D54D602C}"/>
    <dgm:cxn modelId="{215ED29F-AC00-294D-938B-FA83C694631B}" type="presOf" srcId="{8E09510D-0262-224D-8F22-11455F3A5B7D}" destId="{B9C642EB-0067-004D-B475-FD842CCA2E4C}" srcOrd="0" destOrd="0" presId="urn:microsoft.com/office/officeart/2005/8/layout/lProcess2"/>
    <dgm:cxn modelId="{5FAC58A7-A39E-C946-B6E0-1071BA88521C}" type="presOf" srcId="{E1E3DE90-D6FE-9340-B1F8-30B0DB01B6BF}" destId="{28E872C3-1416-CA4A-AF6D-1A94F19905A0}" srcOrd="0" destOrd="0" presId="urn:microsoft.com/office/officeart/2005/8/layout/lProcess2"/>
    <dgm:cxn modelId="{709CFEB9-443B-1847-A7FE-8F51B52CAB8F}" type="presOf" srcId="{38B53426-DC34-4446-B4CB-E6716DFF9AF3}" destId="{C181ED04-A6C3-4A4C-A460-BB154DA88699}" srcOrd="1" destOrd="0" presId="urn:microsoft.com/office/officeart/2005/8/layout/lProcess2"/>
    <dgm:cxn modelId="{2E982CC2-3E9C-014F-B55E-68CFAFD1E3FB}" type="presOf" srcId="{9F42375A-5320-094A-A640-A699CD782E17}" destId="{BD834E4E-EADA-B345-AC38-6D16DE09043E}" srcOrd="0" destOrd="0" presId="urn:microsoft.com/office/officeart/2005/8/layout/lProcess2"/>
    <dgm:cxn modelId="{AE8F2370-766F-724B-8C7E-1EF16E3B2C9E}" type="presParOf" srcId="{4A4FE627-1C47-EC4A-8F07-2B937A0470D2}" destId="{724BC1D1-CC3D-624C-9C92-8D83F12C9210}" srcOrd="0" destOrd="0" presId="urn:microsoft.com/office/officeart/2005/8/layout/lProcess2"/>
    <dgm:cxn modelId="{DE70DBD7-46AA-B448-871B-90DB034734EF}" type="presParOf" srcId="{724BC1D1-CC3D-624C-9C92-8D83F12C9210}" destId="{B9C642EB-0067-004D-B475-FD842CCA2E4C}" srcOrd="0" destOrd="0" presId="urn:microsoft.com/office/officeart/2005/8/layout/lProcess2"/>
    <dgm:cxn modelId="{58AE4DAA-6FCB-B345-A7B3-250796F1DE44}" type="presParOf" srcId="{724BC1D1-CC3D-624C-9C92-8D83F12C9210}" destId="{5F2B7152-3F37-0C41-93B2-201853DB5948}" srcOrd="1" destOrd="0" presId="urn:microsoft.com/office/officeart/2005/8/layout/lProcess2"/>
    <dgm:cxn modelId="{388E2B4E-0E80-0D44-8305-77271D45B610}" type="presParOf" srcId="{724BC1D1-CC3D-624C-9C92-8D83F12C9210}" destId="{AAB61FA4-CF9B-CE47-B2CA-39BD5D653946}" srcOrd="2" destOrd="0" presId="urn:microsoft.com/office/officeart/2005/8/layout/lProcess2"/>
    <dgm:cxn modelId="{14318FCC-4FEE-5147-AAB6-178759D5DDA7}" type="presParOf" srcId="{AAB61FA4-CF9B-CE47-B2CA-39BD5D653946}" destId="{6EDD8B10-E4AB-7442-9ED2-14F45786B9A5}" srcOrd="0" destOrd="0" presId="urn:microsoft.com/office/officeart/2005/8/layout/lProcess2"/>
    <dgm:cxn modelId="{519B022D-C2D2-374B-8397-146F6919E2D8}" type="presParOf" srcId="{6EDD8B10-E4AB-7442-9ED2-14F45786B9A5}" destId="{BD834E4E-EADA-B345-AC38-6D16DE09043E}" srcOrd="0" destOrd="0" presId="urn:microsoft.com/office/officeart/2005/8/layout/lProcess2"/>
    <dgm:cxn modelId="{304F393C-4795-A145-9B6C-EB80A31A382F}" type="presParOf" srcId="{4A4FE627-1C47-EC4A-8F07-2B937A0470D2}" destId="{1761A284-B66E-FF48-8D80-3EBFB32F9094}" srcOrd="1" destOrd="0" presId="urn:microsoft.com/office/officeart/2005/8/layout/lProcess2"/>
    <dgm:cxn modelId="{C1A43940-957D-8146-BA1E-243EB9932631}" type="presParOf" srcId="{4A4FE627-1C47-EC4A-8F07-2B937A0470D2}" destId="{5A10C440-8F51-CD4F-9F12-29BCCB404122}" srcOrd="2" destOrd="0" presId="urn:microsoft.com/office/officeart/2005/8/layout/lProcess2"/>
    <dgm:cxn modelId="{0A863522-5E03-874B-BECB-6A6A0AD4A45F}" type="presParOf" srcId="{5A10C440-8F51-CD4F-9F12-29BCCB404122}" destId="{28E872C3-1416-CA4A-AF6D-1A94F19905A0}" srcOrd="0" destOrd="0" presId="urn:microsoft.com/office/officeart/2005/8/layout/lProcess2"/>
    <dgm:cxn modelId="{AD7496B4-79DA-F047-88BC-9345968C25B6}" type="presParOf" srcId="{5A10C440-8F51-CD4F-9F12-29BCCB404122}" destId="{ABEED7C0-C94D-2248-8E32-8FCC8D02CABC}" srcOrd="1" destOrd="0" presId="urn:microsoft.com/office/officeart/2005/8/layout/lProcess2"/>
    <dgm:cxn modelId="{B8AD7663-54AB-2A47-A6D3-E89D2BB9E1D3}" type="presParOf" srcId="{5A10C440-8F51-CD4F-9F12-29BCCB404122}" destId="{9C480A0E-85EC-434A-9F85-0FE92E16C594}" srcOrd="2" destOrd="0" presId="urn:microsoft.com/office/officeart/2005/8/layout/lProcess2"/>
    <dgm:cxn modelId="{BA9B4E42-3D77-B940-A9AF-F8C82BCE611E}" type="presParOf" srcId="{9C480A0E-85EC-434A-9F85-0FE92E16C594}" destId="{B06A2500-7A12-9442-A12B-04992B655779}" srcOrd="0" destOrd="0" presId="urn:microsoft.com/office/officeart/2005/8/layout/lProcess2"/>
    <dgm:cxn modelId="{6C5406E4-1679-554E-936D-6FB8E59E97AE}" type="presParOf" srcId="{B06A2500-7A12-9442-A12B-04992B655779}" destId="{CC2B11E9-5D42-874B-8580-25B4EBA9839D}" srcOrd="0" destOrd="0" presId="urn:microsoft.com/office/officeart/2005/8/layout/lProcess2"/>
    <dgm:cxn modelId="{B2699B62-1BA3-DC41-BB91-181F7E810A9B}" type="presParOf" srcId="{4A4FE627-1C47-EC4A-8F07-2B937A0470D2}" destId="{FA5A9998-1CB2-D549-AEF2-C68DA0D6012A}" srcOrd="3" destOrd="0" presId="urn:microsoft.com/office/officeart/2005/8/layout/lProcess2"/>
    <dgm:cxn modelId="{445252EC-5730-5540-A6C2-F8FBB6090583}" type="presParOf" srcId="{4A4FE627-1C47-EC4A-8F07-2B937A0470D2}" destId="{BB8831AA-905C-384C-A96B-139AE7820991}" srcOrd="4" destOrd="0" presId="urn:microsoft.com/office/officeart/2005/8/layout/lProcess2"/>
    <dgm:cxn modelId="{A9218183-88EE-8B46-90BA-3BCAC417D143}" type="presParOf" srcId="{BB8831AA-905C-384C-A96B-139AE7820991}" destId="{12848076-7062-8049-A654-DC33219028CD}" srcOrd="0" destOrd="0" presId="urn:microsoft.com/office/officeart/2005/8/layout/lProcess2"/>
    <dgm:cxn modelId="{F7BFCBFC-5C04-5949-8067-7A8401139D12}" type="presParOf" srcId="{BB8831AA-905C-384C-A96B-139AE7820991}" destId="{C181ED04-A6C3-4A4C-A460-BB154DA88699}" srcOrd="1" destOrd="0" presId="urn:microsoft.com/office/officeart/2005/8/layout/lProcess2"/>
    <dgm:cxn modelId="{68F7465C-58E2-0145-AC8F-F6A081BE2D3E}" type="presParOf" srcId="{BB8831AA-905C-384C-A96B-139AE7820991}" destId="{B7CFAA29-B34F-F846-9EE8-D0F8EE5F6E5F}" srcOrd="2" destOrd="0" presId="urn:microsoft.com/office/officeart/2005/8/layout/lProcess2"/>
    <dgm:cxn modelId="{39D9207D-E51B-3549-A02C-05626412DCA4}" type="presParOf" srcId="{B7CFAA29-B34F-F846-9EE8-D0F8EE5F6E5F}" destId="{42CA5F17-52C0-DD46-9556-7FE3E47E5D9E}" srcOrd="0" destOrd="0" presId="urn:microsoft.com/office/officeart/2005/8/layout/lProcess2"/>
    <dgm:cxn modelId="{037FE114-18A1-8041-B075-F5F663E643FC}" type="presParOf" srcId="{42CA5F17-52C0-DD46-9556-7FE3E47E5D9E}" destId="{BCB621A9-B1C9-BD48-AA11-D287835E0F6F}"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46285E-8FC2-304D-B8D6-1F4764C439BB}">
      <dsp:nvSpPr>
        <dsp:cNvPr id="0" name=""/>
        <dsp:cNvSpPr/>
      </dsp:nvSpPr>
      <dsp:spPr>
        <a:xfrm>
          <a:off x="7567" y="1353410"/>
          <a:ext cx="2261964" cy="1357178"/>
        </a:xfrm>
        <a:prstGeom prst="roundRect">
          <a:avLst>
            <a:gd name="adj" fmla="val 10000"/>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latin typeface="+mn-lt"/>
            </a:rPr>
            <a:t>What assets need to be protected</a:t>
          </a:r>
        </a:p>
      </dsp:txBody>
      <dsp:txXfrm>
        <a:off x="47317" y="1393160"/>
        <a:ext cx="2182464" cy="1277678"/>
      </dsp:txXfrm>
    </dsp:sp>
    <dsp:sp modelId="{29C810DC-3DD5-5349-B6C4-53BFAF5170C0}">
      <dsp:nvSpPr>
        <dsp:cNvPr id="0" name=""/>
        <dsp:cNvSpPr/>
      </dsp:nvSpPr>
      <dsp:spPr>
        <a:xfrm>
          <a:off x="2495728" y="1751516"/>
          <a:ext cx="479536" cy="560967"/>
        </a:xfrm>
        <a:prstGeom prst="rightArrow">
          <a:avLst>
            <a:gd name="adj1" fmla="val 60000"/>
            <a:gd name="adj2" fmla="val 50000"/>
          </a:avLst>
        </a:prstGeom>
        <a:solidFill>
          <a:schemeClr val="tx1"/>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2495728" y="1863709"/>
        <a:ext cx="335675" cy="336581"/>
      </dsp:txXfrm>
    </dsp:sp>
    <dsp:sp modelId="{F0EE840A-6A6A-8C4E-BD43-645284D74784}">
      <dsp:nvSpPr>
        <dsp:cNvPr id="0" name=""/>
        <dsp:cNvSpPr/>
      </dsp:nvSpPr>
      <dsp:spPr>
        <a:xfrm>
          <a:off x="3174317" y="1353410"/>
          <a:ext cx="2261964" cy="1357178"/>
        </a:xfrm>
        <a:prstGeom prst="roundRect">
          <a:avLst>
            <a:gd name="adj" fmla="val 10000"/>
          </a:avLst>
        </a:prstGeom>
        <a:solidFill>
          <a:schemeClr val="accent4">
            <a:lumMod val="60000"/>
            <a:lumOff val="40000"/>
          </a:schemeClr>
        </a:solidFill>
        <a:ln>
          <a:solidFill>
            <a:schemeClr val="accent4">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latin typeface="+mn-lt"/>
            </a:rPr>
            <a:t>How are those assets threatened</a:t>
          </a:r>
        </a:p>
      </dsp:txBody>
      <dsp:txXfrm>
        <a:off x="3214067" y="1393160"/>
        <a:ext cx="2182464" cy="1277678"/>
      </dsp:txXfrm>
    </dsp:sp>
    <dsp:sp modelId="{106A60B2-E17B-6846-A742-BD11872B615E}">
      <dsp:nvSpPr>
        <dsp:cNvPr id="0" name=""/>
        <dsp:cNvSpPr/>
      </dsp:nvSpPr>
      <dsp:spPr>
        <a:xfrm>
          <a:off x="5662478" y="1751516"/>
          <a:ext cx="479536" cy="560967"/>
        </a:xfrm>
        <a:prstGeom prst="rightArrow">
          <a:avLst>
            <a:gd name="adj1" fmla="val 60000"/>
            <a:gd name="adj2" fmla="val 50000"/>
          </a:avLst>
        </a:prstGeom>
        <a:solidFill>
          <a:schemeClr val="tx1"/>
        </a:solidFill>
        <a:ln>
          <a:solidFill>
            <a:schemeClr val="accent4">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5662478" y="1863709"/>
        <a:ext cx="335675" cy="336581"/>
      </dsp:txXfrm>
    </dsp:sp>
    <dsp:sp modelId="{5E945862-EF2F-A845-884B-12FE5750CF76}">
      <dsp:nvSpPr>
        <dsp:cNvPr id="0" name=""/>
        <dsp:cNvSpPr/>
      </dsp:nvSpPr>
      <dsp:spPr>
        <a:xfrm>
          <a:off x="6341067" y="1353410"/>
          <a:ext cx="2261964" cy="1357178"/>
        </a:xfrm>
        <a:prstGeom prst="roundRect">
          <a:avLst>
            <a:gd name="adj" fmla="val 10000"/>
          </a:avLst>
        </a:prstGeom>
        <a:solidFill>
          <a:schemeClr val="accent5">
            <a:lumMod val="75000"/>
          </a:schemeClr>
        </a:solidFill>
        <a:ln>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latin typeface="+mn-lt"/>
            </a:rPr>
            <a:t>What can be done to counter those threats</a:t>
          </a:r>
        </a:p>
      </dsp:txBody>
      <dsp:txXfrm>
        <a:off x="6380817" y="1393160"/>
        <a:ext cx="2182464" cy="127767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69DB12-FB54-FB49-B817-7FA2F30B90A7}">
      <dsp:nvSpPr>
        <dsp:cNvPr id="0" name=""/>
        <dsp:cNvSpPr/>
      </dsp:nvSpPr>
      <dsp:spPr>
        <a:xfrm rot="5400000">
          <a:off x="1095943" y="1161446"/>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A80E5A6D-3948-7848-89D4-B0D1271EA71F}">
      <dsp:nvSpPr>
        <dsp:cNvPr id="0" name=""/>
        <dsp:cNvSpPr/>
      </dsp:nvSpPr>
      <dsp:spPr>
        <a:xfrm>
          <a:off x="977876" y="144015"/>
          <a:ext cx="3213849" cy="1191047"/>
        </a:xfrm>
        <a:prstGeom prst="roundRect">
          <a:avLst>
            <a:gd name="adj" fmla="val 1667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b="1" kern="1200" dirty="0"/>
            <a:t>The lack of success in bringing them to justice has led to an increase in their numbers, boldness, and the global scale of their operations</a:t>
          </a:r>
        </a:p>
      </dsp:txBody>
      <dsp:txXfrm>
        <a:off x="1036029" y="202168"/>
        <a:ext cx="3097543" cy="1074741"/>
      </dsp:txXfrm>
    </dsp:sp>
    <dsp:sp modelId="{A49AA935-E1EE-6B40-8780-6B816547D6F8}">
      <dsp:nvSpPr>
        <dsp:cNvPr id="0" name=""/>
        <dsp:cNvSpPr/>
      </dsp:nvSpPr>
      <dsp:spPr>
        <a:xfrm>
          <a:off x="2529720" y="154559"/>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BF70AAFE-9D6D-E34C-9FA7-75356568AD05}">
      <dsp:nvSpPr>
        <dsp:cNvPr id="0" name=""/>
        <dsp:cNvSpPr/>
      </dsp:nvSpPr>
      <dsp:spPr>
        <a:xfrm rot="5400000">
          <a:off x="2496427" y="2499385"/>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0EA7C682-6C44-6347-912A-FB955436F6A5}">
      <dsp:nvSpPr>
        <dsp:cNvPr id="0" name=""/>
        <dsp:cNvSpPr/>
      </dsp:nvSpPr>
      <dsp:spPr>
        <a:xfrm>
          <a:off x="2304264" y="1440160"/>
          <a:ext cx="2467351" cy="1191047"/>
        </a:xfrm>
        <a:prstGeom prst="roundRect">
          <a:avLst>
            <a:gd name="adj" fmla="val 1667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Are difficult to profile</a:t>
          </a:r>
        </a:p>
      </dsp:txBody>
      <dsp:txXfrm>
        <a:off x="2362417" y="1498313"/>
        <a:ext cx="2351045" cy="1074741"/>
      </dsp:txXfrm>
    </dsp:sp>
    <dsp:sp modelId="{5AB8E928-918B-0446-8633-17E2C177E740}">
      <dsp:nvSpPr>
        <dsp:cNvPr id="0" name=""/>
        <dsp:cNvSpPr/>
      </dsp:nvSpPr>
      <dsp:spPr>
        <a:xfrm>
          <a:off x="3930204" y="1492498"/>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F27F15A4-EE6A-D84B-81B6-D53D44B1BA02}">
      <dsp:nvSpPr>
        <dsp:cNvPr id="0" name=""/>
        <dsp:cNvSpPr/>
      </dsp:nvSpPr>
      <dsp:spPr>
        <a:xfrm rot="5400000">
          <a:off x="4224617" y="3837325"/>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7D25303F-2630-4E46-B78A-E92CC4AD461F}">
      <dsp:nvSpPr>
        <dsp:cNvPr id="0" name=""/>
        <dsp:cNvSpPr/>
      </dsp:nvSpPr>
      <dsp:spPr>
        <a:xfrm>
          <a:off x="3619473" y="2716844"/>
          <a:ext cx="2376266" cy="1191047"/>
        </a:xfrm>
        <a:prstGeom prst="roundRect">
          <a:avLst>
            <a:gd name="adj" fmla="val 1667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Tend to be young and very computer-savvy</a:t>
          </a:r>
        </a:p>
      </dsp:txBody>
      <dsp:txXfrm>
        <a:off x="3677626" y="2774997"/>
        <a:ext cx="2259960" cy="1074741"/>
      </dsp:txXfrm>
    </dsp:sp>
    <dsp:sp modelId="{8FFDBBBD-95C8-004E-A306-F03AF792E663}">
      <dsp:nvSpPr>
        <dsp:cNvPr id="0" name=""/>
        <dsp:cNvSpPr/>
      </dsp:nvSpPr>
      <dsp:spPr>
        <a:xfrm>
          <a:off x="5658394" y="2830437"/>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7162CB47-8C6B-D84E-86E8-AE012B8ABBEE}">
      <dsp:nvSpPr>
        <dsp:cNvPr id="0" name=""/>
        <dsp:cNvSpPr/>
      </dsp:nvSpPr>
      <dsp:spPr>
        <a:xfrm rot="5400000">
          <a:off x="6024817" y="5175264"/>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9BA7AE85-C67D-E64A-AE6A-58AB165F3DCE}">
      <dsp:nvSpPr>
        <dsp:cNvPr id="0" name=""/>
        <dsp:cNvSpPr/>
      </dsp:nvSpPr>
      <dsp:spPr>
        <a:xfrm>
          <a:off x="5393205" y="4054783"/>
          <a:ext cx="2429202" cy="1191047"/>
        </a:xfrm>
        <a:prstGeom prst="roundRect">
          <a:avLst>
            <a:gd name="adj" fmla="val 1667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Range of behavioral characteristics is wide</a:t>
          </a:r>
        </a:p>
      </dsp:txBody>
      <dsp:txXfrm>
        <a:off x="5451358" y="4112936"/>
        <a:ext cx="2312896" cy="1074741"/>
      </dsp:txXfrm>
    </dsp:sp>
    <dsp:sp modelId="{F64894F3-6EDF-C047-8980-2D3CC1579F13}">
      <dsp:nvSpPr>
        <dsp:cNvPr id="0" name=""/>
        <dsp:cNvSpPr/>
      </dsp:nvSpPr>
      <dsp:spPr>
        <a:xfrm>
          <a:off x="7458594" y="4168376"/>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D8841DC8-2D80-114B-8E46-94E63496AFDA}">
      <dsp:nvSpPr>
        <dsp:cNvPr id="0" name=""/>
        <dsp:cNvSpPr/>
      </dsp:nvSpPr>
      <dsp:spPr>
        <a:xfrm>
          <a:off x="7166938" y="5392722"/>
          <a:ext cx="2338117" cy="1191047"/>
        </a:xfrm>
        <a:prstGeom prst="roundRect">
          <a:avLst>
            <a:gd name="adj" fmla="val 1667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No cybercriminal databases exist that can point to likely suspects</a:t>
          </a:r>
        </a:p>
      </dsp:txBody>
      <dsp:txXfrm>
        <a:off x="7225091" y="5450875"/>
        <a:ext cx="2221811" cy="107474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A0AD40-7970-2B4B-A374-C3EBFCA3E6D2}">
      <dsp:nvSpPr>
        <dsp:cNvPr id="0" name=""/>
        <dsp:cNvSpPr/>
      </dsp:nvSpPr>
      <dsp:spPr>
        <a:xfrm>
          <a:off x="732431" y="4586"/>
          <a:ext cx="2815133" cy="2815133"/>
        </a:xfrm>
        <a:prstGeom prst="ellipse">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rtl="0">
            <a:lnSpc>
              <a:spcPct val="90000"/>
            </a:lnSpc>
            <a:spcBef>
              <a:spcPct val="0"/>
            </a:spcBef>
            <a:spcAft>
              <a:spcPct val="35000"/>
            </a:spcAft>
            <a:buNone/>
          </a:pPr>
          <a:r>
            <a:rPr lang="en-US" sz="1900" b="1" kern="1200" dirty="0">
              <a:latin typeface="+mj-lt"/>
            </a:rPr>
            <a:t>Are influenced by the success of cybercriminals and the lack of success of law enforcement</a:t>
          </a:r>
        </a:p>
      </dsp:txBody>
      <dsp:txXfrm>
        <a:off x="1144698" y="416853"/>
        <a:ext cx="1990599" cy="1990599"/>
      </dsp:txXfrm>
    </dsp:sp>
    <dsp:sp modelId="{B444D23F-63AE-4F4E-B416-2E7C1FE535F4}">
      <dsp:nvSpPr>
        <dsp:cNvPr id="0" name=""/>
        <dsp:cNvSpPr/>
      </dsp:nvSpPr>
      <dsp:spPr>
        <a:xfrm rot="10800000">
          <a:off x="1647350" y="3072303"/>
          <a:ext cx="985296" cy="535478"/>
        </a:xfrm>
        <a:prstGeom prst="triangle">
          <a:avLst/>
        </a:prstGeom>
        <a:solidFill>
          <a:schemeClr val="tx1">
            <a:lumMod val="6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E53E8D6-6548-E344-8B4E-F2C561C4255D}">
      <dsp:nvSpPr>
        <dsp:cNvPr id="0" name=""/>
        <dsp:cNvSpPr/>
      </dsp:nvSpPr>
      <dsp:spPr>
        <a:xfrm>
          <a:off x="352687" y="3830055"/>
          <a:ext cx="3574621" cy="2765054"/>
        </a:xfrm>
        <a:prstGeom prst="ellipse">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rtl="0">
            <a:lnSpc>
              <a:spcPct val="90000"/>
            </a:lnSpc>
            <a:spcBef>
              <a:spcPct val="0"/>
            </a:spcBef>
            <a:spcAft>
              <a:spcPct val="35000"/>
            </a:spcAft>
            <a:buNone/>
          </a:pPr>
          <a:r>
            <a:rPr lang="en-US" sz="2000" b="1" kern="1200" dirty="0">
              <a:latin typeface="+mj-lt"/>
            </a:rPr>
            <a:t>Many of these organizations have not invested sufficiently in technical, physical, and human-factor resources to prevent attacks</a:t>
          </a:r>
        </a:p>
      </dsp:txBody>
      <dsp:txXfrm>
        <a:off x="876178" y="4234988"/>
        <a:ext cx="2527639" cy="1955188"/>
      </dsp:txXfrm>
    </dsp:sp>
    <dsp:sp modelId="{7576C177-1ED3-4D4F-975D-5EDCC8B2E00E}">
      <dsp:nvSpPr>
        <dsp:cNvPr id="0" name=""/>
        <dsp:cNvSpPr/>
      </dsp:nvSpPr>
      <dsp:spPr>
        <a:xfrm rot="5080528">
          <a:off x="4151573" y="4711452"/>
          <a:ext cx="985296" cy="535478"/>
        </a:xfrm>
        <a:prstGeom prst="triangle">
          <a:avLst/>
        </a:prstGeom>
        <a:solidFill>
          <a:schemeClr val="tx1">
            <a:lumMod val="6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D22E29C-3798-EA46-B56B-34DCF8F800BF}">
      <dsp:nvSpPr>
        <dsp:cNvPr id="0" name=""/>
        <dsp:cNvSpPr/>
      </dsp:nvSpPr>
      <dsp:spPr>
        <a:xfrm>
          <a:off x="5334876" y="2846998"/>
          <a:ext cx="3889500" cy="3773151"/>
        </a:xfrm>
        <a:prstGeom prst="ellipse">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rtl="0">
            <a:lnSpc>
              <a:spcPct val="90000"/>
            </a:lnSpc>
            <a:spcBef>
              <a:spcPct val="0"/>
            </a:spcBef>
            <a:spcAft>
              <a:spcPct val="35000"/>
            </a:spcAft>
            <a:buNone/>
          </a:pPr>
          <a:r>
            <a:rPr lang="en-US" sz="2000" b="1" kern="1200" dirty="0">
              <a:latin typeface="+mj-lt"/>
            </a:rPr>
            <a:t>Reporting rates tend to be low because of a lack of confidence in law enforcement, concern about corporate reputation, and a concern about civil liability</a:t>
          </a:r>
        </a:p>
      </dsp:txBody>
      <dsp:txXfrm>
        <a:off x="5904480" y="3399563"/>
        <a:ext cx="2750292" cy="2668021"/>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BA9323-86B5-6443-9542-949D8B6D702A}">
      <dsp:nvSpPr>
        <dsp:cNvPr id="0" name=""/>
        <dsp:cNvSpPr/>
      </dsp:nvSpPr>
      <dsp:spPr>
        <a:xfrm>
          <a:off x="2254" y="285102"/>
          <a:ext cx="1788765" cy="1073259"/>
        </a:xfrm>
        <a:prstGeom prst="rect">
          <a:avLst/>
        </a:prstGeom>
        <a:solidFill>
          <a:schemeClr val="tx1"/>
        </a:solidFill>
        <a:ln>
          <a:solidFill>
            <a:schemeClr val="accent3">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effectLst/>
            </a:rPr>
            <a:t>Notice</a:t>
          </a:r>
        </a:p>
      </dsp:txBody>
      <dsp:txXfrm>
        <a:off x="2254" y="285102"/>
        <a:ext cx="1788765" cy="1073259"/>
      </dsp:txXfrm>
    </dsp:sp>
    <dsp:sp modelId="{AF172B0C-C620-F343-B074-7C6A90237570}">
      <dsp:nvSpPr>
        <dsp:cNvPr id="0" name=""/>
        <dsp:cNvSpPr/>
      </dsp:nvSpPr>
      <dsp:spPr>
        <a:xfrm>
          <a:off x="1969896" y="285102"/>
          <a:ext cx="1788765" cy="1073259"/>
        </a:xfrm>
        <a:prstGeom prst="rect">
          <a:avLst/>
        </a:prstGeom>
        <a:solidFill>
          <a:schemeClr val="tx1"/>
        </a:solidFill>
        <a:ln>
          <a:solidFill>
            <a:schemeClr val="accent5">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effectLst/>
            </a:rPr>
            <a:t>Consent</a:t>
          </a:r>
        </a:p>
      </dsp:txBody>
      <dsp:txXfrm>
        <a:off x="1969896" y="285102"/>
        <a:ext cx="1788765" cy="1073259"/>
      </dsp:txXfrm>
    </dsp:sp>
    <dsp:sp modelId="{B22FFA69-7555-464C-8C84-D177A39F3A26}">
      <dsp:nvSpPr>
        <dsp:cNvPr id="0" name=""/>
        <dsp:cNvSpPr/>
      </dsp:nvSpPr>
      <dsp:spPr>
        <a:xfrm>
          <a:off x="3937538" y="285102"/>
          <a:ext cx="1788765" cy="1073259"/>
        </a:xfrm>
        <a:prstGeom prst="rect">
          <a:avLst/>
        </a:prstGeom>
        <a:solidFill>
          <a:schemeClr val="tx1"/>
        </a:solidFill>
        <a:ln>
          <a:solidFill>
            <a:schemeClr val="accent6">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effectLst/>
            </a:rPr>
            <a:t>Consistency</a:t>
          </a:r>
        </a:p>
      </dsp:txBody>
      <dsp:txXfrm>
        <a:off x="3937538" y="285102"/>
        <a:ext cx="1788765" cy="1073259"/>
      </dsp:txXfrm>
    </dsp:sp>
    <dsp:sp modelId="{943006C3-0A35-5744-8096-219340C28D26}">
      <dsp:nvSpPr>
        <dsp:cNvPr id="0" name=""/>
        <dsp:cNvSpPr/>
      </dsp:nvSpPr>
      <dsp:spPr>
        <a:xfrm>
          <a:off x="5905180" y="285102"/>
          <a:ext cx="1788765" cy="1073259"/>
        </a:xfrm>
        <a:prstGeom prst="rect">
          <a:avLst/>
        </a:prstGeom>
        <a:solidFill>
          <a:schemeClr val="tx1"/>
        </a:solidFill>
        <a:ln>
          <a:solidFill>
            <a:schemeClr val="accent3">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effectLst/>
            </a:rPr>
            <a:t>Access</a:t>
          </a:r>
        </a:p>
      </dsp:txBody>
      <dsp:txXfrm>
        <a:off x="5905180" y="285102"/>
        <a:ext cx="1788765" cy="1073259"/>
      </dsp:txXfrm>
    </dsp:sp>
    <dsp:sp modelId="{2D762C0D-45A5-314B-9646-563FE2C342F9}">
      <dsp:nvSpPr>
        <dsp:cNvPr id="0" name=""/>
        <dsp:cNvSpPr/>
      </dsp:nvSpPr>
      <dsp:spPr>
        <a:xfrm>
          <a:off x="986075" y="1537238"/>
          <a:ext cx="1788765" cy="1073259"/>
        </a:xfrm>
        <a:prstGeom prst="rect">
          <a:avLst/>
        </a:prstGeom>
        <a:solidFill>
          <a:schemeClr val="tx1"/>
        </a:solidFill>
        <a:ln>
          <a:solidFill>
            <a:schemeClr val="accent5">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effectLst/>
            </a:rPr>
            <a:t>Security</a:t>
          </a:r>
        </a:p>
      </dsp:txBody>
      <dsp:txXfrm>
        <a:off x="986075" y="1537238"/>
        <a:ext cx="1788765" cy="1073259"/>
      </dsp:txXfrm>
    </dsp:sp>
    <dsp:sp modelId="{64D4B641-86A7-F447-8C09-2802BF862B78}">
      <dsp:nvSpPr>
        <dsp:cNvPr id="0" name=""/>
        <dsp:cNvSpPr/>
      </dsp:nvSpPr>
      <dsp:spPr>
        <a:xfrm>
          <a:off x="2953717" y="1537238"/>
          <a:ext cx="1788765" cy="1073259"/>
        </a:xfrm>
        <a:prstGeom prst="rect">
          <a:avLst/>
        </a:prstGeom>
        <a:solidFill>
          <a:schemeClr val="tx1"/>
        </a:solidFill>
        <a:ln>
          <a:solidFill>
            <a:schemeClr val="accent6">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effectLst/>
            </a:rPr>
            <a:t>Onward transfer</a:t>
          </a:r>
        </a:p>
      </dsp:txBody>
      <dsp:txXfrm>
        <a:off x="2953717" y="1537238"/>
        <a:ext cx="1788765" cy="1073259"/>
      </dsp:txXfrm>
    </dsp:sp>
    <dsp:sp modelId="{99F56D78-61F7-DE4B-9CFA-9A6B6003DE80}">
      <dsp:nvSpPr>
        <dsp:cNvPr id="0" name=""/>
        <dsp:cNvSpPr/>
      </dsp:nvSpPr>
      <dsp:spPr>
        <a:xfrm>
          <a:off x="4921359" y="1537238"/>
          <a:ext cx="1788765" cy="1073259"/>
        </a:xfrm>
        <a:prstGeom prst="rect">
          <a:avLst/>
        </a:prstGeom>
        <a:solidFill>
          <a:schemeClr val="tx1"/>
        </a:solidFill>
        <a:ln>
          <a:solidFill>
            <a:schemeClr val="accent3">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effectLst/>
            </a:rPr>
            <a:t>Enforcement</a:t>
          </a:r>
        </a:p>
      </dsp:txBody>
      <dsp:txXfrm>
        <a:off x="4921359" y="1537238"/>
        <a:ext cx="1788765" cy="1073259"/>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7AE023-5BDE-6248-8D76-34709F10D62E}">
      <dsp:nvSpPr>
        <dsp:cNvPr id="0" name=""/>
        <dsp:cNvSpPr/>
      </dsp:nvSpPr>
      <dsp:spPr>
        <a:xfrm>
          <a:off x="0" y="318835"/>
          <a:ext cx="8229600" cy="3906000"/>
        </a:xfrm>
        <a:prstGeom prst="rect">
          <a:avLst/>
        </a:prstGeom>
        <a:solidFill>
          <a:schemeClr val="lt1">
            <a:alpha val="90000"/>
            <a:hueOff val="0"/>
            <a:satOff val="0"/>
            <a:lumOff val="0"/>
            <a:alphaOff val="0"/>
          </a:schemeClr>
        </a:solidFill>
        <a:ln w="9525" cap="flat" cmpd="sng" algn="ctr">
          <a:solidFill>
            <a:schemeClr val="accent6">
              <a:lumMod val="50000"/>
            </a:schemeClr>
          </a:solidFill>
          <a:prstDash val="solid"/>
        </a:ln>
        <a:effectLst>
          <a:glow rad="101600">
            <a:schemeClr val="accent1">
              <a:alpha val="75000"/>
            </a:schemeClr>
          </a:glow>
        </a:effectLst>
      </dsp:spPr>
      <dsp:style>
        <a:lnRef idx="1">
          <a:scrgbClr r="0" g="0" b="0"/>
        </a:lnRef>
        <a:fillRef idx="1">
          <a:scrgbClr r="0" g="0" b="0"/>
        </a:fillRef>
        <a:effectRef idx="0">
          <a:scrgbClr r="0" g="0" b="0"/>
        </a:effectRef>
        <a:fontRef idx="minor"/>
      </dsp:style>
      <dsp:txBody>
        <a:bodyPr spcFirstLastPara="0" vert="horz" wrap="square" lIns="638708" tIns="416560" rIns="638708" bIns="142240" numCol="1" spcCol="1270" anchor="t" anchorCtr="0">
          <a:noAutofit/>
        </a:bodyPr>
        <a:lstStyle/>
        <a:p>
          <a:pPr marL="228600" lvl="1" indent="-228600" algn="l" defTabSz="889000" rtl="0">
            <a:lnSpc>
              <a:spcPct val="90000"/>
            </a:lnSpc>
            <a:spcBef>
              <a:spcPct val="0"/>
            </a:spcBef>
            <a:spcAft>
              <a:spcPct val="15000"/>
            </a:spcAft>
            <a:buChar char="•"/>
          </a:pPr>
          <a:r>
            <a:rPr lang="en-US" sz="2000" b="0" kern="1200" dirty="0">
              <a:latin typeface="+mn-lt"/>
            </a:rPr>
            <a:t>Deals with personal information collected and used by federal agencies</a:t>
          </a:r>
        </a:p>
        <a:p>
          <a:pPr marL="228600" lvl="1" indent="-228600" algn="l" defTabSz="889000" rtl="0">
            <a:lnSpc>
              <a:spcPct val="90000"/>
            </a:lnSpc>
            <a:spcBef>
              <a:spcPct val="0"/>
            </a:spcBef>
            <a:spcAft>
              <a:spcPct val="15000"/>
            </a:spcAft>
            <a:buChar char="•"/>
          </a:pPr>
          <a:r>
            <a:rPr lang="en-US" sz="2000" b="0" kern="1200" dirty="0">
              <a:latin typeface="+mn-lt"/>
            </a:rPr>
            <a:t>Permits individuals to determine records kept</a:t>
          </a:r>
        </a:p>
        <a:p>
          <a:pPr marL="228600" lvl="1" indent="-228600" algn="l" defTabSz="889000" rtl="0">
            <a:lnSpc>
              <a:spcPct val="90000"/>
            </a:lnSpc>
            <a:spcBef>
              <a:spcPct val="0"/>
            </a:spcBef>
            <a:spcAft>
              <a:spcPct val="15000"/>
            </a:spcAft>
            <a:buChar char="•"/>
          </a:pPr>
          <a:r>
            <a:rPr lang="en-US" sz="2000" b="0" kern="1200" dirty="0">
              <a:latin typeface="+mn-lt"/>
            </a:rPr>
            <a:t>Permits individuals to forbid records being used for other purposes </a:t>
          </a:r>
        </a:p>
        <a:p>
          <a:pPr marL="228600" lvl="1" indent="-228600" algn="l" defTabSz="889000" rtl="0">
            <a:lnSpc>
              <a:spcPct val="90000"/>
            </a:lnSpc>
            <a:spcBef>
              <a:spcPct val="0"/>
            </a:spcBef>
            <a:spcAft>
              <a:spcPct val="15000"/>
            </a:spcAft>
            <a:buChar char="•"/>
          </a:pPr>
          <a:r>
            <a:rPr lang="en-US" sz="2000" b="0" kern="1200" dirty="0">
              <a:latin typeface="+mn-lt"/>
            </a:rPr>
            <a:t>Permits individuals to obtain access to records and to correct and amend records as appropriate</a:t>
          </a:r>
        </a:p>
        <a:p>
          <a:pPr marL="228600" lvl="1" indent="-228600" algn="l" defTabSz="889000" rtl="0">
            <a:lnSpc>
              <a:spcPct val="90000"/>
            </a:lnSpc>
            <a:spcBef>
              <a:spcPct val="0"/>
            </a:spcBef>
            <a:spcAft>
              <a:spcPct val="15000"/>
            </a:spcAft>
            <a:buChar char="•"/>
          </a:pPr>
          <a:r>
            <a:rPr lang="en-US" sz="2000" b="0" kern="1200" dirty="0">
              <a:latin typeface="+mn-lt"/>
            </a:rPr>
            <a:t>Ensures agencies properly collect, maintain, and use personal information</a:t>
          </a:r>
        </a:p>
        <a:p>
          <a:pPr marL="228600" lvl="1" indent="-228600" algn="l" defTabSz="889000" rtl="0">
            <a:lnSpc>
              <a:spcPct val="90000"/>
            </a:lnSpc>
            <a:spcBef>
              <a:spcPct val="0"/>
            </a:spcBef>
            <a:spcAft>
              <a:spcPct val="15000"/>
            </a:spcAft>
            <a:buChar char="•"/>
          </a:pPr>
          <a:r>
            <a:rPr lang="en-US" sz="2000" b="0" kern="1200" dirty="0">
              <a:latin typeface="+mn-lt"/>
            </a:rPr>
            <a:t>Creates a private right of action for individuals</a:t>
          </a:r>
        </a:p>
      </dsp:txBody>
      <dsp:txXfrm>
        <a:off x="0" y="318835"/>
        <a:ext cx="8229600" cy="3906000"/>
      </dsp:txXfrm>
    </dsp:sp>
    <dsp:sp modelId="{BA411A9E-1404-DB4C-8325-0520C6FD7F93}">
      <dsp:nvSpPr>
        <dsp:cNvPr id="0" name=""/>
        <dsp:cNvSpPr/>
      </dsp:nvSpPr>
      <dsp:spPr>
        <a:xfrm>
          <a:off x="411480" y="23635"/>
          <a:ext cx="5760720" cy="590400"/>
        </a:xfrm>
        <a:prstGeom prst="roundRect">
          <a:avLst/>
        </a:prstGeom>
        <a:solidFill>
          <a:schemeClr val="accent6">
            <a:lumMod val="75000"/>
          </a:schemeClr>
        </a:solidFill>
        <a:ln>
          <a:solidFill>
            <a:schemeClr val="accent6">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89000" rtl="0">
            <a:lnSpc>
              <a:spcPct val="90000"/>
            </a:lnSpc>
            <a:spcBef>
              <a:spcPct val="0"/>
            </a:spcBef>
            <a:spcAft>
              <a:spcPct val="35000"/>
            </a:spcAft>
            <a:buNone/>
          </a:pPr>
          <a:r>
            <a:rPr lang="en-US" sz="2000" b="1" kern="1200" dirty="0">
              <a:solidFill>
                <a:schemeClr val="bg1"/>
              </a:solidFill>
            </a:rPr>
            <a:t>Privacy Act of 1974</a:t>
          </a:r>
          <a:endParaRPr lang="en-US" sz="2000" kern="1200" dirty="0">
            <a:solidFill>
              <a:schemeClr val="bg1"/>
            </a:solidFill>
          </a:endParaRPr>
        </a:p>
      </dsp:txBody>
      <dsp:txXfrm>
        <a:off x="440301" y="52456"/>
        <a:ext cx="5703078" cy="532758"/>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B186DE-AC94-6C4A-853D-936880B0CFA6}">
      <dsp:nvSpPr>
        <dsp:cNvPr id="0" name=""/>
        <dsp:cNvSpPr/>
      </dsp:nvSpPr>
      <dsp:spPr>
        <a:xfrm rot="5400000">
          <a:off x="-105599" y="106444"/>
          <a:ext cx="703994" cy="492795"/>
        </a:xfrm>
        <a:prstGeom prst="chevron">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bg1"/>
              </a:solidFill>
              <a:latin typeface="+mn-lt"/>
              <a:ea typeface="+mn-ea"/>
            </a:rPr>
            <a:t>1</a:t>
          </a:r>
          <a:endParaRPr lang="en-US" sz="1200" b="1" i="0" kern="1200" dirty="0">
            <a:solidFill>
              <a:schemeClr val="bg1"/>
            </a:solidFill>
            <a:latin typeface="+mn-lt"/>
          </a:endParaRPr>
        </a:p>
      </dsp:txBody>
      <dsp:txXfrm rot="-5400000">
        <a:off x="1" y="247243"/>
        <a:ext cx="492795" cy="211199"/>
      </dsp:txXfrm>
    </dsp:sp>
    <dsp:sp modelId="{4108F6DE-8E7A-1B41-8FDC-D4CFC91DBE86}">
      <dsp:nvSpPr>
        <dsp:cNvPr id="0" name=""/>
        <dsp:cNvSpPr/>
      </dsp:nvSpPr>
      <dsp:spPr>
        <a:xfrm rot="5400000">
          <a:off x="3789499" y="-3295858"/>
          <a:ext cx="457596" cy="7051004"/>
        </a:xfrm>
        <a:prstGeom prst="round2Same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solidFill>
                <a:schemeClr val="bg1"/>
              </a:solidFill>
              <a:latin typeface="+mn-lt"/>
              <a:ea typeface="+mn-ea"/>
            </a:rPr>
            <a:t>Be a positive stimulus and instill confidence</a:t>
          </a:r>
          <a:endParaRPr lang="en-US" sz="2400" kern="1200" dirty="0">
            <a:solidFill>
              <a:schemeClr val="bg1"/>
            </a:solidFill>
            <a:latin typeface="+mn-lt"/>
          </a:endParaRPr>
        </a:p>
      </dsp:txBody>
      <dsp:txXfrm rot="-5400000">
        <a:off x="492795" y="23184"/>
        <a:ext cx="7028666" cy="412920"/>
      </dsp:txXfrm>
    </dsp:sp>
    <dsp:sp modelId="{CDE46470-99AB-0641-A1BA-746BC6833F14}">
      <dsp:nvSpPr>
        <dsp:cNvPr id="0" name=""/>
        <dsp:cNvSpPr/>
      </dsp:nvSpPr>
      <dsp:spPr>
        <a:xfrm rot="5400000">
          <a:off x="-105599" y="685673"/>
          <a:ext cx="703994" cy="492795"/>
        </a:xfrm>
        <a:prstGeom prst="chevron">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bg1"/>
              </a:solidFill>
              <a:latin typeface="+mn-lt"/>
              <a:ea typeface="+mn-ea"/>
            </a:rPr>
            <a:t>2</a:t>
          </a:r>
        </a:p>
      </dsp:txBody>
      <dsp:txXfrm rot="-5400000">
        <a:off x="1" y="826472"/>
        <a:ext cx="492795" cy="211199"/>
      </dsp:txXfrm>
    </dsp:sp>
    <dsp:sp modelId="{C301902F-10EB-2F47-BCEC-9FB67217C280}">
      <dsp:nvSpPr>
        <dsp:cNvPr id="0" name=""/>
        <dsp:cNvSpPr/>
      </dsp:nvSpPr>
      <dsp:spPr>
        <a:xfrm rot="5400000">
          <a:off x="3789499" y="-2716629"/>
          <a:ext cx="457596" cy="7051004"/>
        </a:xfrm>
        <a:prstGeom prst="round2SameRect">
          <a:avLst/>
        </a:prstGeom>
        <a:solidFill>
          <a:schemeClr val="lt1">
            <a:alpha val="90000"/>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b="0" i="0" kern="1200" dirty="0">
              <a:solidFill>
                <a:schemeClr val="bg1"/>
              </a:solidFill>
              <a:latin typeface="+mn-lt"/>
              <a:ea typeface="+mn-ea"/>
            </a:rPr>
            <a:t>Be educational</a:t>
          </a:r>
        </a:p>
      </dsp:txBody>
      <dsp:txXfrm rot="-5400000">
        <a:off x="492795" y="602413"/>
        <a:ext cx="7028666" cy="412920"/>
      </dsp:txXfrm>
    </dsp:sp>
    <dsp:sp modelId="{AA65A835-CA00-8A41-A5B2-F6386C93ED30}">
      <dsp:nvSpPr>
        <dsp:cNvPr id="0" name=""/>
        <dsp:cNvSpPr/>
      </dsp:nvSpPr>
      <dsp:spPr>
        <a:xfrm rot="5400000">
          <a:off x="-105599" y="1264902"/>
          <a:ext cx="703994" cy="492795"/>
        </a:xfrm>
        <a:prstGeom prst="chevron">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bg1"/>
              </a:solidFill>
              <a:latin typeface="+mn-lt"/>
              <a:ea typeface="+mn-ea"/>
            </a:rPr>
            <a:t>3</a:t>
          </a:r>
        </a:p>
      </dsp:txBody>
      <dsp:txXfrm rot="-5400000">
        <a:off x="1" y="1405701"/>
        <a:ext cx="492795" cy="211199"/>
      </dsp:txXfrm>
    </dsp:sp>
    <dsp:sp modelId="{467B6652-C1AC-1545-8B8A-F0360C60510B}">
      <dsp:nvSpPr>
        <dsp:cNvPr id="0" name=""/>
        <dsp:cNvSpPr/>
      </dsp:nvSpPr>
      <dsp:spPr>
        <a:xfrm rot="5400000">
          <a:off x="3789499" y="-2137401"/>
          <a:ext cx="457596" cy="7051004"/>
        </a:xfrm>
        <a:prstGeom prst="round2Same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solidFill>
                <a:schemeClr val="bg1"/>
              </a:solidFill>
              <a:latin typeface="+mn-lt"/>
              <a:ea typeface="+mn-ea"/>
            </a:rPr>
            <a:t>Provide a measure of support</a:t>
          </a:r>
        </a:p>
      </dsp:txBody>
      <dsp:txXfrm rot="-5400000">
        <a:off x="492795" y="1181641"/>
        <a:ext cx="7028666" cy="412920"/>
      </dsp:txXfrm>
    </dsp:sp>
    <dsp:sp modelId="{68168EC5-F7FE-4B4E-BC59-CFD70CCADFAB}">
      <dsp:nvSpPr>
        <dsp:cNvPr id="0" name=""/>
        <dsp:cNvSpPr/>
      </dsp:nvSpPr>
      <dsp:spPr>
        <a:xfrm rot="5400000">
          <a:off x="-105599" y="1844130"/>
          <a:ext cx="703994" cy="492795"/>
        </a:xfrm>
        <a:prstGeom prst="chevron">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bg1"/>
              </a:solidFill>
              <a:latin typeface="+mn-lt"/>
              <a:ea typeface="+mn-ea"/>
            </a:rPr>
            <a:t>4</a:t>
          </a:r>
        </a:p>
      </dsp:txBody>
      <dsp:txXfrm rot="-5400000">
        <a:off x="1" y="1984929"/>
        <a:ext cx="492795" cy="211199"/>
      </dsp:txXfrm>
    </dsp:sp>
    <dsp:sp modelId="{7DD58F8F-5A94-A347-81A9-3C85A567FA84}">
      <dsp:nvSpPr>
        <dsp:cNvPr id="0" name=""/>
        <dsp:cNvSpPr/>
      </dsp:nvSpPr>
      <dsp:spPr>
        <a:xfrm rot="5400000">
          <a:off x="3789499" y="-1558172"/>
          <a:ext cx="457596" cy="7051004"/>
        </a:xfrm>
        <a:prstGeom prst="round2SameRect">
          <a:avLst/>
        </a:prstGeom>
        <a:solidFill>
          <a:schemeClr val="lt1">
            <a:alpha val="90000"/>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solidFill>
                <a:schemeClr val="bg1"/>
              </a:solidFill>
              <a:latin typeface="+mn-lt"/>
              <a:ea typeface="+mn-ea"/>
            </a:rPr>
            <a:t>Be a means of deterrence and discipline</a:t>
          </a:r>
        </a:p>
      </dsp:txBody>
      <dsp:txXfrm rot="-5400000">
        <a:off x="492795" y="1760870"/>
        <a:ext cx="7028666" cy="412920"/>
      </dsp:txXfrm>
    </dsp:sp>
    <dsp:sp modelId="{1E6234FE-2610-A349-8C51-5A938845B23B}">
      <dsp:nvSpPr>
        <dsp:cNvPr id="0" name=""/>
        <dsp:cNvSpPr/>
      </dsp:nvSpPr>
      <dsp:spPr>
        <a:xfrm rot="5400000">
          <a:off x="-105599" y="2423359"/>
          <a:ext cx="703994" cy="492795"/>
        </a:xfrm>
        <a:prstGeom prst="chevron">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bg1"/>
              </a:solidFill>
              <a:latin typeface="+mn-lt"/>
              <a:ea typeface="+mn-ea"/>
            </a:rPr>
            <a:t>5</a:t>
          </a:r>
        </a:p>
      </dsp:txBody>
      <dsp:txXfrm rot="-5400000">
        <a:off x="1" y="2564158"/>
        <a:ext cx="492795" cy="211199"/>
      </dsp:txXfrm>
    </dsp:sp>
    <dsp:sp modelId="{D2013008-6311-BD49-8DCA-18AA0F4CFBFB}">
      <dsp:nvSpPr>
        <dsp:cNvPr id="0" name=""/>
        <dsp:cNvSpPr/>
      </dsp:nvSpPr>
      <dsp:spPr>
        <a:xfrm rot="5400000">
          <a:off x="3789499" y="-978943"/>
          <a:ext cx="457596" cy="7051004"/>
        </a:xfrm>
        <a:prstGeom prst="round2Same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solidFill>
                <a:schemeClr val="bg1"/>
              </a:solidFill>
              <a:latin typeface="+mn-lt"/>
              <a:ea typeface="+mn-ea"/>
            </a:rPr>
            <a:t>Enhance the profession's public image</a:t>
          </a:r>
        </a:p>
      </dsp:txBody>
      <dsp:txXfrm rot="-5400000">
        <a:off x="492795" y="2340099"/>
        <a:ext cx="7028666" cy="412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CEBCA9-E0EF-964A-930C-85776AACF547}">
      <dsp:nvSpPr>
        <dsp:cNvPr id="0" name=""/>
        <dsp:cNvSpPr/>
      </dsp:nvSpPr>
      <dsp:spPr>
        <a:xfrm>
          <a:off x="0" y="0"/>
          <a:ext cx="9144000" cy="1531620"/>
        </a:xfrm>
        <a:prstGeom prst="rect">
          <a:avLst/>
        </a:prstGeom>
        <a:solidFill>
          <a:schemeClr val="accent3">
            <a:lumMod val="7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0" kern="1200" dirty="0">
              <a:latin typeface="+mn-lt"/>
            </a:rPr>
            <a:t>IT SECURITY MANAGEMENT:  A process used to achieve and maintain appropriate levels of confidentiality, integrity, availability, accountability, authenticity, and reliability.  IT security management functions include:</a:t>
          </a:r>
        </a:p>
      </dsp:txBody>
      <dsp:txXfrm>
        <a:off x="0" y="0"/>
        <a:ext cx="9144000" cy="1531620"/>
      </dsp:txXfrm>
    </dsp:sp>
    <dsp:sp modelId="{1C84FA8C-ED9A-FC43-A391-DDDD79295E98}">
      <dsp:nvSpPr>
        <dsp:cNvPr id="0" name=""/>
        <dsp:cNvSpPr/>
      </dsp:nvSpPr>
      <dsp:spPr>
        <a:xfrm>
          <a:off x="3146" y="1531620"/>
          <a:ext cx="1246252"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n-lt"/>
            </a:rPr>
            <a:t>Determining organizational         IT security objectives, strategies, and policies</a:t>
          </a:r>
        </a:p>
      </dsp:txBody>
      <dsp:txXfrm>
        <a:off x="3146" y="1531620"/>
        <a:ext cx="1246252" cy="3216402"/>
      </dsp:txXfrm>
    </dsp:sp>
    <dsp:sp modelId="{133A0DB5-B4DC-EE4F-97ED-465127DA17DB}">
      <dsp:nvSpPr>
        <dsp:cNvPr id="0" name=""/>
        <dsp:cNvSpPr/>
      </dsp:nvSpPr>
      <dsp:spPr>
        <a:xfrm>
          <a:off x="1249398" y="1531620"/>
          <a:ext cx="1144749"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a:latin typeface="+mn-lt"/>
            </a:rPr>
            <a:t>Determining organizational IT security requirements</a:t>
          </a:r>
          <a:endParaRPr lang="en-US" sz="1200" b="1" kern="1200" dirty="0">
            <a:latin typeface="+mn-lt"/>
          </a:endParaRPr>
        </a:p>
      </dsp:txBody>
      <dsp:txXfrm>
        <a:off x="1249398" y="1531620"/>
        <a:ext cx="1144749" cy="3216402"/>
      </dsp:txXfrm>
    </dsp:sp>
    <dsp:sp modelId="{91F63209-B40C-294A-A932-B982AEBD2ABF}">
      <dsp:nvSpPr>
        <dsp:cNvPr id="0" name=""/>
        <dsp:cNvSpPr/>
      </dsp:nvSpPr>
      <dsp:spPr>
        <a:xfrm>
          <a:off x="2394148" y="1531620"/>
          <a:ext cx="1247343"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a:latin typeface="+mn-lt"/>
            </a:rPr>
            <a:t>Identifying and analyzing security threats to IT assets within the organization</a:t>
          </a:r>
          <a:endParaRPr lang="en-US" sz="1200" b="1" kern="1200" dirty="0">
            <a:latin typeface="+mn-lt"/>
          </a:endParaRPr>
        </a:p>
      </dsp:txBody>
      <dsp:txXfrm>
        <a:off x="2394148" y="1531620"/>
        <a:ext cx="1247343" cy="3216402"/>
      </dsp:txXfrm>
    </dsp:sp>
    <dsp:sp modelId="{1932F4D9-3099-CD47-A33A-8F7F982E4626}">
      <dsp:nvSpPr>
        <dsp:cNvPr id="0" name=""/>
        <dsp:cNvSpPr/>
      </dsp:nvSpPr>
      <dsp:spPr>
        <a:xfrm>
          <a:off x="3641491" y="1531620"/>
          <a:ext cx="1014101"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n-lt"/>
            </a:rPr>
            <a:t>Identifying and analyzing risks</a:t>
          </a:r>
        </a:p>
      </dsp:txBody>
      <dsp:txXfrm>
        <a:off x="3641491" y="1531620"/>
        <a:ext cx="1014101" cy="3216402"/>
      </dsp:txXfrm>
    </dsp:sp>
    <dsp:sp modelId="{32E9282E-07BA-1F46-8BAE-3D761FEF1ED8}">
      <dsp:nvSpPr>
        <dsp:cNvPr id="0" name=""/>
        <dsp:cNvSpPr/>
      </dsp:nvSpPr>
      <dsp:spPr>
        <a:xfrm>
          <a:off x="4655592" y="1531620"/>
          <a:ext cx="1174661"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n-lt"/>
            </a:rPr>
            <a:t>Specifying appropriate safeguards</a:t>
          </a:r>
        </a:p>
      </dsp:txBody>
      <dsp:txXfrm>
        <a:off x="4655592" y="1531620"/>
        <a:ext cx="1174661" cy="3216402"/>
      </dsp:txXfrm>
    </dsp:sp>
    <dsp:sp modelId="{24676DF4-7AD2-B944-AB30-B7D9C5A5000D}">
      <dsp:nvSpPr>
        <dsp:cNvPr id="0" name=""/>
        <dsp:cNvSpPr/>
      </dsp:nvSpPr>
      <dsp:spPr>
        <a:xfrm>
          <a:off x="5830254" y="1523997"/>
          <a:ext cx="1241585" cy="3231647"/>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11175" rtl="0">
            <a:lnSpc>
              <a:spcPct val="90000"/>
            </a:lnSpc>
            <a:spcBef>
              <a:spcPct val="0"/>
            </a:spcBef>
            <a:spcAft>
              <a:spcPct val="35000"/>
            </a:spcAft>
            <a:buNone/>
          </a:pPr>
          <a:r>
            <a:rPr lang="en-US" sz="1150" b="1" kern="1200" dirty="0">
              <a:latin typeface="+mn-lt"/>
            </a:rPr>
            <a:t>Monitoring the implementation and operation of safeguards that are necessary in order to cost effectively protect the information and services within the organization</a:t>
          </a:r>
        </a:p>
      </dsp:txBody>
      <dsp:txXfrm>
        <a:off x="5830254" y="1523997"/>
        <a:ext cx="1241585" cy="3231647"/>
      </dsp:txXfrm>
    </dsp:sp>
    <dsp:sp modelId="{28C3CB3C-C7D2-CB49-A95C-0705ACD23DED}">
      <dsp:nvSpPr>
        <dsp:cNvPr id="0" name=""/>
        <dsp:cNvSpPr/>
      </dsp:nvSpPr>
      <dsp:spPr>
        <a:xfrm>
          <a:off x="7071840" y="1531620"/>
          <a:ext cx="1135230"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n-lt"/>
            </a:rPr>
            <a:t>Developing and implementing a security awareness program</a:t>
          </a:r>
        </a:p>
      </dsp:txBody>
      <dsp:txXfrm>
        <a:off x="7071840" y="1531620"/>
        <a:ext cx="1135230" cy="3216402"/>
      </dsp:txXfrm>
    </dsp:sp>
    <dsp:sp modelId="{932EB49E-B7CA-6943-9EE4-2E29970FB7DB}">
      <dsp:nvSpPr>
        <dsp:cNvPr id="0" name=""/>
        <dsp:cNvSpPr/>
      </dsp:nvSpPr>
      <dsp:spPr>
        <a:xfrm>
          <a:off x="8207071" y="1531620"/>
          <a:ext cx="933782"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n-lt"/>
            </a:rPr>
            <a:t>Detecting and reacting to incidents</a:t>
          </a:r>
        </a:p>
      </dsp:txBody>
      <dsp:txXfrm>
        <a:off x="8207071" y="1531620"/>
        <a:ext cx="933782" cy="3216402"/>
      </dsp:txXfrm>
    </dsp:sp>
    <dsp:sp modelId="{FFE7BA93-BDD0-984C-89E5-5B213247846F}">
      <dsp:nvSpPr>
        <dsp:cNvPr id="0" name=""/>
        <dsp:cNvSpPr/>
      </dsp:nvSpPr>
      <dsp:spPr>
        <a:xfrm>
          <a:off x="0" y="4748022"/>
          <a:ext cx="9144000" cy="357378"/>
        </a:xfrm>
        <a:prstGeom prst="rect">
          <a:avLst/>
        </a:prstGeom>
        <a:solidFill>
          <a:schemeClr val="accent3">
            <a:lumMod val="7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11F8B2-A2DD-5E42-83BE-338AE56DA0B9}">
      <dsp:nvSpPr>
        <dsp:cNvPr id="0" name=""/>
        <dsp:cNvSpPr/>
      </dsp:nvSpPr>
      <dsp:spPr>
        <a:xfrm>
          <a:off x="0" y="0"/>
          <a:ext cx="3048000" cy="4572000"/>
        </a:xfrm>
        <a:prstGeom prst="roundRect">
          <a:avLst>
            <a:gd name="adj" fmla="val 10000"/>
          </a:avLst>
        </a:prstGeom>
        <a:solidFill>
          <a:schemeClr val="accent5">
            <a:lumMod val="60000"/>
            <a:lumOff val="40000"/>
          </a:schemeClr>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latin typeface="+mn-lt"/>
            </a:rPr>
            <a:t>First examine organization’s IT security:</a:t>
          </a:r>
        </a:p>
      </dsp:txBody>
      <dsp:txXfrm>
        <a:off x="0" y="0"/>
        <a:ext cx="3048000" cy="1371600"/>
      </dsp:txXfrm>
    </dsp:sp>
    <dsp:sp modelId="{52E71F39-9D61-6744-A980-F4B723FA1F95}">
      <dsp:nvSpPr>
        <dsp:cNvPr id="0" name=""/>
        <dsp:cNvSpPr/>
      </dsp:nvSpPr>
      <dsp:spPr>
        <a:xfrm>
          <a:off x="304800" y="1371990"/>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ctr" defTabSz="800100">
            <a:lnSpc>
              <a:spcPct val="90000"/>
            </a:lnSpc>
            <a:spcBef>
              <a:spcPct val="0"/>
            </a:spcBef>
            <a:spcAft>
              <a:spcPct val="35000"/>
            </a:spcAft>
            <a:buNone/>
          </a:pPr>
          <a:r>
            <a:rPr lang="en-US" sz="1800" b="1" i="0" kern="1200">
              <a:latin typeface="+mn-lt"/>
            </a:rPr>
            <a:t>Objectives</a:t>
          </a:r>
          <a:r>
            <a:rPr lang="en-US" sz="1800" kern="1200">
              <a:latin typeface="+mn-lt"/>
            </a:rPr>
            <a:t> - wanted IT security outcomes</a:t>
          </a:r>
          <a:endParaRPr lang="en-US" sz="1800" kern="1200" dirty="0">
            <a:latin typeface="+mn-lt"/>
          </a:endParaRPr>
        </a:p>
      </dsp:txBody>
      <dsp:txXfrm>
        <a:off x="331108" y="1398298"/>
        <a:ext cx="2385784" cy="845598"/>
      </dsp:txXfrm>
    </dsp:sp>
    <dsp:sp modelId="{895D45A9-5732-1F49-82EE-95819AA2B3C9}">
      <dsp:nvSpPr>
        <dsp:cNvPr id="0" name=""/>
        <dsp:cNvSpPr/>
      </dsp:nvSpPr>
      <dsp:spPr>
        <a:xfrm>
          <a:off x="304800" y="2408392"/>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ctr" defTabSz="800100">
            <a:lnSpc>
              <a:spcPct val="90000"/>
            </a:lnSpc>
            <a:spcBef>
              <a:spcPct val="0"/>
            </a:spcBef>
            <a:spcAft>
              <a:spcPct val="35000"/>
            </a:spcAft>
            <a:buNone/>
          </a:pPr>
          <a:r>
            <a:rPr lang="en-US" sz="1800" b="1" i="0" kern="1200" dirty="0">
              <a:latin typeface="+mn-lt"/>
            </a:rPr>
            <a:t>Strategies</a:t>
          </a:r>
          <a:r>
            <a:rPr lang="en-US" sz="1800" kern="1200" dirty="0">
              <a:latin typeface="+mn-lt"/>
            </a:rPr>
            <a:t> - how to meet objectives</a:t>
          </a:r>
        </a:p>
      </dsp:txBody>
      <dsp:txXfrm>
        <a:off x="331108" y="2434700"/>
        <a:ext cx="2385784" cy="845598"/>
      </dsp:txXfrm>
    </dsp:sp>
    <dsp:sp modelId="{C0C6AEA2-1A13-364E-9701-B43766F33FE2}">
      <dsp:nvSpPr>
        <dsp:cNvPr id="0" name=""/>
        <dsp:cNvSpPr/>
      </dsp:nvSpPr>
      <dsp:spPr>
        <a:xfrm>
          <a:off x="304800" y="3444794"/>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ctr" defTabSz="800100">
            <a:lnSpc>
              <a:spcPct val="90000"/>
            </a:lnSpc>
            <a:spcBef>
              <a:spcPct val="0"/>
            </a:spcBef>
            <a:spcAft>
              <a:spcPct val="35000"/>
            </a:spcAft>
            <a:buNone/>
          </a:pPr>
          <a:r>
            <a:rPr lang="en-US" sz="1800" b="1" i="0" kern="1200" dirty="0">
              <a:latin typeface="+mn-lt"/>
            </a:rPr>
            <a:t>Policies</a:t>
          </a:r>
          <a:r>
            <a:rPr lang="en-US" sz="1800" kern="1200" dirty="0">
              <a:latin typeface="+mn-lt"/>
            </a:rPr>
            <a:t> - identify what needs to be done</a:t>
          </a:r>
        </a:p>
      </dsp:txBody>
      <dsp:txXfrm>
        <a:off x="331108" y="3471102"/>
        <a:ext cx="2385784" cy="8455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B76C59-715A-B042-B465-CD10C9F3F325}">
      <dsp:nvSpPr>
        <dsp:cNvPr id="0" name=""/>
        <dsp:cNvSpPr/>
      </dsp:nvSpPr>
      <dsp:spPr>
        <a:xfrm>
          <a:off x="0" y="57415"/>
          <a:ext cx="8784976" cy="825336"/>
        </a:xfrm>
        <a:prstGeom prst="rect">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41808" tIns="138176" rIns="241808" bIns="138176" numCol="1" spcCol="1270" anchor="ctr" anchorCtr="0">
          <a:noAutofit/>
        </a:bodyPr>
        <a:lstStyle/>
        <a:p>
          <a:pPr marL="0" lvl="0" indent="0" algn="ctr" defTabSz="1511300" rtl="0">
            <a:lnSpc>
              <a:spcPct val="90000"/>
            </a:lnSpc>
            <a:spcBef>
              <a:spcPct val="0"/>
            </a:spcBef>
            <a:spcAft>
              <a:spcPct val="35000"/>
            </a:spcAft>
            <a:buNone/>
          </a:pPr>
          <a:r>
            <a:rPr lang="en-US" sz="3400" b="1" kern="1200" dirty="0">
              <a:solidFill>
                <a:schemeClr val="bg1"/>
              </a:solidFill>
            </a:rPr>
            <a:t>Needs to address:</a:t>
          </a:r>
          <a:endParaRPr lang="en-US" sz="3400" kern="1200" dirty="0">
            <a:solidFill>
              <a:schemeClr val="bg1"/>
            </a:solidFill>
          </a:endParaRPr>
        </a:p>
      </dsp:txBody>
      <dsp:txXfrm>
        <a:off x="0" y="57415"/>
        <a:ext cx="8784976" cy="825336"/>
      </dsp:txXfrm>
    </dsp:sp>
    <dsp:sp modelId="{7B01258C-2BDC-D14A-80F7-36087E807CED}">
      <dsp:nvSpPr>
        <dsp:cNvPr id="0" name=""/>
        <dsp:cNvSpPr/>
      </dsp:nvSpPr>
      <dsp:spPr>
        <a:xfrm>
          <a:off x="0" y="882752"/>
          <a:ext cx="8784976" cy="4172399"/>
        </a:xfrm>
        <a:prstGeom prst="rect">
          <a:avLst/>
        </a:prstGeom>
        <a:solidFill>
          <a:schemeClr val="accent3">
            <a:lumMod val="60000"/>
            <a:lumOff val="4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rtl="0">
            <a:lnSpc>
              <a:spcPct val="90000"/>
            </a:lnSpc>
            <a:spcBef>
              <a:spcPct val="0"/>
            </a:spcBef>
            <a:spcAft>
              <a:spcPts val="342"/>
            </a:spcAft>
            <a:buChar char="•"/>
          </a:pPr>
          <a:r>
            <a:rPr lang="en-US" sz="1900" b="0" kern="1200" dirty="0">
              <a:latin typeface="+mn-lt"/>
            </a:rPr>
            <a:t>Scope and purpose including relation of objectives to business, legal, regulatory requirements</a:t>
          </a:r>
        </a:p>
        <a:p>
          <a:pPr marL="171450" lvl="1" indent="-171450" algn="l" defTabSz="844550" rtl="0">
            <a:lnSpc>
              <a:spcPct val="90000"/>
            </a:lnSpc>
            <a:spcBef>
              <a:spcPct val="0"/>
            </a:spcBef>
            <a:spcAft>
              <a:spcPts val="342"/>
            </a:spcAft>
            <a:buChar char="•"/>
          </a:pPr>
          <a:r>
            <a:rPr lang="en-US" sz="1900" b="0" kern="1200" dirty="0">
              <a:latin typeface="+mn-lt"/>
            </a:rPr>
            <a:t>IT security requirements</a:t>
          </a:r>
        </a:p>
        <a:p>
          <a:pPr marL="171450" lvl="1" indent="-171450" algn="l" defTabSz="844550" rtl="0">
            <a:lnSpc>
              <a:spcPct val="90000"/>
            </a:lnSpc>
            <a:spcBef>
              <a:spcPct val="0"/>
            </a:spcBef>
            <a:spcAft>
              <a:spcPts val="342"/>
            </a:spcAft>
            <a:buChar char="•"/>
          </a:pPr>
          <a:r>
            <a:rPr lang="en-US" sz="1900" b="0" kern="1200" dirty="0">
              <a:latin typeface="+mn-lt"/>
            </a:rPr>
            <a:t>Assignment of responsibilities</a:t>
          </a:r>
        </a:p>
        <a:p>
          <a:pPr marL="171450" lvl="1" indent="-171450" algn="l" defTabSz="844550" rtl="0">
            <a:lnSpc>
              <a:spcPct val="90000"/>
            </a:lnSpc>
            <a:spcBef>
              <a:spcPct val="0"/>
            </a:spcBef>
            <a:spcAft>
              <a:spcPts val="342"/>
            </a:spcAft>
            <a:buChar char="•"/>
          </a:pPr>
          <a:r>
            <a:rPr lang="en-US" sz="1900" b="0" kern="1200" dirty="0">
              <a:latin typeface="+mn-lt"/>
            </a:rPr>
            <a:t>Risk management approach</a:t>
          </a:r>
        </a:p>
        <a:p>
          <a:pPr marL="171450" lvl="1" indent="-171450" algn="l" defTabSz="844550" rtl="0">
            <a:lnSpc>
              <a:spcPct val="90000"/>
            </a:lnSpc>
            <a:spcBef>
              <a:spcPct val="0"/>
            </a:spcBef>
            <a:spcAft>
              <a:spcPts val="342"/>
            </a:spcAft>
            <a:buChar char="•"/>
          </a:pPr>
          <a:r>
            <a:rPr lang="en-US" sz="1900" b="0" kern="1200" dirty="0">
              <a:latin typeface="+mn-lt"/>
            </a:rPr>
            <a:t>Security awareness and training</a:t>
          </a:r>
        </a:p>
        <a:p>
          <a:pPr marL="171450" lvl="1" indent="-171450" algn="l" defTabSz="844550" rtl="0">
            <a:lnSpc>
              <a:spcPct val="90000"/>
            </a:lnSpc>
            <a:spcBef>
              <a:spcPct val="0"/>
            </a:spcBef>
            <a:spcAft>
              <a:spcPts val="342"/>
            </a:spcAft>
            <a:buChar char="•"/>
          </a:pPr>
          <a:r>
            <a:rPr lang="en-US" sz="1900" b="0" kern="1200" dirty="0">
              <a:latin typeface="+mn-lt"/>
            </a:rPr>
            <a:t>General personnel issues and any legal sanctions</a:t>
          </a:r>
        </a:p>
        <a:p>
          <a:pPr marL="171450" lvl="1" indent="-171450" algn="l" defTabSz="844550" rtl="0">
            <a:lnSpc>
              <a:spcPct val="90000"/>
            </a:lnSpc>
            <a:spcBef>
              <a:spcPct val="0"/>
            </a:spcBef>
            <a:spcAft>
              <a:spcPts val="342"/>
            </a:spcAft>
            <a:buChar char="•"/>
          </a:pPr>
          <a:r>
            <a:rPr lang="en-US" sz="1900" b="0" kern="1200" dirty="0">
              <a:latin typeface="+mn-lt"/>
            </a:rPr>
            <a:t>Integration of security into systems development</a:t>
          </a:r>
        </a:p>
        <a:p>
          <a:pPr marL="171450" lvl="1" indent="-171450" algn="l" defTabSz="844550" rtl="0">
            <a:lnSpc>
              <a:spcPct val="90000"/>
            </a:lnSpc>
            <a:spcBef>
              <a:spcPct val="0"/>
            </a:spcBef>
            <a:spcAft>
              <a:spcPts val="342"/>
            </a:spcAft>
            <a:buChar char="•"/>
          </a:pPr>
          <a:r>
            <a:rPr lang="en-US" sz="1900" b="0" kern="1200" dirty="0">
              <a:latin typeface="+mn-lt"/>
            </a:rPr>
            <a:t>Information classification scheme</a:t>
          </a:r>
        </a:p>
        <a:p>
          <a:pPr marL="171450" lvl="1" indent="-171450" algn="l" defTabSz="844550" rtl="0">
            <a:lnSpc>
              <a:spcPct val="90000"/>
            </a:lnSpc>
            <a:spcBef>
              <a:spcPct val="0"/>
            </a:spcBef>
            <a:spcAft>
              <a:spcPts val="342"/>
            </a:spcAft>
            <a:buChar char="•"/>
          </a:pPr>
          <a:r>
            <a:rPr lang="en-US" sz="1900" b="0" kern="1200" dirty="0">
              <a:latin typeface="+mn-lt"/>
            </a:rPr>
            <a:t>Contingency and business continuity planning</a:t>
          </a:r>
        </a:p>
        <a:p>
          <a:pPr marL="171450" lvl="1" indent="-171450" algn="l" defTabSz="844550" rtl="0">
            <a:lnSpc>
              <a:spcPct val="90000"/>
            </a:lnSpc>
            <a:spcBef>
              <a:spcPct val="0"/>
            </a:spcBef>
            <a:spcAft>
              <a:spcPts val="342"/>
            </a:spcAft>
            <a:buChar char="•"/>
          </a:pPr>
          <a:r>
            <a:rPr lang="en-US" sz="1900" b="0" kern="1200" dirty="0">
              <a:latin typeface="+mn-lt"/>
            </a:rPr>
            <a:t>Incident detection and handling processes</a:t>
          </a:r>
        </a:p>
        <a:p>
          <a:pPr marL="171450" lvl="1" indent="-171450" algn="l" defTabSz="844550" rtl="0">
            <a:lnSpc>
              <a:spcPct val="90000"/>
            </a:lnSpc>
            <a:spcBef>
              <a:spcPct val="0"/>
            </a:spcBef>
            <a:spcAft>
              <a:spcPts val="342"/>
            </a:spcAft>
            <a:buChar char="•"/>
          </a:pPr>
          <a:r>
            <a:rPr lang="en-US" sz="1900" b="0" kern="1200" dirty="0">
              <a:latin typeface="+mn-lt"/>
            </a:rPr>
            <a:t>How and when policy reviewed, and change control to it</a:t>
          </a:r>
        </a:p>
      </dsp:txBody>
      <dsp:txXfrm>
        <a:off x="0" y="882752"/>
        <a:ext cx="8784976" cy="417239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FF1D93-B1A7-EC4D-B4AE-9716ECD96F07}">
      <dsp:nvSpPr>
        <dsp:cNvPr id="0" name=""/>
        <dsp:cNvSpPr/>
      </dsp:nvSpPr>
      <dsp:spPr>
        <a:xfrm flipV="1">
          <a:off x="538248" y="634605"/>
          <a:ext cx="4090121" cy="80316"/>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263144" numCol="1" spcCol="1270" anchor="t" anchorCtr="0">
          <a:noAutofit/>
        </a:bodyPr>
        <a:lstStyle/>
        <a:p>
          <a:pPr marL="285750" lvl="1" indent="-285750" algn="l" defTabSz="1644650">
            <a:lnSpc>
              <a:spcPct val="90000"/>
            </a:lnSpc>
            <a:spcBef>
              <a:spcPct val="0"/>
            </a:spcBef>
            <a:spcAft>
              <a:spcPct val="15000"/>
            </a:spcAft>
            <a:buChar char="•"/>
          </a:pPr>
          <a:endParaRPr lang="en-US" sz="3700" kern="1200" dirty="0"/>
        </a:p>
      </dsp:txBody>
      <dsp:txXfrm rot="10800000">
        <a:off x="538248" y="634605"/>
        <a:ext cx="4090121" cy="80316"/>
      </dsp:txXfrm>
    </dsp:sp>
    <dsp:sp modelId="{129D86C5-B349-B249-9B7A-A09BDCE643A3}">
      <dsp:nvSpPr>
        <dsp:cNvPr id="0" name=""/>
        <dsp:cNvSpPr/>
      </dsp:nvSpPr>
      <dsp:spPr>
        <a:xfrm>
          <a:off x="76199" y="0"/>
          <a:ext cx="6027420" cy="1092240"/>
        </a:xfrm>
        <a:prstGeom prst="round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marL="0" lvl="0" indent="0" algn="l" defTabSz="977900" rtl="0">
            <a:lnSpc>
              <a:spcPct val="90000"/>
            </a:lnSpc>
            <a:spcBef>
              <a:spcPct val="0"/>
            </a:spcBef>
            <a:spcAft>
              <a:spcPct val="35000"/>
            </a:spcAft>
            <a:buNone/>
          </a:pPr>
          <a:r>
            <a:rPr lang="en-US" sz="2200" b="0" kern="1200" dirty="0">
              <a:solidFill>
                <a:schemeClr val="bg1"/>
              </a:solidFill>
              <a:latin typeface="+mn-lt"/>
            </a:rPr>
            <a:t>Critical component of process</a:t>
          </a:r>
        </a:p>
      </dsp:txBody>
      <dsp:txXfrm>
        <a:off x="129518" y="53319"/>
        <a:ext cx="5920782" cy="985602"/>
      </dsp:txXfrm>
    </dsp:sp>
    <dsp:sp modelId="{177C6B0C-9EC7-8A4B-9693-595E5BA85392}">
      <dsp:nvSpPr>
        <dsp:cNvPr id="0" name=""/>
        <dsp:cNvSpPr/>
      </dsp:nvSpPr>
      <dsp:spPr>
        <a:xfrm>
          <a:off x="1981212" y="1535447"/>
          <a:ext cx="4476220" cy="1194637"/>
        </a:xfrm>
        <a:prstGeom prst="rect">
          <a:avLst/>
        </a:prstGeom>
        <a:solidFill>
          <a:schemeClr val="accent6">
            <a:lumMod val="20000"/>
            <a:lumOff val="8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128016" numCol="1" spcCol="1270" anchor="t" anchorCtr="0">
          <a:noAutofit/>
        </a:bodyPr>
        <a:lstStyle/>
        <a:p>
          <a:pPr marL="171450" lvl="1" indent="-171450" algn="l" defTabSz="800100" rtl="0">
            <a:lnSpc>
              <a:spcPct val="90000"/>
            </a:lnSpc>
            <a:spcBef>
              <a:spcPct val="0"/>
            </a:spcBef>
            <a:spcAft>
              <a:spcPct val="15000"/>
            </a:spcAft>
            <a:buChar char="•"/>
          </a:pPr>
          <a:r>
            <a:rPr lang="en-US" sz="1800" b="0" kern="1200" dirty="0">
              <a:solidFill>
                <a:schemeClr val="bg1"/>
              </a:solidFill>
              <a:latin typeface="+mn-lt"/>
            </a:rPr>
            <a:t>Not feasible in practice</a:t>
          </a:r>
        </a:p>
      </dsp:txBody>
      <dsp:txXfrm>
        <a:off x="1981212" y="1535447"/>
        <a:ext cx="4476220" cy="1194637"/>
      </dsp:txXfrm>
    </dsp:sp>
    <dsp:sp modelId="{049C8206-A4B5-724E-B3E3-055514E4F640}">
      <dsp:nvSpPr>
        <dsp:cNvPr id="0" name=""/>
        <dsp:cNvSpPr/>
      </dsp:nvSpPr>
      <dsp:spPr>
        <a:xfrm>
          <a:off x="914402" y="998422"/>
          <a:ext cx="6027420" cy="1092240"/>
        </a:xfrm>
        <a:prstGeom prst="roundRect">
          <a:avLst/>
        </a:prstGeom>
        <a:solidFill>
          <a:schemeClr val="accent6">
            <a:shade val="80000"/>
            <a:hueOff val="-173528"/>
            <a:satOff val="1316"/>
            <a:lumOff val="12612"/>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marL="0" lvl="0" indent="0" algn="l" defTabSz="977900" rtl="0">
            <a:lnSpc>
              <a:spcPct val="90000"/>
            </a:lnSpc>
            <a:spcBef>
              <a:spcPct val="0"/>
            </a:spcBef>
            <a:spcAft>
              <a:spcPct val="35000"/>
            </a:spcAft>
            <a:buNone/>
          </a:pPr>
          <a:r>
            <a:rPr lang="en-US" sz="2200" b="0" kern="1200" dirty="0">
              <a:solidFill>
                <a:schemeClr val="bg1"/>
              </a:solidFill>
              <a:latin typeface="+mn-lt"/>
            </a:rPr>
            <a:t>Ideally examine every organizational asset</a:t>
          </a:r>
        </a:p>
      </dsp:txBody>
      <dsp:txXfrm>
        <a:off x="967721" y="1051741"/>
        <a:ext cx="5920782" cy="985602"/>
      </dsp:txXfrm>
    </dsp:sp>
    <dsp:sp modelId="{BA36F59A-75C2-4445-AF6B-F7E2E9BBD8C7}">
      <dsp:nvSpPr>
        <dsp:cNvPr id="0" name=""/>
        <dsp:cNvSpPr/>
      </dsp:nvSpPr>
      <dsp:spPr>
        <a:xfrm>
          <a:off x="3657610" y="3330225"/>
          <a:ext cx="3456553" cy="2156175"/>
        </a:xfrm>
        <a:prstGeom prst="rect">
          <a:avLst/>
        </a:prstGeom>
        <a:solidFill>
          <a:schemeClr val="accent3">
            <a:lumMod val="40000"/>
            <a:lumOff val="6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128016" numCol="1" spcCol="1270" anchor="t" anchorCtr="0">
          <a:noAutofit/>
        </a:bodyPr>
        <a:lstStyle/>
        <a:p>
          <a:pPr marL="171450" lvl="1" indent="-171450" algn="l" defTabSz="800100" rtl="0">
            <a:lnSpc>
              <a:spcPct val="90000"/>
            </a:lnSpc>
            <a:spcBef>
              <a:spcPct val="0"/>
            </a:spcBef>
            <a:spcAft>
              <a:spcPct val="15000"/>
            </a:spcAft>
            <a:buChar char="•"/>
          </a:pPr>
          <a:r>
            <a:rPr lang="en-US" sz="1800" b="0" kern="1200" dirty="0">
              <a:solidFill>
                <a:schemeClr val="bg1"/>
              </a:solidFill>
              <a:latin typeface="+mn-lt"/>
            </a:rPr>
            <a:t>Baseline</a:t>
          </a:r>
        </a:p>
        <a:p>
          <a:pPr marL="171450" lvl="1" indent="-171450" algn="l" defTabSz="800100" rtl="0">
            <a:lnSpc>
              <a:spcPct val="90000"/>
            </a:lnSpc>
            <a:spcBef>
              <a:spcPct val="0"/>
            </a:spcBef>
            <a:spcAft>
              <a:spcPct val="15000"/>
            </a:spcAft>
            <a:buChar char="•"/>
          </a:pPr>
          <a:r>
            <a:rPr lang="en-US" sz="1800" b="0" kern="1200" dirty="0">
              <a:solidFill>
                <a:schemeClr val="bg1"/>
              </a:solidFill>
              <a:latin typeface="+mn-lt"/>
            </a:rPr>
            <a:t>Informal</a:t>
          </a:r>
        </a:p>
        <a:p>
          <a:pPr marL="171450" lvl="1" indent="-171450" algn="l" defTabSz="800100" rtl="0">
            <a:lnSpc>
              <a:spcPct val="90000"/>
            </a:lnSpc>
            <a:spcBef>
              <a:spcPct val="0"/>
            </a:spcBef>
            <a:spcAft>
              <a:spcPct val="15000"/>
            </a:spcAft>
            <a:buChar char="•"/>
          </a:pPr>
          <a:r>
            <a:rPr lang="en-US" sz="1800" b="0" kern="1200" dirty="0">
              <a:solidFill>
                <a:schemeClr val="bg1"/>
              </a:solidFill>
              <a:latin typeface="+mn-lt"/>
            </a:rPr>
            <a:t>Detailed risk</a:t>
          </a:r>
        </a:p>
        <a:p>
          <a:pPr marL="171450" lvl="1" indent="-171450" algn="l" defTabSz="800100" rtl="0">
            <a:lnSpc>
              <a:spcPct val="90000"/>
            </a:lnSpc>
            <a:spcBef>
              <a:spcPct val="0"/>
            </a:spcBef>
            <a:spcAft>
              <a:spcPct val="15000"/>
            </a:spcAft>
            <a:buChar char="•"/>
          </a:pPr>
          <a:r>
            <a:rPr lang="en-US" sz="1800" b="0" kern="1200" dirty="0">
              <a:solidFill>
                <a:schemeClr val="bg1"/>
              </a:solidFill>
              <a:latin typeface="+mn-lt"/>
            </a:rPr>
            <a:t>Combined</a:t>
          </a:r>
        </a:p>
      </dsp:txBody>
      <dsp:txXfrm>
        <a:off x="3657610" y="3330225"/>
        <a:ext cx="3456553" cy="2156175"/>
      </dsp:txXfrm>
    </dsp:sp>
    <dsp:sp modelId="{0509F58E-3F2E-8C49-84B4-D18E914CAD90}">
      <dsp:nvSpPr>
        <dsp:cNvPr id="0" name=""/>
        <dsp:cNvSpPr/>
      </dsp:nvSpPr>
      <dsp:spPr>
        <a:xfrm>
          <a:off x="1524015" y="2730962"/>
          <a:ext cx="6484599" cy="1092240"/>
        </a:xfrm>
        <a:prstGeom prst="round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marL="0" lvl="0" indent="0" algn="l" defTabSz="977900" rtl="0">
            <a:lnSpc>
              <a:spcPct val="90000"/>
            </a:lnSpc>
            <a:spcBef>
              <a:spcPct val="0"/>
            </a:spcBef>
            <a:spcAft>
              <a:spcPct val="35000"/>
            </a:spcAft>
            <a:buNone/>
          </a:pPr>
          <a:r>
            <a:rPr lang="en-US" sz="2200" b="0" kern="1200" dirty="0">
              <a:solidFill>
                <a:schemeClr val="bg1"/>
              </a:solidFill>
              <a:latin typeface="+mn-lt"/>
            </a:rPr>
            <a:t>Approaches to identifying and mitigating risks to an organization’s IT infrastructure:</a:t>
          </a:r>
        </a:p>
      </dsp:txBody>
      <dsp:txXfrm>
        <a:off x="1577334" y="2784281"/>
        <a:ext cx="6377961" cy="9856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6AD136-B7C9-274B-BAA3-ED6F6C9CCA25}">
      <dsp:nvSpPr>
        <dsp:cNvPr id="0" name=""/>
        <dsp:cNvSpPr/>
      </dsp:nvSpPr>
      <dsp:spPr>
        <a:xfrm>
          <a:off x="515421" y="3050"/>
          <a:ext cx="2321049" cy="1392629"/>
        </a:xfrm>
        <a:prstGeom prst="rect">
          <a:avLst/>
        </a:prstGeom>
        <a:gradFill rotWithShape="0">
          <a:gsLst>
            <a:gs pos="0">
              <a:schemeClr val="accent6">
                <a:shade val="80000"/>
                <a:hueOff val="0"/>
                <a:satOff val="0"/>
                <a:lumOff val="0"/>
                <a:alphaOff val="0"/>
                <a:shade val="51000"/>
                <a:satMod val="130000"/>
              </a:schemeClr>
            </a:gs>
            <a:gs pos="80000">
              <a:schemeClr val="accent6">
                <a:shade val="80000"/>
                <a:hueOff val="0"/>
                <a:satOff val="0"/>
                <a:lumOff val="0"/>
                <a:alphaOff val="0"/>
                <a:shade val="93000"/>
                <a:satMod val="130000"/>
              </a:schemeClr>
            </a:gs>
            <a:gs pos="100000">
              <a:schemeClr val="accent6">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latin typeface="+mj-lt"/>
            </a:rPr>
            <a:t>Involves conducting an informal, pragmatic risk analysis on organization’s IT systems</a:t>
          </a:r>
        </a:p>
      </dsp:txBody>
      <dsp:txXfrm>
        <a:off x="515421" y="3050"/>
        <a:ext cx="2321049" cy="1392629"/>
      </dsp:txXfrm>
    </dsp:sp>
    <dsp:sp modelId="{DBDFDA52-54DF-FD4F-AF18-F58A40344FFD}">
      <dsp:nvSpPr>
        <dsp:cNvPr id="0" name=""/>
        <dsp:cNvSpPr/>
      </dsp:nvSpPr>
      <dsp:spPr>
        <a:xfrm>
          <a:off x="3068575" y="3050"/>
          <a:ext cx="2321049" cy="1392629"/>
        </a:xfrm>
        <a:prstGeom prst="rect">
          <a:avLst/>
        </a:prstGeom>
        <a:gradFill rotWithShape="0">
          <a:gsLst>
            <a:gs pos="0">
              <a:schemeClr val="accent6">
                <a:shade val="80000"/>
                <a:hueOff val="-57843"/>
                <a:satOff val="439"/>
                <a:lumOff val="4204"/>
                <a:alphaOff val="0"/>
                <a:shade val="51000"/>
                <a:satMod val="130000"/>
              </a:schemeClr>
            </a:gs>
            <a:gs pos="80000">
              <a:schemeClr val="accent6">
                <a:shade val="80000"/>
                <a:hueOff val="-57843"/>
                <a:satOff val="439"/>
                <a:lumOff val="4204"/>
                <a:alphaOff val="0"/>
                <a:shade val="93000"/>
                <a:satMod val="130000"/>
              </a:schemeClr>
            </a:gs>
            <a:gs pos="100000">
              <a:schemeClr val="accent6">
                <a:shade val="80000"/>
                <a:hueOff val="-57843"/>
                <a:satOff val="439"/>
                <a:lumOff val="4204"/>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latin typeface="+mj-lt"/>
            </a:rPr>
            <a:t>Exploits knowledge and expertise of analyst</a:t>
          </a:r>
        </a:p>
      </dsp:txBody>
      <dsp:txXfrm>
        <a:off x="3068575" y="3050"/>
        <a:ext cx="2321049" cy="1392629"/>
      </dsp:txXfrm>
    </dsp:sp>
    <dsp:sp modelId="{691FA8D8-FAA7-5A43-8034-FB5E02C27D1C}">
      <dsp:nvSpPr>
        <dsp:cNvPr id="0" name=""/>
        <dsp:cNvSpPr/>
      </dsp:nvSpPr>
      <dsp:spPr>
        <a:xfrm>
          <a:off x="5621729" y="3050"/>
          <a:ext cx="2321049" cy="1392629"/>
        </a:xfrm>
        <a:prstGeom prst="rect">
          <a:avLst/>
        </a:prstGeom>
        <a:gradFill rotWithShape="0">
          <a:gsLst>
            <a:gs pos="0">
              <a:schemeClr val="accent6">
                <a:shade val="80000"/>
                <a:hueOff val="-115685"/>
                <a:satOff val="877"/>
                <a:lumOff val="8408"/>
                <a:alphaOff val="0"/>
                <a:shade val="51000"/>
                <a:satMod val="130000"/>
              </a:schemeClr>
            </a:gs>
            <a:gs pos="80000">
              <a:schemeClr val="accent6">
                <a:shade val="80000"/>
                <a:hueOff val="-115685"/>
                <a:satOff val="877"/>
                <a:lumOff val="8408"/>
                <a:alphaOff val="0"/>
                <a:shade val="93000"/>
                <a:satMod val="130000"/>
              </a:schemeClr>
            </a:gs>
            <a:gs pos="100000">
              <a:schemeClr val="accent6">
                <a:shade val="80000"/>
                <a:hueOff val="-115685"/>
                <a:satOff val="877"/>
                <a:lumOff val="8408"/>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a:solidFill>
                <a:schemeClr val="bg1"/>
              </a:solidFill>
              <a:latin typeface="+mj-lt"/>
            </a:rPr>
            <a:t>Fairly quick and cheap</a:t>
          </a:r>
        </a:p>
      </dsp:txBody>
      <dsp:txXfrm>
        <a:off x="5621729" y="3050"/>
        <a:ext cx="2321049" cy="1392629"/>
      </dsp:txXfrm>
    </dsp:sp>
    <dsp:sp modelId="{43F73BA4-37E8-5C43-958E-410D6A2C3C31}">
      <dsp:nvSpPr>
        <dsp:cNvPr id="0" name=""/>
        <dsp:cNvSpPr/>
      </dsp:nvSpPr>
      <dsp:spPr>
        <a:xfrm>
          <a:off x="515421" y="1627785"/>
          <a:ext cx="2321049" cy="1392629"/>
        </a:xfrm>
        <a:prstGeom prst="rect">
          <a:avLst/>
        </a:prstGeom>
        <a:gradFill rotWithShape="0">
          <a:gsLst>
            <a:gs pos="0">
              <a:schemeClr val="accent6">
                <a:shade val="80000"/>
                <a:hueOff val="-173528"/>
                <a:satOff val="1316"/>
                <a:lumOff val="12612"/>
                <a:alphaOff val="0"/>
                <a:shade val="51000"/>
                <a:satMod val="130000"/>
              </a:schemeClr>
            </a:gs>
            <a:gs pos="80000">
              <a:schemeClr val="accent6">
                <a:shade val="80000"/>
                <a:hueOff val="-173528"/>
                <a:satOff val="1316"/>
                <a:lumOff val="12612"/>
                <a:alphaOff val="0"/>
                <a:shade val="93000"/>
                <a:satMod val="130000"/>
              </a:schemeClr>
            </a:gs>
            <a:gs pos="100000">
              <a:schemeClr val="accent6">
                <a:shade val="80000"/>
                <a:hueOff val="-173528"/>
                <a:satOff val="1316"/>
                <a:lumOff val="12612"/>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a:solidFill>
                <a:schemeClr val="bg1"/>
              </a:solidFill>
              <a:latin typeface="+mj-lt"/>
            </a:rPr>
            <a:t>Judgments can be made about vulnerabilities and risks that baseline approach would not address</a:t>
          </a:r>
        </a:p>
      </dsp:txBody>
      <dsp:txXfrm>
        <a:off x="515421" y="1627785"/>
        <a:ext cx="2321049" cy="1392629"/>
      </dsp:txXfrm>
    </dsp:sp>
    <dsp:sp modelId="{AEEE60DB-6458-F746-A183-1711429D5185}">
      <dsp:nvSpPr>
        <dsp:cNvPr id="0" name=""/>
        <dsp:cNvSpPr/>
      </dsp:nvSpPr>
      <dsp:spPr>
        <a:xfrm>
          <a:off x="3068575" y="1627785"/>
          <a:ext cx="2321049" cy="1392629"/>
        </a:xfrm>
        <a:prstGeom prst="rect">
          <a:avLst/>
        </a:prstGeom>
        <a:gradFill rotWithShape="0">
          <a:gsLst>
            <a:gs pos="0">
              <a:schemeClr val="accent6">
                <a:shade val="80000"/>
                <a:hueOff val="-231371"/>
                <a:satOff val="1755"/>
                <a:lumOff val="16815"/>
                <a:alphaOff val="0"/>
                <a:shade val="51000"/>
                <a:satMod val="130000"/>
              </a:schemeClr>
            </a:gs>
            <a:gs pos="80000">
              <a:schemeClr val="accent6">
                <a:shade val="80000"/>
                <a:hueOff val="-231371"/>
                <a:satOff val="1755"/>
                <a:lumOff val="16815"/>
                <a:alphaOff val="0"/>
                <a:shade val="93000"/>
                <a:satMod val="130000"/>
              </a:schemeClr>
            </a:gs>
            <a:gs pos="100000">
              <a:schemeClr val="accent6">
                <a:shade val="80000"/>
                <a:hueOff val="-231371"/>
                <a:satOff val="1755"/>
                <a:lumOff val="1681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latin typeface="+mj-lt"/>
            </a:rPr>
            <a:t>Some risks may be incorrectly assessed</a:t>
          </a:r>
        </a:p>
      </dsp:txBody>
      <dsp:txXfrm>
        <a:off x="3068575" y="1627785"/>
        <a:ext cx="2321049" cy="1392629"/>
      </dsp:txXfrm>
    </dsp:sp>
    <dsp:sp modelId="{79EB3C42-4ABA-5C4E-8FBD-D211A4BD5743}">
      <dsp:nvSpPr>
        <dsp:cNvPr id="0" name=""/>
        <dsp:cNvSpPr/>
      </dsp:nvSpPr>
      <dsp:spPr>
        <a:xfrm>
          <a:off x="5621729" y="1627785"/>
          <a:ext cx="2321049" cy="1392629"/>
        </a:xfrm>
        <a:prstGeom prst="rect">
          <a:avLst/>
        </a:prstGeom>
        <a:gradFill rotWithShape="0">
          <a:gsLst>
            <a:gs pos="0">
              <a:schemeClr val="accent6">
                <a:shade val="80000"/>
                <a:hueOff val="-289213"/>
                <a:satOff val="2193"/>
                <a:lumOff val="21019"/>
                <a:alphaOff val="0"/>
                <a:shade val="51000"/>
                <a:satMod val="130000"/>
              </a:schemeClr>
            </a:gs>
            <a:gs pos="80000">
              <a:schemeClr val="accent6">
                <a:shade val="80000"/>
                <a:hueOff val="-289213"/>
                <a:satOff val="2193"/>
                <a:lumOff val="21019"/>
                <a:alphaOff val="0"/>
                <a:shade val="93000"/>
                <a:satMod val="130000"/>
              </a:schemeClr>
            </a:gs>
            <a:gs pos="100000">
              <a:schemeClr val="accent6">
                <a:shade val="80000"/>
                <a:hueOff val="-289213"/>
                <a:satOff val="2193"/>
                <a:lumOff val="21019"/>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a:solidFill>
                <a:schemeClr val="bg1"/>
              </a:solidFill>
              <a:latin typeface="+mj-lt"/>
            </a:rPr>
            <a:t>Skewed by analyst’s views, varies over time</a:t>
          </a:r>
        </a:p>
      </dsp:txBody>
      <dsp:txXfrm>
        <a:off x="5621729" y="1627785"/>
        <a:ext cx="2321049" cy="1392629"/>
      </dsp:txXfrm>
    </dsp:sp>
    <dsp:sp modelId="{7E7614A5-6B20-E94D-95D9-EF0CD561E626}">
      <dsp:nvSpPr>
        <dsp:cNvPr id="0" name=""/>
        <dsp:cNvSpPr/>
      </dsp:nvSpPr>
      <dsp:spPr>
        <a:xfrm>
          <a:off x="3068575" y="3252519"/>
          <a:ext cx="2321049" cy="1392629"/>
        </a:xfrm>
        <a:prstGeom prst="rect">
          <a:avLst/>
        </a:prstGeom>
        <a:gradFill rotWithShape="0">
          <a:gsLst>
            <a:gs pos="0">
              <a:schemeClr val="accent6">
                <a:shade val="80000"/>
                <a:hueOff val="-347056"/>
                <a:satOff val="2632"/>
                <a:lumOff val="25223"/>
                <a:alphaOff val="0"/>
                <a:shade val="51000"/>
                <a:satMod val="130000"/>
              </a:schemeClr>
            </a:gs>
            <a:gs pos="80000">
              <a:schemeClr val="accent6">
                <a:shade val="80000"/>
                <a:hueOff val="-347056"/>
                <a:satOff val="2632"/>
                <a:lumOff val="25223"/>
                <a:alphaOff val="0"/>
                <a:shade val="93000"/>
                <a:satMod val="130000"/>
              </a:schemeClr>
            </a:gs>
            <a:gs pos="100000">
              <a:schemeClr val="accent6">
                <a:shade val="80000"/>
                <a:hueOff val="-347056"/>
                <a:satOff val="2632"/>
                <a:lumOff val="25223"/>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latin typeface="+mj-lt"/>
            </a:rPr>
            <a:t>Suitable for small to medium sized organizations where IT systems are not necessarily essential</a:t>
          </a:r>
        </a:p>
      </dsp:txBody>
      <dsp:txXfrm>
        <a:off x="3068575" y="3252519"/>
        <a:ext cx="2321049" cy="139262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4A0417-83FF-8944-9F5C-3CB704F64E66}">
      <dsp:nvSpPr>
        <dsp:cNvPr id="0" name=""/>
        <dsp:cNvSpPr/>
      </dsp:nvSpPr>
      <dsp:spPr>
        <a:xfrm>
          <a:off x="302778" y="319247"/>
          <a:ext cx="2001483" cy="1919901"/>
        </a:xfrm>
        <a:prstGeom prst="ellipse">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solidFill>
                <a:schemeClr val="bg1"/>
              </a:solidFill>
            </a:rPr>
            <a:t>Most comprehensive approach</a:t>
          </a:r>
        </a:p>
      </dsp:txBody>
      <dsp:txXfrm>
        <a:off x="595888" y="600410"/>
        <a:ext cx="1415263" cy="1357575"/>
      </dsp:txXfrm>
    </dsp:sp>
    <dsp:sp modelId="{A52486F1-2831-9B4E-AD1E-6C41621B75B7}">
      <dsp:nvSpPr>
        <dsp:cNvPr id="0" name=""/>
        <dsp:cNvSpPr/>
      </dsp:nvSpPr>
      <dsp:spPr>
        <a:xfrm rot="10068188">
          <a:off x="1276709" y="2408438"/>
          <a:ext cx="620598" cy="364590"/>
        </a:xfrm>
        <a:prstGeom prst="triangle">
          <a:avLst/>
        </a:prstGeom>
        <a:solidFill>
          <a:schemeClr val="accent3">
            <a:lumMod val="40000"/>
            <a:lumOff val="6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F638F53-A61B-834F-9CC5-23FC39614272}">
      <dsp:nvSpPr>
        <dsp:cNvPr id="0" name=""/>
        <dsp:cNvSpPr/>
      </dsp:nvSpPr>
      <dsp:spPr>
        <a:xfrm>
          <a:off x="607753" y="2921802"/>
          <a:ext cx="2597397" cy="2293613"/>
        </a:xfrm>
        <a:prstGeom prst="ellipse">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l" defTabSz="711200" rtl="0">
            <a:lnSpc>
              <a:spcPct val="90000"/>
            </a:lnSpc>
            <a:spcBef>
              <a:spcPct val="0"/>
            </a:spcBef>
            <a:spcAft>
              <a:spcPct val="35000"/>
            </a:spcAft>
            <a:buNone/>
          </a:pPr>
          <a:r>
            <a:rPr lang="en-US" sz="1600" kern="1200" dirty="0">
              <a:solidFill>
                <a:schemeClr val="bg1"/>
              </a:solidFill>
            </a:rPr>
            <a:t>Assess using formal structured process</a:t>
          </a:r>
        </a:p>
        <a:p>
          <a:pPr marL="57150" lvl="1" indent="-57150" algn="l" defTabSz="466725" rtl="0">
            <a:lnSpc>
              <a:spcPct val="90000"/>
            </a:lnSpc>
            <a:spcBef>
              <a:spcPct val="0"/>
            </a:spcBef>
            <a:spcAft>
              <a:spcPct val="15000"/>
            </a:spcAft>
            <a:buChar char="•"/>
          </a:pPr>
          <a:r>
            <a:rPr lang="en-US" sz="1050" kern="1200">
              <a:solidFill>
                <a:schemeClr val="bg1"/>
              </a:solidFill>
            </a:rPr>
            <a:t>Number of stages</a:t>
          </a:r>
        </a:p>
        <a:p>
          <a:pPr marL="57150" lvl="1" indent="-57150" algn="l" defTabSz="466725" rtl="0">
            <a:lnSpc>
              <a:spcPct val="90000"/>
            </a:lnSpc>
            <a:spcBef>
              <a:spcPct val="0"/>
            </a:spcBef>
            <a:spcAft>
              <a:spcPct val="15000"/>
            </a:spcAft>
            <a:buChar char="•"/>
          </a:pPr>
          <a:r>
            <a:rPr lang="en-US" sz="1050" kern="1200" dirty="0">
              <a:solidFill>
                <a:schemeClr val="bg1"/>
              </a:solidFill>
            </a:rPr>
            <a:t>Identify threats and vulnerabilities to assets</a:t>
          </a:r>
        </a:p>
        <a:p>
          <a:pPr marL="57150" lvl="1" indent="-57150" algn="l" defTabSz="466725" rtl="0">
            <a:lnSpc>
              <a:spcPct val="90000"/>
            </a:lnSpc>
            <a:spcBef>
              <a:spcPct val="0"/>
            </a:spcBef>
            <a:spcAft>
              <a:spcPct val="15000"/>
            </a:spcAft>
            <a:buChar char="•"/>
          </a:pPr>
          <a:r>
            <a:rPr lang="en-US" sz="1050" kern="1200" dirty="0">
              <a:solidFill>
                <a:schemeClr val="bg1"/>
              </a:solidFill>
            </a:rPr>
            <a:t>Identify likelihood of risk occurring and consequences</a:t>
          </a:r>
        </a:p>
      </dsp:txBody>
      <dsp:txXfrm>
        <a:off x="988133" y="3257694"/>
        <a:ext cx="1836637" cy="1621829"/>
      </dsp:txXfrm>
    </dsp:sp>
    <dsp:sp modelId="{6A83B374-49AC-E341-B08A-D2D878A1B975}">
      <dsp:nvSpPr>
        <dsp:cNvPr id="0" name=""/>
        <dsp:cNvSpPr/>
      </dsp:nvSpPr>
      <dsp:spPr>
        <a:xfrm rot="3112915">
          <a:off x="2773175" y="2689196"/>
          <a:ext cx="620598" cy="364590"/>
        </a:xfrm>
        <a:prstGeom prst="triangle">
          <a:avLst/>
        </a:prstGeom>
        <a:solidFill>
          <a:schemeClr val="accent5">
            <a:lumMod val="40000"/>
            <a:lumOff val="6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AF40426-F7A7-EF4D-ADFF-FB0FD8581A63}">
      <dsp:nvSpPr>
        <dsp:cNvPr id="0" name=""/>
        <dsp:cNvSpPr/>
      </dsp:nvSpPr>
      <dsp:spPr>
        <a:xfrm>
          <a:off x="3259442" y="1170188"/>
          <a:ext cx="1744363" cy="1768904"/>
        </a:xfrm>
        <a:prstGeom prst="ellipse">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solidFill>
                <a:schemeClr val="bg1"/>
              </a:solidFill>
            </a:rPr>
            <a:t>Significant cost in time, resources, expertise</a:t>
          </a:r>
        </a:p>
      </dsp:txBody>
      <dsp:txXfrm>
        <a:off x="3514898" y="1429238"/>
        <a:ext cx="1233451" cy="1250804"/>
      </dsp:txXfrm>
    </dsp:sp>
    <dsp:sp modelId="{72CF94A9-1291-2D4B-8301-2A9B97CC9E70}">
      <dsp:nvSpPr>
        <dsp:cNvPr id="0" name=""/>
        <dsp:cNvSpPr/>
      </dsp:nvSpPr>
      <dsp:spPr>
        <a:xfrm rot="4565819">
          <a:off x="5166683" y="1539327"/>
          <a:ext cx="620598" cy="364590"/>
        </a:xfrm>
        <a:prstGeom prst="triangle">
          <a:avLst/>
        </a:prstGeom>
        <a:solidFill>
          <a:schemeClr val="accent3">
            <a:lumMod val="40000"/>
            <a:lumOff val="6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9728F9B3-AB01-474E-AE42-CBE7C9FF9B20}">
      <dsp:nvSpPr>
        <dsp:cNvPr id="0" name=""/>
        <dsp:cNvSpPr/>
      </dsp:nvSpPr>
      <dsp:spPr>
        <a:xfrm>
          <a:off x="5928392" y="506646"/>
          <a:ext cx="1782753" cy="1765190"/>
        </a:xfrm>
        <a:prstGeom prst="ellipse">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solidFill>
                <a:schemeClr val="bg1"/>
              </a:solidFill>
            </a:rPr>
            <a:t>May be a legal requirement to use</a:t>
          </a:r>
        </a:p>
      </dsp:txBody>
      <dsp:txXfrm>
        <a:off x="6189470" y="765152"/>
        <a:ext cx="1260597" cy="1248178"/>
      </dsp:txXfrm>
    </dsp:sp>
    <dsp:sp modelId="{AB364CC3-BD1C-2343-8FAA-B847232E1751}">
      <dsp:nvSpPr>
        <dsp:cNvPr id="0" name=""/>
        <dsp:cNvSpPr/>
      </dsp:nvSpPr>
      <dsp:spPr>
        <a:xfrm rot="10314691">
          <a:off x="6683523" y="2431679"/>
          <a:ext cx="620598" cy="364590"/>
        </a:xfrm>
        <a:prstGeom prst="triangle">
          <a:avLst/>
        </a:prstGeom>
        <a:solidFill>
          <a:schemeClr val="accent5">
            <a:lumMod val="40000"/>
            <a:lumOff val="6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16A773E-D957-D940-8869-3683996883D3}">
      <dsp:nvSpPr>
        <dsp:cNvPr id="0" name=""/>
        <dsp:cNvSpPr/>
      </dsp:nvSpPr>
      <dsp:spPr>
        <a:xfrm>
          <a:off x="6060570" y="2933798"/>
          <a:ext cx="2272348" cy="2216068"/>
        </a:xfrm>
        <a:prstGeom prst="ellipse">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solidFill>
                <a:schemeClr val="bg1"/>
              </a:solidFill>
            </a:rPr>
            <a:t>Suitable for large organizations with IT systems critical to their business objectives</a:t>
          </a:r>
        </a:p>
      </dsp:txBody>
      <dsp:txXfrm>
        <a:off x="6393348" y="3258334"/>
        <a:ext cx="1606792" cy="156699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539C1B-D207-6D41-9E63-B1D3A25BCE5B}">
      <dsp:nvSpPr>
        <dsp:cNvPr id="0" name=""/>
        <dsp:cNvSpPr/>
      </dsp:nvSpPr>
      <dsp:spPr>
        <a:xfrm>
          <a:off x="0" y="0"/>
          <a:ext cx="7000110" cy="1034088"/>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b="1" kern="1200" dirty="0">
              <a:solidFill>
                <a:schemeClr val="accent6">
                  <a:lumMod val="20000"/>
                  <a:lumOff val="80000"/>
                </a:schemeClr>
              </a:solidFill>
            </a:rPr>
            <a:t>Provides the most accurate evaluation of an organization's IT system’s security risks</a:t>
          </a:r>
          <a:endParaRPr lang="en-US" sz="2200" kern="1200" dirty="0">
            <a:solidFill>
              <a:schemeClr val="accent6">
                <a:lumMod val="20000"/>
                <a:lumOff val="80000"/>
              </a:schemeClr>
            </a:solidFill>
          </a:endParaRPr>
        </a:p>
      </dsp:txBody>
      <dsp:txXfrm>
        <a:off x="30287" y="30287"/>
        <a:ext cx="5796868" cy="973514"/>
      </dsp:txXfrm>
    </dsp:sp>
    <dsp:sp modelId="{63A3998D-6FE7-E24C-8B4A-A96ACBF9E37C}">
      <dsp:nvSpPr>
        <dsp:cNvPr id="0" name=""/>
        <dsp:cNvSpPr/>
      </dsp:nvSpPr>
      <dsp:spPr>
        <a:xfrm>
          <a:off x="586259" y="1222104"/>
          <a:ext cx="7000110" cy="1034088"/>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b="1" kern="1200" dirty="0">
              <a:solidFill>
                <a:schemeClr val="accent6">
                  <a:lumMod val="20000"/>
                  <a:lumOff val="80000"/>
                </a:schemeClr>
              </a:solidFill>
            </a:rPr>
            <a:t>Highest cost</a:t>
          </a:r>
          <a:endParaRPr lang="en-US" sz="2200" kern="1200" dirty="0">
            <a:solidFill>
              <a:schemeClr val="accent6">
                <a:lumMod val="20000"/>
                <a:lumOff val="80000"/>
              </a:schemeClr>
            </a:solidFill>
          </a:endParaRPr>
        </a:p>
      </dsp:txBody>
      <dsp:txXfrm>
        <a:off x="616546" y="1252391"/>
        <a:ext cx="5681119" cy="973514"/>
      </dsp:txXfrm>
    </dsp:sp>
    <dsp:sp modelId="{CB33949F-13F7-0F47-A426-A50EA9949A16}">
      <dsp:nvSpPr>
        <dsp:cNvPr id="0" name=""/>
        <dsp:cNvSpPr/>
      </dsp:nvSpPr>
      <dsp:spPr>
        <a:xfrm>
          <a:off x="1163768" y="2444209"/>
          <a:ext cx="7000110" cy="1034088"/>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b="1" kern="1200" dirty="0">
              <a:solidFill>
                <a:schemeClr val="accent6">
                  <a:lumMod val="20000"/>
                  <a:lumOff val="80000"/>
                </a:schemeClr>
              </a:solidFill>
            </a:rPr>
            <a:t>Initially focused on addressing defense security concerns</a:t>
          </a:r>
          <a:endParaRPr lang="en-US" sz="2200" kern="1200" dirty="0">
            <a:solidFill>
              <a:schemeClr val="accent6">
                <a:lumMod val="20000"/>
                <a:lumOff val="80000"/>
              </a:schemeClr>
            </a:solidFill>
          </a:endParaRPr>
        </a:p>
      </dsp:txBody>
      <dsp:txXfrm>
        <a:off x="1194055" y="2474496"/>
        <a:ext cx="5689869" cy="973514"/>
      </dsp:txXfrm>
    </dsp:sp>
    <dsp:sp modelId="{FED0590C-947A-C448-91A7-379866A4B7AE}">
      <dsp:nvSpPr>
        <dsp:cNvPr id="0" name=""/>
        <dsp:cNvSpPr/>
      </dsp:nvSpPr>
      <dsp:spPr>
        <a:xfrm>
          <a:off x="1750027" y="3666314"/>
          <a:ext cx="7000110" cy="1034088"/>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b="1" kern="1200" dirty="0">
              <a:solidFill>
                <a:schemeClr val="accent6">
                  <a:lumMod val="20000"/>
                  <a:lumOff val="80000"/>
                </a:schemeClr>
              </a:solidFill>
            </a:rPr>
            <a:t>Often mandated by government organizations and associated businesses</a:t>
          </a:r>
        </a:p>
      </dsp:txBody>
      <dsp:txXfrm>
        <a:off x="1780314" y="3696601"/>
        <a:ext cx="5681119" cy="973514"/>
      </dsp:txXfrm>
    </dsp:sp>
    <dsp:sp modelId="{8CD4D033-1A1A-5443-9A5D-FD849767E8AB}">
      <dsp:nvSpPr>
        <dsp:cNvPr id="0" name=""/>
        <dsp:cNvSpPr/>
      </dsp:nvSpPr>
      <dsp:spPr>
        <a:xfrm>
          <a:off x="6327952" y="792017"/>
          <a:ext cx="672157" cy="672157"/>
        </a:xfrm>
        <a:prstGeom prst="downArrow">
          <a:avLst>
            <a:gd name="adj1" fmla="val 55000"/>
            <a:gd name="adj2" fmla="val 45000"/>
          </a:avLst>
        </a:prstGeom>
        <a:solidFill>
          <a:schemeClr val="accent3">
            <a:lumMod val="50000"/>
            <a:alpha val="9000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6479187" y="792017"/>
        <a:ext cx="369687" cy="505798"/>
      </dsp:txXfrm>
    </dsp:sp>
    <dsp:sp modelId="{8A79505C-7920-834B-868D-EF863817A317}">
      <dsp:nvSpPr>
        <dsp:cNvPr id="0" name=""/>
        <dsp:cNvSpPr/>
      </dsp:nvSpPr>
      <dsp:spPr>
        <a:xfrm>
          <a:off x="6914212" y="2014122"/>
          <a:ext cx="672157" cy="672157"/>
        </a:xfrm>
        <a:prstGeom prst="downArrow">
          <a:avLst>
            <a:gd name="adj1" fmla="val 55000"/>
            <a:gd name="adj2" fmla="val 45000"/>
          </a:avLst>
        </a:prstGeom>
        <a:solidFill>
          <a:schemeClr val="accent5">
            <a:lumMod val="50000"/>
            <a:alpha val="9000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7065447" y="2014122"/>
        <a:ext cx="369687" cy="505798"/>
      </dsp:txXfrm>
    </dsp:sp>
    <dsp:sp modelId="{8348CDD8-1994-4B42-B858-DD43A4D8BB99}">
      <dsp:nvSpPr>
        <dsp:cNvPr id="0" name=""/>
        <dsp:cNvSpPr/>
      </dsp:nvSpPr>
      <dsp:spPr>
        <a:xfrm>
          <a:off x="7491721" y="3236227"/>
          <a:ext cx="672157" cy="672157"/>
        </a:xfrm>
        <a:prstGeom prst="downArrow">
          <a:avLst>
            <a:gd name="adj1" fmla="val 55000"/>
            <a:gd name="adj2" fmla="val 45000"/>
          </a:avLst>
        </a:prstGeom>
        <a:solidFill>
          <a:schemeClr val="accent3">
            <a:lumMod val="50000"/>
            <a:alpha val="9000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7642956" y="3236227"/>
        <a:ext cx="369687" cy="50579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C642EB-0067-004D-B475-FD842CCA2E4C}">
      <dsp:nvSpPr>
        <dsp:cNvPr id="0" name=""/>
        <dsp:cNvSpPr/>
      </dsp:nvSpPr>
      <dsp:spPr>
        <a:xfrm>
          <a:off x="1032" y="0"/>
          <a:ext cx="2684487" cy="36830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AU" sz="2000" b="1" kern="1200" dirty="0">
              <a:latin typeface="+mn-lt"/>
              <a:ea typeface="+mn-ea"/>
            </a:rPr>
            <a:t>Computers as targets</a:t>
          </a:r>
          <a:endParaRPr lang="en-US" sz="2000" b="1" kern="1200" dirty="0">
            <a:latin typeface="+mn-lt"/>
          </a:endParaRPr>
        </a:p>
      </dsp:txBody>
      <dsp:txXfrm>
        <a:off x="1032" y="0"/>
        <a:ext cx="2684487" cy="1104900"/>
      </dsp:txXfrm>
    </dsp:sp>
    <dsp:sp modelId="{BD834E4E-EADA-B345-AC38-6D16DE09043E}">
      <dsp:nvSpPr>
        <dsp:cNvPr id="0" name=""/>
        <dsp:cNvSpPr/>
      </dsp:nvSpPr>
      <dsp:spPr>
        <a:xfrm>
          <a:off x="269481" y="1104900"/>
          <a:ext cx="2147589" cy="2393950"/>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en-AU" sz="1400" b="1" kern="1200" dirty="0">
              <a:solidFill>
                <a:schemeClr val="bg1"/>
              </a:solidFill>
              <a:latin typeface="+mn-lt"/>
              <a:ea typeface="+mn-ea"/>
            </a:rPr>
            <a:t>Involves an attack on data integrity, system integrity, data confidentiality, privacy, or availability</a:t>
          </a:r>
        </a:p>
      </dsp:txBody>
      <dsp:txXfrm>
        <a:off x="332382" y="1167801"/>
        <a:ext cx="2021787" cy="2268148"/>
      </dsp:txXfrm>
    </dsp:sp>
    <dsp:sp modelId="{28E872C3-1416-CA4A-AF6D-1A94F19905A0}">
      <dsp:nvSpPr>
        <dsp:cNvPr id="0" name=""/>
        <dsp:cNvSpPr/>
      </dsp:nvSpPr>
      <dsp:spPr>
        <a:xfrm>
          <a:off x="2886856" y="0"/>
          <a:ext cx="2684487" cy="36830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AU" sz="2000" b="1" kern="1200" dirty="0">
              <a:latin typeface="+mn-lt"/>
              <a:ea typeface="+mn-ea"/>
            </a:rPr>
            <a:t>Computers as storage devices</a:t>
          </a:r>
        </a:p>
      </dsp:txBody>
      <dsp:txXfrm>
        <a:off x="2886856" y="0"/>
        <a:ext cx="2684487" cy="1104900"/>
      </dsp:txXfrm>
    </dsp:sp>
    <dsp:sp modelId="{CC2B11E9-5D42-874B-8580-25B4EBA9839D}">
      <dsp:nvSpPr>
        <dsp:cNvPr id="0" name=""/>
        <dsp:cNvSpPr/>
      </dsp:nvSpPr>
      <dsp:spPr>
        <a:xfrm>
          <a:off x="3155305" y="1104900"/>
          <a:ext cx="2147589" cy="2393950"/>
        </a:xfrm>
        <a:prstGeom prst="roundRect">
          <a:avLst>
            <a:gd name="adj" fmla="val 10000"/>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AU" sz="1500" b="1" kern="1200" dirty="0">
              <a:solidFill>
                <a:srgbClr val="000000"/>
              </a:solidFill>
              <a:latin typeface="+mn-lt"/>
              <a:ea typeface="+mn-ea"/>
            </a:rPr>
            <a:t>Using the computer to store stolen password lists, credit card or calling card numbers, proprietary corporate information, pornographic image files, or pirated commercial software</a:t>
          </a:r>
        </a:p>
      </dsp:txBody>
      <dsp:txXfrm>
        <a:off x="3218206" y="1167801"/>
        <a:ext cx="2021787" cy="2268148"/>
      </dsp:txXfrm>
    </dsp:sp>
    <dsp:sp modelId="{12848076-7062-8049-A654-DC33219028CD}">
      <dsp:nvSpPr>
        <dsp:cNvPr id="0" name=""/>
        <dsp:cNvSpPr/>
      </dsp:nvSpPr>
      <dsp:spPr>
        <a:xfrm>
          <a:off x="5772680" y="0"/>
          <a:ext cx="2684487" cy="36830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AU" sz="2000" b="1" kern="1200" dirty="0">
              <a:latin typeface="+mn-lt"/>
              <a:ea typeface="+mn-ea"/>
            </a:rPr>
            <a:t>Computers as communications tools</a:t>
          </a:r>
        </a:p>
      </dsp:txBody>
      <dsp:txXfrm>
        <a:off x="5772680" y="0"/>
        <a:ext cx="2684487" cy="1104900"/>
      </dsp:txXfrm>
    </dsp:sp>
    <dsp:sp modelId="{BCB621A9-B1C9-BD48-AA11-D287835E0F6F}">
      <dsp:nvSpPr>
        <dsp:cNvPr id="0" name=""/>
        <dsp:cNvSpPr/>
      </dsp:nvSpPr>
      <dsp:spPr>
        <a:xfrm>
          <a:off x="6041128" y="1104900"/>
          <a:ext cx="2147589" cy="239395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AU" sz="1500" b="1" kern="1200" dirty="0">
              <a:solidFill>
                <a:srgbClr val="000000"/>
              </a:solidFill>
              <a:latin typeface="+mn-lt"/>
              <a:ea typeface="+mn-ea"/>
            </a:rPr>
            <a:t>Crimes that are committed online, such as fraud, gambling, child pornography, and the  illegal sale of prescription drugs, controlled substances, alcohol, or guns</a:t>
          </a:r>
        </a:p>
      </dsp:txBody>
      <dsp:txXfrm>
        <a:off x="6104029" y="1167801"/>
        <a:ext cx="2021787" cy="2268148"/>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9">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2">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9.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5CC3096-83BF-4C4F-B538-52097ACD79E2}" type="slidenum">
              <a:rPr lang="en-AU"/>
              <a:pPr/>
              <a:t>‹#›</a:t>
            </a:fld>
            <a:endParaRPr lang="en-AU"/>
          </a:p>
        </p:txBody>
      </p:sp>
    </p:spTree>
    <p:extLst>
      <p:ext uri="{BB962C8B-B14F-4D97-AF65-F5344CB8AC3E}">
        <p14:creationId xmlns:p14="http://schemas.microsoft.com/office/powerpoint/2010/main" val="286186929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9" charset="0"/>
        <a:ea typeface="+mn-ea"/>
        <a:cs typeface="+mn-cs"/>
      </a:defRPr>
    </a:lvl1pPr>
    <a:lvl2pPr marL="4572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2pPr>
    <a:lvl3pPr marL="9144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3pPr>
    <a:lvl4pPr marL="13716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4pPr>
    <a:lvl5pPr marL="18288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a:solidFill>
                  <a:schemeClr val="tx1"/>
                </a:solidFill>
                <a:latin typeface="Arial" pitchFamily="-109" charset="0"/>
                <a:ea typeface="+mn-ea"/>
                <a:cs typeface="+mn-cs"/>
              </a:rPr>
              <a:t>In previous chapters, we discussed a range of technical and administrative measures that</a:t>
            </a:r>
          </a:p>
          <a:p>
            <a:r>
              <a:rPr lang="en-US" sz="1200" kern="1200" baseline="0" dirty="0">
                <a:solidFill>
                  <a:schemeClr val="tx1"/>
                </a:solidFill>
                <a:latin typeface="Arial" pitchFamily="-109" charset="0"/>
                <a:ea typeface="+mn-ea"/>
                <a:cs typeface="+mn-cs"/>
              </a:rPr>
              <a:t>can be used to manage and improve the security of computer systems and networks. In</a:t>
            </a:r>
          </a:p>
          <a:p>
            <a:r>
              <a:rPr lang="en-US" sz="1200" kern="1200" baseline="0" dirty="0">
                <a:solidFill>
                  <a:schemeClr val="tx1"/>
                </a:solidFill>
                <a:latin typeface="Arial" pitchFamily="-109" charset="0"/>
                <a:ea typeface="+mn-ea"/>
                <a:cs typeface="+mn-cs"/>
              </a:rPr>
              <a:t>this chapter and the next, we look at the process of how to best select and implement</a:t>
            </a:r>
          </a:p>
          <a:p>
            <a:r>
              <a:rPr lang="en-US" sz="1200" kern="1200" baseline="0" dirty="0">
                <a:solidFill>
                  <a:schemeClr val="tx1"/>
                </a:solidFill>
                <a:latin typeface="Arial" pitchFamily="-109" charset="0"/>
                <a:ea typeface="+mn-ea"/>
                <a:cs typeface="+mn-cs"/>
              </a:rPr>
              <a:t>these measures to effectively address an organization’s security requirements. As we</a:t>
            </a:r>
          </a:p>
          <a:p>
            <a:r>
              <a:rPr lang="en-US" sz="1200" b="0" kern="1200" baseline="0" dirty="0">
                <a:solidFill>
                  <a:schemeClr val="tx1"/>
                </a:solidFill>
                <a:latin typeface="Arial" pitchFamily="-109" charset="0"/>
                <a:ea typeface="+mn-ea"/>
                <a:cs typeface="+mn-cs"/>
              </a:rPr>
              <a:t>noted in Chapter 1, this involves examining three fundamental questions: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What assets do we need to protect?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How are those assets threatened?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3. What can we do to counter those threats?</a:t>
            </a:r>
            <a:endParaRPr lang="en-US" b="0" dirty="0">
              <a:ea typeface="+mn-ea"/>
              <a:cs typeface="+mn-cs"/>
            </a:endParaRPr>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1</a:t>
            </a:fld>
            <a:endParaRPr lang="en-AU" dirty="0">
              <a:solidFill>
                <a:srgbClr val="000000"/>
              </a:solidFill>
            </a:endParaRPr>
          </a:p>
        </p:txBody>
      </p:sp>
    </p:spTree>
    <p:extLst>
      <p:ext uri="{BB962C8B-B14F-4D97-AF65-F5344CB8AC3E}">
        <p14:creationId xmlns:p14="http://schemas.microsoft.com/office/powerpoint/2010/main" val="14224820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4397A8-E217-FF4D-9212-AA306282A481}" type="slidenum">
              <a:rPr lang="en-AU"/>
              <a:pPr/>
              <a:t>10</a:t>
            </a:fld>
            <a:endParaRPr lang="en-AU"/>
          </a:p>
        </p:txBody>
      </p:sp>
      <p:sp>
        <p:nvSpPr>
          <p:cNvPr id="224258" name="Rectangle 2"/>
          <p:cNvSpPr>
            <a:spLocks noGrp="1" noRot="1" noChangeAspect="1" noChangeArrowheads="1" noTextEdit="1"/>
          </p:cNvSpPr>
          <p:nvPr>
            <p:ph type="sldImg"/>
          </p:nvPr>
        </p:nvSpPr>
        <p:spPr>
          <a:ln/>
        </p:spPr>
      </p:sp>
      <p:sp>
        <p:nvSpPr>
          <p:cNvPr id="224259"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We now turn to the key risk management component of the IT security process.</a:t>
            </a:r>
          </a:p>
          <a:p>
            <a:r>
              <a:rPr lang="en-US" sz="1200" kern="1200" baseline="0" dirty="0">
                <a:solidFill>
                  <a:schemeClr val="tx1"/>
                </a:solidFill>
                <a:latin typeface="Arial" pitchFamily="-109" charset="0"/>
                <a:ea typeface="+mn-ea"/>
                <a:cs typeface="+mn-cs"/>
              </a:rPr>
              <a:t>This stage is critical, because without it there is a significant chance that resources</a:t>
            </a:r>
          </a:p>
          <a:p>
            <a:r>
              <a:rPr lang="en-US" sz="1200" kern="1200" baseline="0" dirty="0">
                <a:solidFill>
                  <a:schemeClr val="tx1"/>
                </a:solidFill>
                <a:latin typeface="Arial" pitchFamily="-109" charset="0"/>
                <a:ea typeface="+mn-ea"/>
                <a:cs typeface="+mn-cs"/>
              </a:rPr>
              <a:t>will not be deployed where most effective. The result will be that some risks are</a:t>
            </a:r>
          </a:p>
          <a:p>
            <a:r>
              <a:rPr lang="en-US" sz="1200" kern="1200" baseline="0" dirty="0">
                <a:solidFill>
                  <a:schemeClr val="tx1"/>
                </a:solidFill>
                <a:latin typeface="Arial" pitchFamily="-109" charset="0"/>
                <a:ea typeface="+mn-ea"/>
                <a:cs typeface="+mn-cs"/>
              </a:rPr>
              <a:t>not addressed, leaving the organization vulnerable, while other safeguards may be</a:t>
            </a:r>
          </a:p>
          <a:p>
            <a:r>
              <a:rPr lang="en-US" sz="1200" kern="1200" baseline="0" dirty="0">
                <a:solidFill>
                  <a:schemeClr val="tx1"/>
                </a:solidFill>
                <a:latin typeface="Arial" pitchFamily="-109" charset="0"/>
                <a:ea typeface="+mn-ea"/>
                <a:cs typeface="+mn-cs"/>
              </a:rPr>
              <a:t>deployed without sufficient justification, wasting time and money. Ideally every</a:t>
            </a:r>
          </a:p>
          <a:p>
            <a:r>
              <a:rPr lang="en-US" sz="1200" kern="1200" baseline="0" dirty="0">
                <a:solidFill>
                  <a:schemeClr val="tx1"/>
                </a:solidFill>
                <a:latin typeface="Arial" pitchFamily="-109" charset="0"/>
                <a:ea typeface="+mn-ea"/>
                <a:cs typeface="+mn-cs"/>
              </a:rPr>
              <a:t>single organizational asset is examined, and every conceivable risk to it is evaluated.</a:t>
            </a:r>
          </a:p>
          <a:p>
            <a:r>
              <a:rPr lang="en-US" sz="1200" kern="1200" baseline="0" dirty="0">
                <a:solidFill>
                  <a:schemeClr val="tx1"/>
                </a:solidFill>
                <a:latin typeface="Arial" pitchFamily="-109" charset="0"/>
                <a:ea typeface="+mn-ea"/>
                <a:cs typeface="+mn-cs"/>
              </a:rPr>
              <a:t>If a risk is judged to be too great, then appropriate remedial controls are deployed to</a:t>
            </a:r>
          </a:p>
          <a:p>
            <a:r>
              <a:rPr lang="en-US" sz="1200" kern="1200" baseline="0" dirty="0">
                <a:solidFill>
                  <a:schemeClr val="tx1"/>
                </a:solidFill>
                <a:latin typeface="Arial" pitchFamily="-109" charset="0"/>
                <a:ea typeface="+mn-ea"/>
                <a:cs typeface="+mn-cs"/>
              </a:rPr>
              <a:t>reduce the risk to an acceptable level. In practice this is clearly impossible. The time</a:t>
            </a:r>
          </a:p>
          <a:p>
            <a:r>
              <a:rPr lang="en-US" sz="1200" kern="1200" baseline="0" dirty="0">
                <a:solidFill>
                  <a:schemeClr val="tx1"/>
                </a:solidFill>
                <a:latin typeface="Arial" pitchFamily="-109" charset="0"/>
                <a:ea typeface="+mn-ea"/>
                <a:cs typeface="+mn-cs"/>
              </a:rPr>
              <a:t>and effort required, even for large, well-resourced organizations, is clearly neither</a:t>
            </a:r>
          </a:p>
          <a:p>
            <a:r>
              <a:rPr lang="en-US" sz="1200" kern="1200" baseline="0" dirty="0">
                <a:solidFill>
                  <a:schemeClr val="tx1"/>
                </a:solidFill>
                <a:latin typeface="Arial" pitchFamily="-109" charset="0"/>
                <a:ea typeface="+mn-ea"/>
                <a:cs typeface="+mn-cs"/>
              </a:rPr>
              <a:t>achievable nor cost effective. Even if possible, the rapid rate of change in both IT</a:t>
            </a:r>
          </a:p>
          <a:p>
            <a:r>
              <a:rPr lang="en-US" sz="1200" kern="1200" baseline="0" dirty="0">
                <a:solidFill>
                  <a:schemeClr val="tx1"/>
                </a:solidFill>
                <a:latin typeface="Arial" pitchFamily="-109" charset="0"/>
                <a:ea typeface="+mn-ea"/>
                <a:cs typeface="+mn-cs"/>
              </a:rPr>
              <a:t>technologies and the wider threat environment means that any such assessment</a:t>
            </a:r>
          </a:p>
          <a:p>
            <a:r>
              <a:rPr lang="en-US" sz="1200" kern="1200" baseline="0" dirty="0">
                <a:solidFill>
                  <a:schemeClr val="tx1"/>
                </a:solidFill>
                <a:latin typeface="Arial" pitchFamily="-109" charset="0"/>
                <a:ea typeface="+mn-ea"/>
                <a:cs typeface="+mn-cs"/>
              </a:rPr>
              <a:t>would be obsolete as soon as it is completed, if not earlier! Clearly some form of</a:t>
            </a:r>
          </a:p>
          <a:p>
            <a:r>
              <a:rPr lang="en-US" sz="1200" kern="1200" baseline="0" dirty="0">
                <a:solidFill>
                  <a:schemeClr val="tx1"/>
                </a:solidFill>
                <a:latin typeface="Arial" pitchFamily="-109" charset="0"/>
                <a:ea typeface="+mn-ea"/>
                <a:cs typeface="+mn-cs"/>
              </a:rPr>
              <a:t>compromise evaluation is needed.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Another issue is the decision as to what constitutes an appropriate level of</a:t>
            </a:r>
          </a:p>
          <a:p>
            <a:r>
              <a:rPr lang="en-US" sz="1200" kern="1200" baseline="0" dirty="0">
                <a:solidFill>
                  <a:schemeClr val="tx1"/>
                </a:solidFill>
                <a:latin typeface="Arial" pitchFamily="-109" charset="0"/>
                <a:ea typeface="+mn-ea"/>
                <a:cs typeface="+mn-cs"/>
              </a:rPr>
              <a:t>risk to accept. In an ideal world the goal would be to eliminate all risks completely.</a:t>
            </a:r>
          </a:p>
          <a:p>
            <a:r>
              <a:rPr lang="en-US" sz="1200" kern="1200" baseline="0" dirty="0">
                <a:solidFill>
                  <a:schemeClr val="tx1"/>
                </a:solidFill>
                <a:latin typeface="Arial" pitchFamily="-109" charset="0"/>
                <a:ea typeface="+mn-ea"/>
                <a:cs typeface="+mn-cs"/>
              </a:rPr>
              <a:t>Again, this is simply not possible. A more realistic alternative is to expend an amount</a:t>
            </a:r>
          </a:p>
          <a:p>
            <a:r>
              <a:rPr lang="en-US" sz="1200" kern="1200" baseline="0" dirty="0">
                <a:solidFill>
                  <a:schemeClr val="tx1"/>
                </a:solidFill>
                <a:latin typeface="Arial" pitchFamily="-109" charset="0"/>
                <a:ea typeface="+mn-ea"/>
                <a:cs typeface="+mn-cs"/>
              </a:rPr>
              <a:t>of resources in reducing risks proportional to the potential costs to the organization</a:t>
            </a:r>
          </a:p>
          <a:p>
            <a:r>
              <a:rPr lang="en-US" sz="1200" kern="1200" baseline="0" dirty="0">
                <a:solidFill>
                  <a:schemeClr val="tx1"/>
                </a:solidFill>
                <a:latin typeface="Arial" pitchFamily="-109" charset="0"/>
                <a:ea typeface="+mn-ea"/>
                <a:cs typeface="+mn-cs"/>
              </a:rPr>
              <a:t>should that risk occur. This process also must take into consideration the likelihood</a:t>
            </a:r>
          </a:p>
          <a:p>
            <a:r>
              <a:rPr lang="en-US" sz="1200" kern="1200" baseline="0" dirty="0">
                <a:solidFill>
                  <a:schemeClr val="tx1"/>
                </a:solidFill>
                <a:latin typeface="Arial" pitchFamily="-109" charset="0"/>
                <a:ea typeface="+mn-ea"/>
                <a:cs typeface="+mn-cs"/>
              </a:rPr>
              <a:t>of the risk’s occurrence. Specifying the acceptable level of risk is simply prudent</a:t>
            </a:r>
          </a:p>
          <a:p>
            <a:r>
              <a:rPr lang="en-US" sz="1200" kern="1200" baseline="0" dirty="0">
                <a:solidFill>
                  <a:schemeClr val="tx1"/>
                </a:solidFill>
                <a:latin typeface="Arial" pitchFamily="-109" charset="0"/>
                <a:ea typeface="+mn-ea"/>
                <a:cs typeface="+mn-cs"/>
              </a:rPr>
              <a:t>management and means that resources expended are reasonable in the context of</a:t>
            </a:r>
          </a:p>
          <a:p>
            <a:r>
              <a:rPr lang="en-US" sz="1200" kern="1200" baseline="0" dirty="0">
                <a:solidFill>
                  <a:schemeClr val="tx1"/>
                </a:solidFill>
                <a:latin typeface="Arial" pitchFamily="-109" charset="0"/>
                <a:ea typeface="+mn-ea"/>
                <a:cs typeface="+mn-cs"/>
              </a:rPr>
              <a:t>the organization’s available budget, time, and personnel resources. The aim of the</a:t>
            </a:r>
          </a:p>
          <a:p>
            <a:r>
              <a:rPr lang="en-US" sz="1200" kern="1200" baseline="0" dirty="0">
                <a:solidFill>
                  <a:schemeClr val="tx1"/>
                </a:solidFill>
                <a:latin typeface="Arial" pitchFamily="-109" charset="0"/>
                <a:ea typeface="+mn-ea"/>
                <a:cs typeface="+mn-cs"/>
              </a:rPr>
              <a:t>risk assessment process is to provide management with the information necessary for</a:t>
            </a:r>
          </a:p>
          <a:p>
            <a:r>
              <a:rPr lang="en-US" sz="1200" kern="1200" baseline="0" dirty="0">
                <a:solidFill>
                  <a:schemeClr val="tx1"/>
                </a:solidFill>
                <a:latin typeface="Arial" pitchFamily="-109" charset="0"/>
                <a:ea typeface="+mn-ea"/>
                <a:cs typeface="+mn-cs"/>
              </a:rPr>
              <a:t>them to make reasonable decisions on where available resources will be deployed.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Given the wide range of organizations, from very small businesses to global</a:t>
            </a:r>
          </a:p>
          <a:p>
            <a:r>
              <a:rPr lang="en-US" sz="1200" kern="1200" baseline="0" dirty="0">
                <a:solidFill>
                  <a:schemeClr val="tx1"/>
                </a:solidFill>
                <a:latin typeface="Arial" pitchFamily="-109" charset="0"/>
                <a:ea typeface="+mn-ea"/>
                <a:cs typeface="+mn-cs"/>
              </a:rPr>
              <a:t>multinationals and national governments, there clearly needs to be a range of alternatives</a:t>
            </a:r>
          </a:p>
          <a:p>
            <a:r>
              <a:rPr lang="en-US" sz="1200" kern="1200" baseline="0" dirty="0">
                <a:solidFill>
                  <a:schemeClr val="tx1"/>
                </a:solidFill>
                <a:latin typeface="Arial" pitchFamily="-109" charset="0"/>
                <a:ea typeface="+mn-ea"/>
                <a:cs typeface="+mn-cs"/>
              </a:rPr>
              <a:t>available in performing this process. There are a range of formal standards that</a:t>
            </a:r>
          </a:p>
          <a:p>
            <a:r>
              <a:rPr lang="en-US" sz="1200" kern="1200" baseline="0" dirty="0">
                <a:solidFill>
                  <a:schemeClr val="tx1"/>
                </a:solidFill>
                <a:latin typeface="Arial" pitchFamily="-109" charset="0"/>
                <a:ea typeface="+mn-ea"/>
                <a:cs typeface="+mn-cs"/>
              </a:rPr>
              <a:t>detail suitable IT security risk assessment processes, including ISO 13335, ISO 27005,</a:t>
            </a:r>
          </a:p>
          <a:p>
            <a:r>
              <a:rPr lang="en-US" sz="1200" kern="1200" baseline="0" dirty="0">
                <a:solidFill>
                  <a:schemeClr val="tx1"/>
                </a:solidFill>
                <a:latin typeface="Arial" pitchFamily="-109" charset="0"/>
                <a:ea typeface="+mn-ea"/>
                <a:cs typeface="+mn-cs"/>
              </a:rPr>
              <a:t>ISO 31000, and NIST SP 800-30. In particular, ISO 13335 recognizes four approaches</a:t>
            </a:r>
          </a:p>
          <a:p>
            <a:r>
              <a:rPr lang="en-US" sz="1200" kern="1200" baseline="0" dirty="0">
                <a:solidFill>
                  <a:schemeClr val="tx1"/>
                </a:solidFill>
                <a:latin typeface="Arial" pitchFamily="-109" charset="0"/>
                <a:ea typeface="+mn-ea"/>
                <a:cs typeface="+mn-cs"/>
              </a:rPr>
              <a:t>to identifying and mitigating risks to an organization’s IT infrastructure: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Baseline approach</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Informal approach</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Detailed risk analysis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Combined approach</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choice among these will be determined by the resources available to the organization</a:t>
            </a:r>
          </a:p>
          <a:p>
            <a:r>
              <a:rPr lang="en-US" sz="1200" kern="1200" baseline="0" dirty="0">
                <a:solidFill>
                  <a:schemeClr val="tx1"/>
                </a:solidFill>
                <a:latin typeface="Arial" pitchFamily="-109" charset="0"/>
                <a:ea typeface="+mn-ea"/>
                <a:cs typeface="+mn-cs"/>
              </a:rPr>
              <a:t>and from an initial high-level risk analysis that considers how valuable the IT systems</a:t>
            </a:r>
          </a:p>
          <a:p>
            <a:r>
              <a:rPr lang="en-US" sz="1200" kern="1200" baseline="0" dirty="0">
                <a:solidFill>
                  <a:schemeClr val="tx1"/>
                </a:solidFill>
                <a:latin typeface="Arial" pitchFamily="-109" charset="0"/>
                <a:ea typeface="+mn-ea"/>
                <a:cs typeface="+mn-cs"/>
              </a:rPr>
              <a:t>are and how critical to the organization’s business objectives. Legal and regulatory</a:t>
            </a:r>
          </a:p>
          <a:p>
            <a:r>
              <a:rPr lang="en-US" sz="1200" kern="1200" baseline="0" dirty="0">
                <a:solidFill>
                  <a:schemeClr val="tx1"/>
                </a:solidFill>
                <a:latin typeface="Arial" pitchFamily="-109" charset="0"/>
                <a:ea typeface="+mn-ea"/>
                <a:cs typeface="+mn-cs"/>
              </a:rPr>
              <a:t>constraints may also require specific approaches. This information should be determined</a:t>
            </a:r>
          </a:p>
          <a:p>
            <a:r>
              <a:rPr lang="en-US" sz="1200" kern="1200" baseline="0" dirty="0">
                <a:solidFill>
                  <a:schemeClr val="tx1"/>
                </a:solidFill>
                <a:latin typeface="Arial" pitchFamily="-109" charset="0"/>
                <a:ea typeface="+mn-ea"/>
                <a:cs typeface="+mn-cs"/>
              </a:rPr>
              <a:t>when developing the organization’s IT security objectives, strategies, and policies.</a:t>
            </a:r>
            <a:endParaRPr lang="en-US" dirty="0">
              <a:latin typeface="Times" pitchFamily="-109" charset="0"/>
            </a:endParaRPr>
          </a:p>
        </p:txBody>
      </p:sp>
    </p:spTree>
    <p:extLst>
      <p:ext uri="{BB962C8B-B14F-4D97-AF65-F5344CB8AC3E}">
        <p14:creationId xmlns:p14="http://schemas.microsoft.com/office/powerpoint/2010/main" val="36085626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BA553EC-E063-444D-A5F4-1C1338424DD7}" type="slidenum">
              <a:rPr lang="en-AU"/>
              <a:pPr/>
              <a:t>11</a:t>
            </a:fld>
            <a:endParaRPr lang="en-AU"/>
          </a:p>
        </p:txBody>
      </p:sp>
      <p:sp>
        <p:nvSpPr>
          <p:cNvPr id="226306" name="Rectangle 2"/>
          <p:cNvSpPr>
            <a:spLocks noGrp="1" noRot="1" noChangeAspect="1" noChangeArrowheads="1" noTextEdit="1"/>
          </p:cNvSpPr>
          <p:nvPr>
            <p:ph type="sldImg"/>
          </p:nvPr>
        </p:nvSpPr>
        <p:spPr>
          <a:ln/>
        </p:spPr>
      </p:sp>
      <p:sp>
        <p:nvSpPr>
          <p:cNvPr id="22630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baseline approach to risk assessment aims to implement a basic general level</a:t>
            </a:r>
          </a:p>
          <a:p>
            <a:r>
              <a:rPr lang="en-US" sz="1200" kern="1200" baseline="0" dirty="0">
                <a:solidFill>
                  <a:schemeClr val="tx1"/>
                </a:solidFill>
                <a:latin typeface="Arial" pitchFamily="-109" charset="0"/>
                <a:ea typeface="+mn-ea"/>
                <a:cs typeface="+mn-cs"/>
              </a:rPr>
              <a:t>of security controls on systems using baseline documents, codes of practice, and</a:t>
            </a:r>
          </a:p>
          <a:p>
            <a:r>
              <a:rPr lang="en-US" sz="1200" i="1" kern="1200" baseline="0" dirty="0">
                <a:solidFill>
                  <a:schemeClr val="tx1"/>
                </a:solidFill>
                <a:latin typeface="Arial" pitchFamily="-109" charset="0"/>
                <a:ea typeface="+mn-ea"/>
                <a:cs typeface="+mn-cs"/>
              </a:rPr>
              <a:t>industry best practice . </a:t>
            </a:r>
            <a:r>
              <a:rPr lang="en-US" sz="1200" i="0" kern="1200" baseline="0" dirty="0">
                <a:solidFill>
                  <a:schemeClr val="tx1"/>
                </a:solidFill>
                <a:latin typeface="Arial" pitchFamily="-109" charset="0"/>
                <a:ea typeface="+mn-ea"/>
                <a:cs typeface="+mn-cs"/>
              </a:rPr>
              <a:t>The advantages of this approach are that it doesn’t require</a:t>
            </a:r>
          </a:p>
          <a:p>
            <a:r>
              <a:rPr lang="en-US" sz="1200" kern="1200" baseline="0" dirty="0">
                <a:solidFill>
                  <a:schemeClr val="tx1"/>
                </a:solidFill>
                <a:latin typeface="Arial" pitchFamily="-109" charset="0"/>
                <a:ea typeface="+mn-ea"/>
                <a:cs typeface="+mn-cs"/>
              </a:rPr>
              <a:t>the expenditure of additional resources in conducting a more formal risk assessment</a:t>
            </a:r>
          </a:p>
          <a:p>
            <a:r>
              <a:rPr lang="en-US" sz="1200" kern="1200" baseline="0" dirty="0">
                <a:solidFill>
                  <a:schemeClr val="tx1"/>
                </a:solidFill>
                <a:latin typeface="Arial" pitchFamily="-109" charset="0"/>
                <a:ea typeface="+mn-ea"/>
                <a:cs typeface="+mn-cs"/>
              </a:rPr>
              <a:t>and that the same measures can be replicated over a range of systems. The</a:t>
            </a:r>
          </a:p>
          <a:p>
            <a:r>
              <a:rPr lang="en-US" sz="1200" kern="1200" baseline="0" dirty="0">
                <a:solidFill>
                  <a:schemeClr val="tx1"/>
                </a:solidFill>
                <a:latin typeface="Arial" pitchFamily="-109" charset="0"/>
                <a:ea typeface="+mn-ea"/>
                <a:cs typeface="+mn-cs"/>
              </a:rPr>
              <a:t>major disadvantage is that no special consideration is given to variations in the organization’s</a:t>
            </a:r>
          </a:p>
          <a:p>
            <a:r>
              <a:rPr lang="en-US" sz="1200" kern="1200" baseline="0" dirty="0">
                <a:solidFill>
                  <a:schemeClr val="tx1"/>
                </a:solidFill>
                <a:latin typeface="Arial" pitchFamily="-109" charset="0"/>
                <a:ea typeface="+mn-ea"/>
                <a:cs typeface="+mn-cs"/>
              </a:rPr>
              <a:t>risk exposure based on who they are and how their systems are used.</a:t>
            </a:r>
          </a:p>
          <a:p>
            <a:r>
              <a:rPr lang="en-US" sz="1200" kern="1200" baseline="0" dirty="0">
                <a:solidFill>
                  <a:schemeClr val="tx1"/>
                </a:solidFill>
                <a:latin typeface="Arial" pitchFamily="-109" charset="0"/>
                <a:ea typeface="+mn-ea"/>
                <a:cs typeface="+mn-cs"/>
              </a:rPr>
              <a:t>Also, there is a chance that the baseline level may be set either too high, leading to</a:t>
            </a:r>
          </a:p>
          <a:p>
            <a:r>
              <a:rPr lang="en-US" sz="1200" kern="1200" baseline="0" dirty="0">
                <a:solidFill>
                  <a:schemeClr val="tx1"/>
                </a:solidFill>
                <a:latin typeface="Arial" pitchFamily="-109" charset="0"/>
                <a:ea typeface="+mn-ea"/>
                <a:cs typeface="+mn-cs"/>
              </a:rPr>
              <a:t>expensive or restrictive security measures that may not be warranted, or set too low,</a:t>
            </a:r>
          </a:p>
          <a:p>
            <a:r>
              <a:rPr lang="en-US" sz="1200" kern="1200" baseline="0" dirty="0">
                <a:solidFill>
                  <a:schemeClr val="tx1"/>
                </a:solidFill>
                <a:latin typeface="Arial" pitchFamily="-109" charset="0"/>
                <a:ea typeface="+mn-ea"/>
                <a:cs typeface="+mn-cs"/>
              </a:rPr>
              <a:t>resulting in insufficient security and leaving the organization vulnerable.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goal of the baseline approach is to implement generally agreed controls to</a:t>
            </a:r>
          </a:p>
          <a:p>
            <a:r>
              <a:rPr lang="en-US" sz="1200" kern="1200" baseline="0" dirty="0">
                <a:solidFill>
                  <a:schemeClr val="tx1"/>
                </a:solidFill>
                <a:latin typeface="Arial" pitchFamily="-109" charset="0"/>
                <a:ea typeface="+mn-ea"/>
                <a:cs typeface="+mn-cs"/>
              </a:rPr>
              <a:t>provide protection against the most common threats. These would include implementing</a:t>
            </a:r>
          </a:p>
          <a:p>
            <a:r>
              <a:rPr lang="en-US" sz="1200" kern="1200" baseline="0" dirty="0">
                <a:solidFill>
                  <a:schemeClr val="tx1"/>
                </a:solidFill>
                <a:latin typeface="Arial" pitchFamily="-109" charset="0"/>
                <a:ea typeface="+mn-ea"/>
                <a:cs typeface="+mn-cs"/>
              </a:rPr>
              <a:t>industry best practice in configuring and deploying systems, like those we discuss in</a:t>
            </a:r>
          </a:p>
          <a:p>
            <a:r>
              <a:rPr lang="en-US" sz="1200" kern="1200" baseline="0" dirty="0">
                <a:solidFill>
                  <a:schemeClr val="tx1"/>
                </a:solidFill>
                <a:latin typeface="Arial" pitchFamily="-109" charset="0"/>
                <a:ea typeface="+mn-ea"/>
                <a:cs typeface="+mn-cs"/>
              </a:rPr>
              <a:t>Chapter 12 on operating systems security. As such, the baseline approach forms a good</a:t>
            </a:r>
          </a:p>
          <a:p>
            <a:r>
              <a:rPr lang="en-US" sz="1200" kern="1200" baseline="0" dirty="0">
                <a:solidFill>
                  <a:schemeClr val="tx1"/>
                </a:solidFill>
                <a:latin typeface="Arial" pitchFamily="-109" charset="0"/>
                <a:ea typeface="+mn-ea"/>
                <a:cs typeface="+mn-cs"/>
              </a:rPr>
              <a:t>base from which further security measures can be determined. Suitable baseline recommendations</a:t>
            </a:r>
          </a:p>
          <a:p>
            <a:r>
              <a:rPr lang="en-US" sz="1200" kern="1200" baseline="0" dirty="0">
                <a:solidFill>
                  <a:schemeClr val="tx1"/>
                </a:solidFill>
                <a:latin typeface="Arial" pitchFamily="-109" charset="0"/>
                <a:ea typeface="+mn-ea"/>
                <a:cs typeface="+mn-cs"/>
              </a:rPr>
              <a:t>and checklists may be obtained from a range of organizations, including: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Various national and international standards organizations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Security-related organizations such as the CERT, NSA, and so 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Industry sector councils or peak groups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use of the baseline approach alone would generally be recommended only for</a:t>
            </a:r>
          </a:p>
          <a:p>
            <a:r>
              <a:rPr lang="en-US" sz="1200" kern="1200" baseline="0" dirty="0">
                <a:solidFill>
                  <a:schemeClr val="tx1"/>
                </a:solidFill>
                <a:latin typeface="Arial" pitchFamily="-109" charset="0"/>
                <a:ea typeface="+mn-ea"/>
                <a:cs typeface="+mn-cs"/>
              </a:rPr>
              <a:t>small organizations without the resources to implement more structured approaches.</a:t>
            </a:r>
          </a:p>
          <a:p>
            <a:r>
              <a:rPr lang="en-US" sz="1200" kern="1200" baseline="0" dirty="0">
                <a:solidFill>
                  <a:schemeClr val="tx1"/>
                </a:solidFill>
                <a:latin typeface="Arial" pitchFamily="-109" charset="0"/>
                <a:ea typeface="+mn-ea"/>
                <a:cs typeface="+mn-cs"/>
              </a:rPr>
              <a:t>But it will at least ensure that a basic level of security is deployed, which is not</a:t>
            </a:r>
          </a:p>
          <a:p>
            <a:r>
              <a:rPr lang="en-US" sz="1200" kern="1200" baseline="0" dirty="0">
                <a:solidFill>
                  <a:schemeClr val="tx1"/>
                </a:solidFill>
                <a:latin typeface="Arial" pitchFamily="-109" charset="0"/>
                <a:ea typeface="+mn-ea"/>
                <a:cs typeface="+mn-cs"/>
              </a:rPr>
              <a:t>guaranteed by the default configurations of many systems.</a:t>
            </a:r>
            <a:endParaRPr lang="en-US" dirty="0">
              <a:latin typeface="Times" pitchFamily="-109" charset="0"/>
            </a:endParaRPr>
          </a:p>
        </p:txBody>
      </p:sp>
    </p:spTree>
    <p:extLst>
      <p:ext uri="{BB962C8B-B14F-4D97-AF65-F5344CB8AC3E}">
        <p14:creationId xmlns:p14="http://schemas.microsoft.com/office/powerpoint/2010/main" val="8553270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F77707C-2CFA-2940-92CB-0028E438A507}" type="slidenum">
              <a:rPr lang="en-AU"/>
              <a:pPr/>
              <a:t>12</a:t>
            </a:fld>
            <a:endParaRPr lang="en-AU"/>
          </a:p>
        </p:txBody>
      </p:sp>
      <p:sp>
        <p:nvSpPr>
          <p:cNvPr id="228354" name="Rectangle 2"/>
          <p:cNvSpPr>
            <a:spLocks noGrp="1" noRot="1" noChangeAspect="1" noChangeArrowheads="1" noTextEdit="1"/>
          </p:cNvSpPr>
          <p:nvPr>
            <p:ph type="sldImg"/>
          </p:nvPr>
        </p:nvSpPr>
        <p:spPr>
          <a:ln/>
        </p:spPr>
      </p:sp>
      <p:sp>
        <p:nvSpPr>
          <p:cNvPr id="228355"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informal approach involves conducting some form of informal, pragmatic risk</a:t>
            </a:r>
          </a:p>
          <a:p>
            <a:r>
              <a:rPr lang="en-US" sz="1200" kern="1200" baseline="0" dirty="0">
                <a:solidFill>
                  <a:schemeClr val="tx1"/>
                </a:solidFill>
                <a:latin typeface="Arial" pitchFamily="-109" charset="0"/>
                <a:ea typeface="+mn-ea"/>
                <a:cs typeface="+mn-cs"/>
              </a:rPr>
              <a:t>analysis for the organization’s IT systems. This analysis does not involve the use of</a:t>
            </a:r>
          </a:p>
          <a:p>
            <a:r>
              <a:rPr lang="en-US" sz="1200" kern="1200" baseline="0" dirty="0">
                <a:solidFill>
                  <a:schemeClr val="tx1"/>
                </a:solidFill>
                <a:latin typeface="Arial" pitchFamily="-109" charset="0"/>
                <a:ea typeface="+mn-ea"/>
                <a:cs typeface="+mn-cs"/>
              </a:rPr>
              <a:t>a formal, structured process, but rather exploits the knowledge and expertise of the</a:t>
            </a:r>
          </a:p>
          <a:p>
            <a:r>
              <a:rPr lang="en-US" sz="1200" kern="1200" baseline="0" dirty="0">
                <a:solidFill>
                  <a:schemeClr val="tx1"/>
                </a:solidFill>
                <a:latin typeface="Arial" pitchFamily="-109" charset="0"/>
                <a:ea typeface="+mn-ea"/>
                <a:cs typeface="+mn-cs"/>
              </a:rPr>
              <a:t>individuals performing this analysis. These may either be internal experts, if available,</a:t>
            </a:r>
          </a:p>
          <a:p>
            <a:r>
              <a:rPr lang="en-US" sz="1200" kern="1200" baseline="0" dirty="0">
                <a:solidFill>
                  <a:schemeClr val="tx1"/>
                </a:solidFill>
                <a:latin typeface="Arial" pitchFamily="-109" charset="0"/>
                <a:ea typeface="+mn-ea"/>
                <a:cs typeface="+mn-cs"/>
              </a:rPr>
              <a:t>or, alternatively, external consultants. A major advantage of this approach is</a:t>
            </a:r>
          </a:p>
          <a:p>
            <a:r>
              <a:rPr lang="en-US" sz="1200" kern="1200" baseline="0" dirty="0">
                <a:solidFill>
                  <a:schemeClr val="tx1"/>
                </a:solidFill>
                <a:latin typeface="Arial" pitchFamily="-109" charset="0"/>
                <a:ea typeface="+mn-ea"/>
                <a:cs typeface="+mn-cs"/>
              </a:rPr>
              <a:t>that the individuals performing the analysis require no additional skills. Hence, an</a:t>
            </a:r>
          </a:p>
          <a:p>
            <a:r>
              <a:rPr lang="en-US" sz="1200" kern="1200" baseline="0" dirty="0">
                <a:solidFill>
                  <a:schemeClr val="tx1"/>
                </a:solidFill>
                <a:latin typeface="Arial" pitchFamily="-109" charset="0"/>
                <a:ea typeface="+mn-ea"/>
                <a:cs typeface="+mn-cs"/>
              </a:rPr>
              <a:t>informal risk assessment can be performed relatively quickly and cheaply. In addition,</a:t>
            </a:r>
          </a:p>
          <a:p>
            <a:r>
              <a:rPr lang="en-US" sz="1200" kern="1200" baseline="0" dirty="0">
                <a:solidFill>
                  <a:schemeClr val="tx1"/>
                </a:solidFill>
                <a:latin typeface="Arial" pitchFamily="-109" charset="0"/>
                <a:ea typeface="+mn-ea"/>
                <a:cs typeface="+mn-cs"/>
              </a:rPr>
              <a:t>because the organization’s systems are being examined, judgments can be</a:t>
            </a:r>
          </a:p>
          <a:p>
            <a:r>
              <a:rPr lang="en-US" sz="1200" kern="1200" baseline="0" dirty="0">
                <a:solidFill>
                  <a:schemeClr val="tx1"/>
                </a:solidFill>
                <a:latin typeface="Arial" pitchFamily="-109" charset="0"/>
                <a:ea typeface="+mn-ea"/>
                <a:cs typeface="+mn-cs"/>
              </a:rPr>
              <a:t>made about specific vulnerabilities and risks to systems for the organization that</a:t>
            </a:r>
          </a:p>
          <a:p>
            <a:r>
              <a:rPr lang="en-US" sz="1200" kern="1200" baseline="0" dirty="0">
                <a:solidFill>
                  <a:schemeClr val="tx1"/>
                </a:solidFill>
                <a:latin typeface="Arial" pitchFamily="-109" charset="0"/>
                <a:ea typeface="+mn-ea"/>
                <a:cs typeface="+mn-cs"/>
              </a:rPr>
              <a:t>the baseline approach would not address. Thus more accurate and targeted controls</a:t>
            </a:r>
          </a:p>
          <a:p>
            <a:r>
              <a:rPr lang="en-US" sz="1200" kern="1200" baseline="0" dirty="0">
                <a:solidFill>
                  <a:schemeClr val="tx1"/>
                </a:solidFill>
                <a:latin typeface="Arial" pitchFamily="-109" charset="0"/>
                <a:ea typeface="+mn-ea"/>
                <a:cs typeface="+mn-cs"/>
              </a:rPr>
              <a:t>may be used than would be the case with the baseline approach. There are a number</a:t>
            </a:r>
          </a:p>
          <a:p>
            <a:r>
              <a:rPr lang="en-US" sz="1200" kern="1200" baseline="0" dirty="0">
                <a:solidFill>
                  <a:schemeClr val="tx1"/>
                </a:solidFill>
                <a:latin typeface="Arial" pitchFamily="-109" charset="0"/>
                <a:ea typeface="+mn-ea"/>
                <a:cs typeface="+mn-cs"/>
              </a:rPr>
              <a:t>of disadvantages. Because a formal process is not used, there is a chance that some</a:t>
            </a:r>
          </a:p>
          <a:p>
            <a:r>
              <a:rPr lang="en-US" sz="1200" kern="1200" baseline="0" dirty="0">
                <a:solidFill>
                  <a:schemeClr val="tx1"/>
                </a:solidFill>
                <a:latin typeface="Arial" pitchFamily="-109" charset="0"/>
                <a:ea typeface="+mn-ea"/>
                <a:cs typeface="+mn-cs"/>
              </a:rPr>
              <a:t>risks may not be considered appropriately, potentially leaving the organization vulnerable.</a:t>
            </a:r>
          </a:p>
          <a:p>
            <a:r>
              <a:rPr lang="en-US" sz="1200" kern="1200" baseline="0" dirty="0">
                <a:solidFill>
                  <a:schemeClr val="tx1"/>
                </a:solidFill>
                <a:latin typeface="Arial" pitchFamily="-109" charset="0"/>
                <a:ea typeface="+mn-ea"/>
                <a:cs typeface="+mn-cs"/>
              </a:rPr>
              <a:t>Besides, because the approach is informal, the results may be skewed by the</a:t>
            </a:r>
          </a:p>
          <a:p>
            <a:r>
              <a:rPr lang="en-US" sz="1200" kern="1200" baseline="0" dirty="0">
                <a:solidFill>
                  <a:schemeClr val="tx1"/>
                </a:solidFill>
                <a:latin typeface="Arial" pitchFamily="-109" charset="0"/>
                <a:ea typeface="+mn-ea"/>
                <a:cs typeface="+mn-cs"/>
              </a:rPr>
              <a:t>views and prejudices of the individuals performing the analysis. It may also result in</a:t>
            </a:r>
          </a:p>
          <a:p>
            <a:r>
              <a:rPr lang="en-US" sz="1200" kern="1200" baseline="0" dirty="0">
                <a:solidFill>
                  <a:schemeClr val="tx1"/>
                </a:solidFill>
                <a:latin typeface="Arial" pitchFamily="-109" charset="0"/>
                <a:ea typeface="+mn-ea"/>
                <a:cs typeface="+mn-cs"/>
              </a:rPr>
              <a:t>insufficient justification for suggested controls, leading to questions over whether</a:t>
            </a:r>
          </a:p>
          <a:p>
            <a:r>
              <a:rPr lang="en-US" sz="1200" kern="1200" baseline="0" dirty="0">
                <a:solidFill>
                  <a:schemeClr val="tx1"/>
                </a:solidFill>
                <a:latin typeface="Arial" pitchFamily="-109" charset="0"/>
                <a:ea typeface="+mn-ea"/>
                <a:cs typeface="+mn-cs"/>
              </a:rPr>
              <a:t>the proposed expenditure is really justified. Lastly, there may be inconsistent results</a:t>
            </a:r>
          </a:p>
          <a:p>
            <a:r>
              <a:rPr lang="en-US" sz="1200" kern="1200" baseline="0" dirty="0">
                <a:solidFill>
                  <a:schemeClr val="tx1"/>
                </a:solidFill>
                <a:latin typeface="Arial" pitchFamily="-109" charset="0"/>
                <a:ea typeface="+mn-ea"/>
                <a:cs typeface="+mn-cs"/>
              </a:rPr>
              <a:t>over time as a result of differing expertise in those conducting the analysis.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use of the informal approach would generally be recommended for small</a:t>
            </a:r>
          </a:p>
          <a:p>
            <a:r>
              <a:rPr lang="en-US" sz="1200" kern="1200" baseline="0" dirty="0">
                <a:solidFill>
                  <a:schemeClr val="tx1"/>
                </a:solidFill>
                <a:latin typeface="Arial" pitchFamily="-109" charset="0"/>
                <a:ea typeface="+mn-ea"/>
                <a:cs typeface="+mn-cs"/>
              </a:rPr>
              <a:t>to medium-sized organizations where the IT systems are not necessarily essential to</a:t>
            </a:r>
          </a:p>
          <a:p>
            <a:r>
              <a:rPr lang="en-US" sz="1200" kern="1200" baseline="0" dirty="0">
                <a:solidFill>
                  <a:schemeClr val="tx1"/>
                </a:solidFill>
                <a:latin typeface="Arial" pitchFamily="-109" charset="0"/>
                <a:ea typeface="+mn-ea"/>
                <a:cs typeface="+mn-cs"/>
              </a:rPr>
              <a:t>meeting the organization’s business objectives and where additional expenditure on</a:t>
            </a:r>
          </a:p>
          <a:p>
            <a:r>
              <a:rPr lang="en-US" sz="1200" kern="1200" baseline="0" dirty="0">
                <a:solidFill>
                  <a:schemeClr val="tx1"/>
                </a:solidFill>
                <a:latin typeface="Arial" pitchFamily="-109" charset="0"/>
                <a:ea typeface="+mn-ea"/>
                <a:cs typeface="+mn-cs"/>
              </a:rPr>
              <a:t>risk analysis cannot be justified.</a:t>
            </a:r>
            <a:endParaRPr lang="en-US" dirty="0">
              <a:latin typeface="Times" pitchFamily="-109" charset="0"/>
            </a:endParaRPr>
          </a:p>
        </p:txBody>
      </p:sp>
    </p:spTree>
    <p:extLst>
      <p:ext uri="{BB962C8B-B14F-4D97-AF65-F5344CB8AC3E}">
        <p14:creationId xmlns:p14="http://schemas.microsoft.com/office/powerpoint/2010/main" val="1744369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A71F02A-85B4-BB43-B5C6-8F76D4AA7748}" type="slidenum">
              <a:rPr lang="en-AU"/>
              <a:pPr/>
              <a:t>13</a:t>
            </a:fld>
            <a:endParaRPr lang="en-AU"/>
          </a:p>
        </p:txBody>
      </p:sp>
      <p:sp>
        <p:nvSpPr>
          <p:cNvPr id="230402" name="Rectangle 2"/>
          <p:cNvSpPr>
            <a:spLocks noGrp="1" noRot="1" noChangeAspect="1" noChangeArrowheads="1" noTextEdit="1"/>
          </p:cNvSpPr>
          <p:nvPr>
            <p:ph type="sldImg"/>
          </p:nvPr>
        </p:nvSpPr>
        <p:spPr>
          <a:ln/>
        </p:spPr>
      </p:sp>
      <p:sp>
        <p:nvSpPr>
          <p:cNvPr id="230403"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third and most comprehensive approach is to conduct a detailed risk assessment</a:t>
            </a:r>
          </a:p>
          <a:p>
            <a:r>
              <a:rPr lang="en-US" sz="1200" kern="1200" baseline="0" dirty="0">
                <a:solidFill>
                  <a:schemeClr val="tx1"/>
                </a:solidFill>
                <a:latin typeface="Arial" pitchFamily="-109" charset="0"/>
                <a:ea typeface="+mn-ea"/>
                <a:cs typeface="+mn-cs"/>
              </a:rPr>
              <a:t>of the organization’s IT systems, using a formal structured process. This provides</a:t>
            </a:r>
          </a:p>
          <a:p>
            <a:r>
              <a:rPr lang="en-US" sz="1200" kern="1200" baseline="0" dirty="0">
                <a:solidFill>
                  <a:schemeClr val="tx1"/>
                </a:solidFill>
                <a:latin typeface="Arial" pitchFamily="-109" charset="0"/>
                <a:ea typeface="+mn-ea"/>
                <a:cs typeface="+mn-cs"/>
              </a:rPr>
              <a:t>the greatest degree of assurance that all significant risks are identified and their</a:t>
            </a:r>
          </a:p>
          <a:p>
            <a:r>
              <a:rPr lang="en-US" sz="1200" kern="1200" baseline="0" dirty="0">
                <a:solidFill>
                  <a:schemeClr val="tx1"/>
                </a:solidFill>
                <a:latin typeface="Arial" pitchFamily="-109" charset="0"/>
                <a:ea typeface="+mn-ea"/>
                <a:cs typeface="+mn-cs"/>
              </a:rPr>
              <a:t>implications considered. This process involves a number of stages, including</a:t>
            </a:r>
          </a:p>
          <a:p>
            <a:r>
              <a:rPr lang="en-US" sz="1200" kern="1200" baseline="0" dirty="0">
                <a:solidFill>
                  <a:schemeClr val="tx1"/>
                </a:solidFill>
                <a:latin typeface="Arial" pitchFamily="-109" charset="0"/>
                <a:ea typeface="+mn-ea"/>
                <a:cs typeface="+mn-cs"/>
              </a:rPr>
              <a:t>identification of assets, identification of threats and vulnerabilities to those assets,</a:t>
            </a:r>
          </a:p>
          <a:p>
            <a:r>
              <a:rPr lang="en-US" sz="1200" kern="1200" baseline="0" dirty="0">
                <a:solidFill>
                  <a:schemeClr val="tx1"/>
                </a:solidFill>
                <a:latin typeface="Arial" pitchFamily="-109" charset="0"/>
                <a:ea typeface="+mn-ea"/>
                <a:cs typeface="+mn-cs"/>
              </a:rPr>
              <a:t>determination of the likelihood of the risk occurring and the consequences to the</a:t>
            </a:r>
          </a:p>
          <a:p>
            <a:r>
              <a:rPr lang="en-US" sz="1200" kern="1200" baseline="0" dirty="0">
                <a:solidFill>
                  <a:schemeClr val="tx1"/>
                </a:solidFill>
                <a:latin typeface="Arial" pitchFamily="-109" charset="0"/>
                <a:ea typeface="+mn-ea"/>
                <a:cs typeface="+mn-cs"/>
              </a:rPr>
              <a:t>organization should that occur, and hence the risk the organization is exposed to. With</a:t>
            </a:r>
          </a:p>
          <a:p>
            <a:r>
              <a:rPr lang="en-US" sz="1200" kern="1200" baseline="0" dirty="0">
                <a:solidFill>
                  <a:schemeClr val="tx1"/>
                </a:solidFill>
                <a:latin typeface="Arial" pitchFamily="-109" charset="0"/>
                <a:ea typeface="+mn-ea"/>
                <a:cs typeface="+mn-cs"/>
              </a:rPr>
              <a:t>that information, appropriate controls can be chosen and implemented to address</a:t>
            </a:r>
          </a:p>
          <a:p>
            <a:r>
              <a:rPr lang="en-US" sz="1200" kern="1200" baseline="0" dirty="0">
                <a:solidFill>
                  <a:schemeClr val="tx1"/>
                </a:solidFill>
                <a:latin typeface="Arial" pitchFamily="-109" charset="0"/>
                <a:ea typeface="+mn-ea"/>
                <a:cs typeface="+mn-cs"/>
              </a:rPr>
              <a:t>the risks identified. The advantages of this approach are that it provides the most</a:t>
            </a:r>
          </a:p>
          <a:p>
            <a:r>
              <a:rPr lang="en-US" sz="1200" kern="1200" baseline="0" dirty="0">
                <a:solidFill>
                  <a:schemeClr val="tx1"/>
                </a:solidFill>
                <a:latin typeface="Arial" pitchFamily="-109" charset="0"/>
                <a:ea typeface="+mn-ea"/>
                <a:cs typeface="+mn-cs"/>
              </a:rPr>
              <a:t>detailed examination of the security risks of an organization’s IT system, and produces</a:t>
            </a:r>
          </a:p>
          <a:p>
            <a:r>
              <a:rPr lang="en-US" sz="1200" kern="1200" baseline="0" dirty="0">
                <a:solidFill>
                  <a:schemeClr val="tx1"/>
                </a:solidFill>
                <a:latin typeface="Arial" pitchFamily="-109" charset="0"/>
                <a:ea typeface="+mn-ea"/>
                <a:cs typeface="+mn-cs"/>
              </a:rPr>
              <a:t>strong justification for expenditure on the controls proposed. It also provides</a:t>
            </a:r>
          </a:p>
          <a:p>
            <a:r>
              <a:rPr lang="en-US" sz="1200" kern="1200" baseline="0" dirty="0">
                <a:solidFill>
                  <a:schemeClr val="tx1"/>
                </a:solidFill>
                <a:latin typeface="Arial" pitchFamily="-109" charset="0"/>
                <a:ea typeface="+mn-ea"/>
                <a:cs typeface="+mn-cs"/>
              </a:rPr>
              <a:t>the best information for continuing to manage the security of these systems as they</a:t>
            </a:r>
          </a:p>
          <a:p>
            <a:r>
              <a:rPr lang="en-US" sz="1200" kern="1200" baseline="0" dirty="0">
                <a:solidFill>
                  <a:schemeClr val="tx1"/>
                </a:solidFill>
                <a:latin typeface="Arial" pitchFamily="-109" charset="0"/>
                <a:ea typeface="+mn-ea"/>
                <a:cs typeface="+mn-cs"/>
              </a:rPr>
              <a:t>evolve and change. The major disadvantage is the significant cost in time, resources,</a:t>
            </a:r>
          </a:p>
          <a:p>
            <a:r>
              <a:rPr lang="en-US" sz="1200" kern="1200" baseline="0" dirty="0">
                <a:solidFill>
                  <a:schemeClr val="tx1"/>
                </a:solidFill>
                <a:latin typeface="Arial" pitchFamily="-109" charset="0"/>
                <a:ea typeface="+mn-ea"/>
                <a:cs typeface="+mn-cs"/>
              </a:rPr>
              <a:t>and expertise needed to perform such an analysis. The time taken to perform this</a:t>
            </a:r>
          </a:p>
          <a:p>
            <a:r>
              <a:rPr lang="en-US" sz="1200" kern="1200" baseline="0" dirty="0">
                <a:solidFill>
                  <a:schemeClr val="tx1"/>
                </a:solidFill>
                <a:latin typeface="Arial" pitchFamily="-109" charset="0"/>
                <a:ea typeface="+mn-ea"/>
                <a:cs typeface="+mn-cs"/>
              </a:rPr>
              <a:t>analysis may also result in delays in providing suitable levels of protection for some</a:t>
            </a:r>
          </a:p>
          <a:p>
            <a:r>
              <a:rPr lang="en-US" sz="1200" kern="1200" baseline="0" dirty="0">
                <a:solidFill>
                  <a:schemeClr val="tx1"/>
                </a:solidFill>
                <a:latin typeface="Arial" pitchFamily="-109" charset="0"/>
                <a:ea typeface="+mn-ea"/>
                <a:cs typeface="+mn-cs"/>
              </a:rPr>
              <a:t>systems. The details of this approach are discussed in the next section.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use of a formal, detailed risk analysis is often a legal requirement for</a:t>
            </a:r>
          </a:p>
          <a:p>
            <a:r>
              <a:rPr lang="en-US" sz="1200" kern="1200" baseline="0" dirty="0">
                <a:solidFill>
                  <a:schemeClr val="tx1"/>
                </a:solidFill>
                <a:latin typeface="Arial" pitchFamily="-109" charset="0"/>
                <a:ea typeface="+mn-ea"/>
                <a:cs typeface="+mn-cs"/>
              </a:rPr>
              <a:t>some government organizations and businesses providing key services to them. This</a:t>
            </a:r>
          </a:p>
          <a:p>
            <a:r>
              <a:rPr lang="en-US" sz="1200" kern="1200" baseline="0" dirty="0">
                <a:solidFill>
                  <a:schemeClr val="tx1"/>
                </a:solidFill>
                <a:latin typeface="Arial" pitchFamily="-109" charset="0"/>
                <a:ea typeface="+mn-ea"/>
                <a:cs typeface="+mn-cs"/>
              </a:rPr>
              <a:t>may also be the case for organizations providing key national infrastructure. For</a:t>
            </a:r>
          </a:p>
          <a:p>
            <a:r>
              <a:rPr lang="en-US" sz="1200" kern="1200" baseline="0" dirty="0">
                <a:solidFill>
                  <a:schemeClr val="tx1"/>
                </a:solidFill>
                <a:latin typeface="Arial" pitchFamily="-109" charset="0"/>
                <a:ea typeface="+mn-ea"/>
                <a:cs typeface="+mn-cs"/>
              </a:rPr>
              <a:t>such organizations, there is no choice but to use this approach. It may also be the</a:t>
            </a:r>
          </a:p>
          <a:p>
            <a:r>
              <a:rPr lang="en-US" sz="1200" kern="1200" baseline="0" dirty="0">
                <a:solidFill>
                  <a:schemeClr val="tx1"/>
                </a:solidFill>
                <a:latin typeface="Arial" pitchFamily="-109" charset="0"/>
                <a:ea typeface="+mn-ea"/>
                <a:cs typeface="+mn-cs"/>
              </a:rPr>
              <a:t>approach of choice for large organizations with IT systems critical to their business</a:t>
            </a:r>
          </a:p>
          <a:p>
            <a:r>
              <a:rPr lang="en-US" sz="1200" kern="1200" baseline="0" dirty="0">
                <a:solidFill>
                  <a:schemeClr val="tx1"/>
                </a:solidFill>
                <a:latin typeface="Arial" pitchFamily="-109" charset="0"/>
                <a:ea typeface="+mn-ea"/>
                <a:cs typeface="+mn-cs"/>
              </a:rPr>
              <a:t>objectives and with the resources available to perform this type of analysis.</a:t>
            </a:r>
            <a:endParaRPr lang="en-US" dirty="0">
              <a:latin typeface="Times" pitchFamily="-109" charset="0"/>
            </a:endParaRPr>
          </a:p>
        </p:txBody>
      </p:sp>
    </p:spTree>
    <p:extLst>
      <p:ext uri="{BB962C8B-B14F-4D97-AF65-F5344CB8AC3E}">
        <p14:creationId xmlns:p14="http://schemas.microsoft.com/office/powerpoint/2010/main" val="372502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B4AAB5-0C0F-C64C-B317-F62D5E481227}" type="slidenum">
              <a:rPr lang="en-AU"/>
              <a:pPr/>
              <a:t>14</a:t>
            </a:fld>
            <a:endParaRPr lang="en-AU"/>
          </a:p>
        </p:txBody>
      </p:sp>
      <p:sp>
        <p:nvSpPr>
          <p:cNvPr id="232450" name="Rectangle 2"/>
          <p:cNvSpPr>
            <a:spLocks noGrp="1" noRot="1" noChangeAspect="1" noChangeArrowheads="1" noTextEdit="1"/>
          </p:cNvSpPr>
          <p:nvPr>
            <p:ph type="sldImg"/>
          </p:nvPr>
        </p:nvSpPr>
        <p:spPr>
          <a:ln/>
        </p:spPr>
      </p:sp>
      <p:sp>
        <p:nvSpPr>
          <p:cNvPr id="232451"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last approach combines elements of the baseline, informal, and detailed risk</a:t>
            </a:r>
          </a:p>
          <a:p>
            <a:r>
              <a:rPr lang="en-US" sz="1200" kern="1200" baseline="0" dirty="0">
                <a:solidFill>
                  <a:schemeClr val="tx1"/>
                </a:solidFill>
                <a:latin typeface="Arial" pitchFamily="-109" charset="0"/>
                <a:ea typeface="+mn-ea"/>
                <a:cs typeface="+mn-cs"/>
              </a:rPr>
              <a:t>analysis approaches. The aim is to provide reasonable levels of protection as quickly</a:t>
            </a:r>
          </a:p>
          <a:p>
            <a:r>
              <a:rPr lang="en-US" sz="1200" kern="1200" baseline="0" dirty="0">
                <a:solidFill>
                  <a:schemeClr val="tx1"/>
                </a:solidFill>
                <a:latin typeface="Arial" pitchFamily="-109" charset="0"/>
                <a:ea typeface="+mn-ea"/>
                <a:cs typeface="+mn-cs"/>
              </a:rPr>
              <a:t>as possible, and then to examine and adjust the protection controls deployed on key</a:t>
            </a:r>
          </a:p>
          <a:p>
            <a:r>
              <a:rPr lang="en-US" sz="1200" kern="1200" baseline="0" dirty="0">
                <a:solidFill>
                  <a:schemeClr val="tx1"/>
                </a:solidFill>
                <a:latin typeface="Arial" pitchFamily="-109" charset="0"/>
                <a:ea typeface="+mn-ea"/>
                <a:cs typeface="+mn-cs"/>
              </a:rPr>
              <a:t>systems over time. The approach starts with the implementation of suitable baseline</a:t>
            </a:r>
          </a:p>
          <a:p>
            <a:r>
              <a:rPr lang="en-US" sz="1200" kern="1200" baseline="0" dirty="0">
                <a:solidFill>
                  <a:schemeClr val="tx1"/>
                </a:solidFill>
                <a:latin typeface="Arial" pitchFamily="-109" charset="0"/>
                <a:ea typeface="+mn-ea"/>
                <a:cs typeface="+mn-cs"/>
              </a:rPr>
              <a:t>security recommendations on all systems. Next, systems either exposed to high risk</a:t>
            </a:r>
          </a:p>
          <a:p>
            <a:r>
              <a:rPr lang="en-US" sz="1200" kern="1200" baseline="0" dirty="0">
                <a:solidFill>
                  <a:schemeClr val="tx1"/>
                </a:solidFill>
                <a:latin typeface="Arial" pitchFamily="-109" charset="0"/>
                <a:ea typeface="+mn-ea"/>
                <a:cs typeface="+mn-cs"/>
              </a:rPr>
              <a:t>levels or critical to the organization’s business objectives are identified in the high-level</a:t>
            </a:r>
          </a:p>
          <a:p>
            <a:r>
              <a:rPr lang="en-US" sz="1200" kern="1200" baseline="0" dirty="0">
                <a:solidFill>
                  <a:schemeClr val="tx1"/>
                </a:solidFill>
                <a:latin typeface="Arial" pitchFamily="-109" charset="0"/>
                <a:ea typeface="+mn-ea"/>
                <a:cs typeface="+mn-cs"/>
              </a:rPr>
              <a:t>risk assessment. A decision can then be made to possibly conduct an immediate</a:t>
            </a:r>
          </a:p>
          <a:p>
            <a:r>
              <a:rPr lang="en-US" sz="1200" kern="1200" baseline="0" dirty="0">
                <a:solidFill>
                  <a:schemeClr val="tx1"/>
                </a:solidFill>
                <a:latin typeface="Arial" pitchFamily="-109" charset="0"/>
                <a:ea typeface="+mn-ea"/>
                <a:cs typeface="+mn-cs"/>
              </a:rPr>
              <a:t>informal risk assessment on key systems, with the aim of relatively quickly</a:t>
            </a:r>
          </a:p>
          <a:p>
            <a:r>
              <a:rPr lang="en-US" sz="1200" kern="1200" baseline="0" dirty="0">
                <a:solidFill>
                  <a:schemeClr val="tx1"/>
                </a:solidFill>
                <a:latin typeface="Arial" pitchFamily="-109" charset="0"/>
                <a:ea typeface="+mn-ea"/>
                <a:cs typeface="+mn-cs"/>
              </a:rPr>
              <a:t>tailoring controls to more accurately reflect their requirements. Lastly, an ordered</a:t>
            </a:r>
          </a:p>
          <a:p>
            <a:r>
              <a:rPr lang="en-US" sz="1200" kern="1200" baseline="0" dirty="0">
                <a:solidFill>
                  <a:schemeClr val="tx1"/>
                </a:solidFill>
                <a:latin typeface="Arial" pitchFamily="-109" charset="0"/>
                <a:ea typeface="+mn-ea"/>
                <a:cs typeface="+mn-cs"/>
              </a:rPr>
              <a:t>process of performing detailed risk analyses of these systems can be instituted. Over</a:t>
            </a:r>
          </a:p>
          <a:p>
            <a:r>
              <a:rPr lang="en-US" sz="1200" kern="1200" baseline="0" dirty="0">
                <a:solidFill>
                  <a:schemeClr val="tx1"/>
                </a:solidFill>
                <a:latin typeface="Arial" pitchFamily="-109" charset="0"/>
                <a:ea typeface="+mn-ea"/>
                <a:cs typeface="+mn-cs"/>
              </a:rPr>
              <a:t>time this can result in the most appropriate and cost-effective security controls being</a:t>
            </a:r>
          </a:p>
          <a:p>
            <a:r>
              <a:rPr lang="en-US" sz="1200" kern="1200" baseline="0" dirty="0">
                <a:solidFill>
                  <a:schemeClr val="tx1"/>
                </a:solidFill>
                <a:latin typeface="Arial" pitchFamily="-109" charset="0"/>
                <a:ea typeface="+mn-ea"/>
                <a:cs typeface="+mn-cs"/>
              </a:rPr>
              <a:t>selected and implemented on these systems. This approach has a significant number</a:t>
            </a:r>
          </a:p>
          <a:p>
            <a:r>
              <a:rPr lang="en-US" sz="1200" kern="1200" baseline="0" dirty="0">
                <a:solidFill>
                  <a:schemeClr val="tx1"/>
                </a:solidFill>
                <a:latin typeface="Arial" pitchFamily="-109" charset="0"/>
                <a:ea typeface="+mn-ea"/>
                <a:cs typeface="+mn-cs"/>
              </a:rPr>
              <a:t>of advantages. The use of the initial high-level analysis to determine where further</a:t>
            </a:r>
          </a:p>
          <a:p>
            <a:r>
              <a:rPr lang="en-US" sz="1200" kern="1200" baseline="0" dirty="0">
                <a:solidFill>
                  <a:schemeClr val="tx1"/>
                </a:solidFill>
                <a:latin typeface="Arial" pitchFamily="-109" charset="0"/>
                <a:ea typeface="+mn-ea"/>
                <a:cs typeface="+mn-cs"/>
              </a:rPr>
              <a:t>resources need to be expended, rather than facing a full detailed risk analysis of</a:t>
            </a:r>
          </a:p>
          <a:p>
            <a:r>
              <a:rPr lang="en-US" sz="1200" kern="1200" baseline="0" dirty="0">
                <a:solidFill>
                  <a:schemeClr val="tx1"/>
                </a:solidFill>
                <a:latin typeface="Arial" pitchFamily="-109" charset="0"/>
                <a:ea typeface="+mn-ea"/>
                <a:cs typeface="+mn-cs"/>
              </a:rPr>
              <a:t>all systems, may well be easier to sell to management. It also results in the development</a:t>
            </a:r>
          </a:p>
          <a:p>
            <a:r>
              <a:rPr lang="en-US" sz="1200" kern="1200" baseline="0" dirty="0">
                <a:solidFill>
                  <a:schemeClr val="tx1"/>
                </a:solidFill>
                <a:latin typeface="Arial" pitchFamily="-109" charset="0"/>
                <a:ea typeface="+mn-ea"/>
                <a:cs typeface="+mn-cs"/>
              </a:rPr>
              <a:t>of a strategic picture of the IT resources and where major risks are likely</a:t>
            </a:r>
          </a:p>
          <a:p>
            <a:r>
              <a:rPr lang="en-US" sz="1200" kern="1200" baseline="0" dirty="0">
                <a:solidFill>
                  <a:schemeClr val="tx1"/>
                </a:solidFill>
                <a:latin typeface="Arial" pitchFamily="-109" charset="0"/>
                <a:ea typeface="+mn-ea"/>
                <a:cs typeface="+mn-cs"/>
              </a:rPr>
              <a:t>to occur. This provides a key planning aid in the subsequent management of the</a:t>
            </a:r>
          </a:p>
          <a:p>
            <a:r>
              <a:rPr lang="en-US" sz="1200" kern="1200" baseline="0" dirty="0">
                <a:solidFill>
                  <a:schemeClr val="tx1"/>
                </a:solidFill>
                <a:latin typeface="Arial" pitchFamily="-109" charset="0"/>
                <a:ea typeface="+mn-ea"/>
                <a:cs typeface="+mn-cs"/>
              </a:rPr>
              <a:t>organization’s security. The use of the baseline and informal analyses ensures that a</a:t>
            </a:r>
          </a:p>
          <a:p>
            <a:r>
              <a:rPr lang="en-US" sz="1200" kern="1200" baseline="0" dirty="0">
                <a:solidFill>
                  <a:schemeClr val="tx1"/>
                </a:solidFill>
                <a:latin typeface="Arial" pitchFamily="-109" charset="0"/>
                <a:ea typeface="+mn-ea"/>
                <a:cs typeface="+mn-cs"/>
              </a:rPr>
              <a:t>basic level of security protection is implemented early. And it means that resources</a:t>
            </a:r>
          </a:p>
          <a:p>
            <a:r>
              <a:rPr lang="en-US" sz="1200" kern="1200" baseline="0" dirty="0">
                <a:solidFill>
                  <a:schemeClr val="tx1"/>
                </a:solidFill>
                <a:latin typeface="Arial" pitchFamily="-109" charset="0"/>
                <a:ea typeface="+mn-ea"/>
                <a:cs typeface="+mn-cs"/>
              </a:rPr>
              <a:t>are likely to be applied where most needed and that systems most at risk are likely</a:t>
            </a:r>
          </a:p>
          <a:p>
            <a:r>
              <a:rPr lang="en-US" sz="1200" kern="1200" baseline="0" dirty="0">
                <a:solidFill>
                  <a:schemeClr val="tx1"/>
                </a:solidFill>
                <a:latin typeface="Arial" pitchFamily="-109" charset="0"/>
                <a:ea typeface="+mn-ea"/>
                <a:cs typeface="+mn-cs"/>
              </a:rPr>
              <a:t>to be examined further reasonably early in the process. However, there are some</a:t>
            </a:r>
          </a:p>
          <a:p>
            <a:r>
              <a:rPr lang="en-US" sz="1200" kern="1200" baseline="0" dirty="0">
                <a:solidFill>
                  <a:schemeClr val="tx1"/>
                </a:solidFill>
                <a:latin typeface="Arial" pitchFamily="-109" charset="0"/>
                <a:ea typeface="+mn-ea"/>
                <a:cs typeface="+mn-cs"/>
              </a:rPr>
              <a:t>disadvantages. If the initial high-level analysis is inaccurate, then some systems for</a:t>
            </a:r>
          </a:p>
          <a:p>
            <a:r>
              <a:rPr lang="en-US" sz="1200" kern="1200" baseline="0" dirty="0">
                <a:solidFill>
                  <a:schemeClr val="tx1"/>
                </a:solidFill>
                <a:latin typeface="Arial" pitchFamily="-109" charset="0"/>
                <a:ea typeface="+mn-ea"/>
                <a:cs typeface="+mn-cs"/>
              </a:rPr>
              <a:t>which a detailed risk analysis should be performed may remain vulnerable for some</a:t>
            </a:r>
          </a:p>
          <a:p>
            <a:r>
              <a:rPr lang="en-US" sz="1200" kern="1200" baseline="0" dirty="0">
                <a:solidFill>
                  <a:schemeClr val="tx1"/>
                </a:solidFill>
                <a:latin typeface="Arial" pitchFamily="-109" charset="0"/>
                <a:ea typeface="+mn-ea"/>
                <a:cs typeface="+mn-cs"/>
              </a:rPr>
              <a:t>time. Nonetheless, the use of the baseline approach should ensure a basic minimum</a:t>
            </a:r>
          </a:p>
          <a:p>
            <a:r>
              <a:rPr lang="en-US" sz="1200" kern="1200" baseline="0" dirty="0">
                <a:solidFill>
                  <a:schemeClr val="tx1"/>
                </a:solidFill>
                <a:latin typeface="Arial" pitchFamily="-109" charset="0"/>
                <a:ea typeface="+mn-ea"/>
                <a:cs typeface="+mn-cs"/>
              </a:rPr>
              <a:t>security level on such systems. Further, if the results of the high-level analysis are</a:t>
            </a:r>
          </a:p>
          <a:p>
            <a:r>
              <a:rPr lang="en-US" sz="1200" kern="1200" baseline="0" dirty="0">
                <a:solidFill>
                  <a:schemeClr val="tx1"/>
                </a:solidFill>
                <a:latin typeface="Arial" pitchFamily="-109" charset="0"/>
                <a:ea typeface="+mn-ea"/>
                <a:cs typeface="+mn-cs"/>
              </a:rPr>
              <a:t>reviewed appropriately, the chance of lingering vulnerability is minimized.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ISO13335 considers that for most organizations, in most circumstances, this</a:t>
            </a:r>
          </a:p>
          <a:p>
            <a:r>
              <a:rPr lang="en-US" sz="1200" kern="1200" baseline="0" dirty="0">
                <a:solidFill>
                  <a:schemeClr val="tx1"/>
                </a:solidFill>
                <a:latin typeface="Arial" pitchFamily="-109" charset="0"/>
                <a:ea typeface="+mn-ea"/>
                <a:cs typeface="+mn-cs"/>
              </a:rPr>
              <a:t>approach is the most cost effective. Consequently its use is highly recommended.</a:t>
            </a:r>
            <a:endParaRPr lang="en-US" dirty="0">
              <a:latin typeface="Times" pitchFamily="-109" charset="0"/>
            </a:endParaRPr>
          </a:p>
        </p:txBody>
      </p:sp>
    </p:spTree>
    <p:extLst>
      <p:ext uri="{BB962C8B-B14F-4D97-AF65-F5344CB8AC3E}">
        <p14:creationId xmlns:p14="http://schemas.microsoft.com/office/powerpoint/2010/main" val="27096482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C8C1B4-77C5-954D-8809-9A775118FE71}" type="slidenum">
              <a:rPr lang="en-AU"/>
              <a:pPr/>
              <a:t>15</a:t>
            </a:fld>
            <a:endParaRPr lang="en-AU"/>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formal, detailed security risk analysis approach provides the most accurate</a:t>
            </a:r>
          </a:p>
          <a:p>
            <a:r>
              <a:rPr lang="en-US" sz="1200" kern="1200" baseline="0" dirty="0">
                <a:solidFill>
                  <a:schemeClr val="tx1"/>
                </a:solidFill>
                <a:latin typeface="Arial" pitchFamily="-109" charset="0"/>
                <a:ea typeface="+mn-ea"/>
                <a:cs typeface="+mn-cs"/>
              </a:rPr>
              <a:t>evaluation of an organization’s IT system’s security risks, but at the highest cost.</a:t>
            </a:r>
          </a:p>
          <a:p>
            <a:r>
              <a:rPr lang="en-US" sz="1200" kern="1200" baseline="0" dirty="0">
                <a:solidFill>
                  <a:schemeClr val="tx1"/>
                </a:solidFill>
                <a:latin typeface="Arial" pitchFamily="-109" charset="0"/>
                <a:ea typeface="+mn-ea"/>
                <a:cs typeface="+mn-cs"/>
              </a:rPr>
              <a:t>This approach has evolved with the development of trusted computer systems,</a:t>
            </a:r>
          </a:p>
          <a:p>
            <a:r>
              <a:rPr lang="en-US" sz="1200" kern="1200" baseline="0" dirty="0">
                <a:solidFill>
                  <a:schemeClr val="tx1"/>
                </a:solidFill>
                <a:latin typeface="Arial" pitchFamily="-109" charset="0"/>
                <a:ea typeface="+mn-ea"/>
                <a:cs typeface="+mn-cs"/>
              </a:rPr>
              <a:t>initially focused on addressing defense security concerns, as we discuss in Chapter 13 .</a:t>
            </a:r>
          </a:p>
          <a:p>
            <a:r>
              <a:rPr lang="en-US" sz="1200" kern="1200" baseline="0" dirty="0">
                <a:solidFill>
                  <a:schemeClr val="tx1"/>
                </a:solidFill>
                <a:latin typeface="Arial" pitchFamily="-109" charset="0"/>
                <a:ea typeface="+mn-ea"/>
                <a:cs typeface="+mn-cs"/>
              </a:rPr>
              <a:t>The original security risk assessment methodology was given in the Yellow Book</a:t>
            </a:r>
          </a:p>
          <a:p>
            <a:r>
              <a:rPr lang="en-US" sz="1200" kern="1200" baseline="0" dirty="0">
                <a:solidFill>
                  <a:schemeClr val="tx1"/>
                </a:solidFill>
                <a:latin typeface="Arial" pitchFamily="-109" charset="0"/>
                <a:ea typeface="+mn-ea"/>
                <a:cs typeface="+mn-cs"/>
              </a:rPr>
              <a:t>standard (CSC-STD-004-85 June 1985), one of the original U.S. TCSEC rainbow</a:t>
            </a:r>
          </a:p>
          <a:p>
            <a:r>
              <a:rPr lang="en-US" sz="1200" kern="1200" baseline="0" dirty="0">
                <a:solidFill>
                  <a:schemeClr val="tx1"/>
                </a:solidFill>
                <a:latin typeface="Arial" pitchFamily="-109" charset="0"/>
                <a:ea typeface="+mn-ea"/>
                <a:cs typeface="+mn-cs"/>
              </a:rPr>
              <a:t>book series of standards. Its focus was entirely on protecting the confidentiality of</a:t>
            </a:r>
          </a:p>
          <a:p>
            <a:r>
              <a:rPr lang="en-US" sz="1200" kern="1200" baseline="0" dirty="0">
                <a:solidFill>
                  <a:schemeClr val="tx1"/>
                </a:solidFill>
                <a:latin typeface="Arial" pitchFamily="-109" charset="0"/>
                <a:ea typeface="+mn-ea"/>
                <a:cs typeface="+mn-cs"/>
              </a:rPr>
              <a:t>information, reflecting the military concern with information classification. The</a:t>
            </a:r>
          </a:p>
          <a:p>
            <a:r>
              <a:rPr lang="en-US" sz="1200" kern="1200" baseline="0" dirty="0">
                <a:solidFill>
                  <a:schemeClr val="tx1"/>
                </a:solidFill>
                <a:latin typeface="Arial" pitchFamily="-109" charset="0"/>
                <a:ea typeface="+mn-ea"/>
                <a:cs typeface="+mn-cs"/>
              </a:rPr>
              <a:t>recommended rating it gave for a trusted computer system depended on difference</a:t>
            </a:r>
          </a:p>
          <a:p>
            <a:r>
              <a:rPr lang="en-US" sz="1200" kern="1200" baseline="0" dirty="0">
                <a:solidFill>
                  <a:schemeClr val="tx1"/>
                </a:solidFill>
                <a:latin typeface="Arial" pitchFamily="-109" charset="0"/>
                <a:ea typeface="+mn-ea"/>
                <a:cs typeface="+mn-cs"/>
              </a:rPr>
              <a:t>between the minimum user clearance and the maximum information classification.</a:t>
            </a:r>
          </a:p>
          <a:p>
            <a:r>
              <a:rPr lang="en-US" sz="1200" kern="1200" baseline="0" dirty="0">
                <a:solidFill>
                  <a:schemeClr val="tx1"/>
                </a:solidFill>
                <a:latin typeface="Arial" pitchFamily="-109" charset="0"/>
                <a:ea typeface="+mn-ea"/>
                <a:cs typeface="+mn-cs"/>
              </a:rPr>
              <a:t>Specifically it defined a risk index as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Risk Index = Max Info Sensitivity - Min User Clearance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A table in this standard, listing suitable categories of systems for each risk level,</a:t>
            </a:r>
          </a:p>
          <a:p>
            <a:r>
              <a:rPr lang="en-US" sz="1200" kern="1200" baseline="0" dirty="0">
                <a:solidFill>
                  <a:schemeClr val="tx1"/>
                </a:solidFill>
                <a:latin typeface="Arial" pitchFamily="-109" charset="0"/>
                <a:ea typeface="+mn-ea"/>
                <a:cs typeface="+mn-cs"/>
              </a:rPr>
              <a:t>was used to select the system type. Clearly this limited approach neither adequately</a:t>
            </a:r>
          </a:p>
          <a:p>
            <a:r>
              <a:rPr lang="en-US" sz="1200" kern="1200" baseline="0" dirty="0">
                <a:solidFill>
                  <a:schemeClr val="tx1"/>
                </a:solidFill>
                <a:latin typeface="Arial" pitchFamily="-109" charset="0"/>
                <a:ea typeface="+mn-ea"/>
                <a:cs typeface="+mn-cs"/>
              </a:rPr>
              <a:t>reflects the range of security services required nor the wide range of possible threats.</a:t>
            </a:r>
          </a:p>
          <a:p>
            <a:r>
              <a:rPr lang="en-US" sz="1200" kern="1200" baseline="0" dirty="0">
                <a:solidFill>
                  <a:schemeClr val="tx1"/>
                </a:solidFill>
                <a:latin typeface="Arial" pitchFamily="-109" charset="0"/>
                <a:ea typeface="+mn-ea"/>
                <a:cs typeface="+mn-cs"/>
              </a:rPr>
              <a:t>Over the years since, the process of conducting a security risk assessment that does</a:t>
            </a:r>
          </a:p>
          <a:p>
            <a:r>
              <a:rPr lang="en-US" sz="1200" kern="1200" baseline="0" dirty="0">
                <a:solidFill>
                  <a:schemeClr val="tx1"/>
                </a:solidFill>
                <a:latin typeface="Arial" pitchFamily="-109" charset="0"/>
                <a:ea typeface="+mn-ea"/>
                <a:cs typeface="+mn-cs"/>
              </a:rPr>
              <a:t>consider these issues has evolved.</a:t>
            </a:r>
            <a:endParaRPr lang="en-US" dirty="0">
              <a:latin typeface="Times" pitchFamily="-109" charset="0"/>
            </a:endParaRPr>
          </a:p>
        </p:txBody>
      </p:sp>
    </p:spTree>
    <p:extLst>
      <p:ext uri="{BB962C8B-B14F-4D97-AF65-F5344CB8AC3E}">
        <p14:creationId xmlns:p14="http://schemas.microsoft.com/office/powerpoint/2010/main" val="8771730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a:ln/>
        </p:spPr>
      </p:sp>
      <p:sp>
        <p:nvSpPr>
          <p:cNvPr id="1536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The legal and ethical aspects of computer security encompass a broad range of</a:t>
            </a:r>
          </a:p>
          <a:p>
            <a:pPr eaLnBrk="1" hangingPunct="1"/>
            <a:r>
              <a:rPr lang="en-US" altLang="en-US">
                <a:latin typeface="Times New Roman" panose="02020603050405020304" pitchFamily="18" charset="0"/>
                <a:ea typeface="ＭＳ Ｐゴシック" panose="020B0600070205080204" pitchFamily="34" charset="-128"/>
              </a:rPr>
              <a:t>topics, and a full discussion is well beyond the scope of this book. In this chapter, we</a:t>
            </a:r>
          </a:p>
          <a:p>
            <a:pPr eaLnBrk="1" hangingPunct="1"/>
            <a:r>
              <a:rPr lang="en-US" altLang="en-US">
                <a:latin typeface="Times New Roman" panose="02020603050405020304" pitchFamily="18" charset="0"/>
                <a:ea typeface="ＭＳ Ｐゴシック" panose="020B0600070205080204" pitchFamily="34" charset="-128"/>
              </a:rPr>
              <a:t>touch on a few important topics in this area.</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The bulk of this book examines technical approaches to the detection, prevention,</a:t>
            </a:r>
          </a:p>
          <a:p>
            <a:pPr eaLnBrk="1" hangingPunct="1"/>
            <a:r>
              <a:rPr lang="en-US" altLang="en-US">
                <a:latin typeface="Times New Roman" panose="02020603050405020304" pitchFamily="18" charset="0"/>
                <a:ea typeface="ＭＳ Ｐゴシック" panose="020B0600070205080204" pitchFamily="34" charset="-128"/>
              </a:rPr>
              <a:t>and recovery from computer and network attacks. Chapters 16 and 17 examine</a:t>
            </a:r>
          </a:p>
          <a:p>
            <a:pPr eaLnBrk="1" hangingPunct="1"/>
            <a:r>
              <a:rPr lang="en-US" altLang="en-US">
                <a:latin typeface="Times New Roman" panose="02020603050405020304" pitchFamily="18" charset="0"/>
                <a:ea typeface="ＭＳ Ｐゴシック" panose="020B0600070205080204" pitchFamily="34" charset="-128"/>
              </a:rPr>
              <a:t>physical and human-factor approaches, respectively, to strengthening computer</a:t>
            </a:r>
          </a:p>
          <a:p>
            <a:pPr eaLnBrk="1" hangingPunct="1"/>
            <a:r>
              <a:rPr lang="en-US" altLang="en-US">
                <a:latin typeface="Times New Roman" panose="02020603050405020304" pitchFamily="18" charset="0"/>
                <a:ea typeface="ＭＳ Ｐゴシック" panose="020B0600070205080204" pitchFamily="34" charset="-128"/>
              </a:rPr>
              <a:t>security. All of these measures can significantly enhance computer security but</a:t>
            </a:r>
          </a:p>
          <a:p>
            <a:pPr eaLnBrk="1" hangingPunct="1"/>
            <a:r>
              <a:rPr lang="en-US" altLang="en-US">
                <a:latin typeface="Times New Roman" panose="02020603050405020304" pitchFamily="18" charset="0"/>
                <a:ea typeface="ＭＳ Ｐゴシック" panose="020B0600070205080204" pitchFamily="34" charset="-128"/>
              </a:rPr>
              <a:t>cannot guarantee complete success in detection and prevention. One other tool is</a:t>
            </a:r>
          </a:p>
          <a:p>
            <a:pPr eaLnBrk="1" hangingPunct="1"/>
            <a:r>
              <a:rPr lang="en-US" altLang="en-US">
                <a:latin typeface="Times New Roman" panose="02020603050405020304" pitchFamily="18" charset="0"/>
                <a:ea typeface="ＭＳ Ｐゴシック" panose="020B0600070205080204" pitchFamily="34" charset="-128"/>
              </a:rPr>
              <a:t>the deterrent factor of law enforcement. Many types of computer attacks can be</a:t>
            </a:r>
          </a:p>
          <a:p>
            <a:pPr eaLnBrk="1" hangingPunct="1"/>
            <a:r>
              <a:rPr lang="en-US" altLang="en-US">
                <a:latin typeface="Times New Roman" panose="02020603050405020304" pitchFamily="18" charset="0"/>
                <a:ea typeface="ＭＳ Ｐゴシック" panose="020B0600070205080204" pitchFamily="34" charset="-128"/>
              </a:rPr>
              <a:t>considered crimes and, as such, carry criminal sanctions. This section begins with a</a:t>
            </a:r>
          </a:p>
          <a:p>
            <a:pPr eaLnBrk="1" hangingPunct="1"/>
            <a:r>
              <a:rPr lang="en-US" altLang="en-US">
                <a:latin typeface="Times New Roman" panose="02020603050405020304" pitchFamily="18" charset="0"/>
                <a:ea typeface="ＭＳ Ｐゴシック" panose="020B0600070205080204" pitchFamily="34" charset="-128"/>
              </a:rPr>
              <a:t>classification of types of computer crime and then looks at some of the unique law</a:t>
            </a:r>
          </a:p>
          <a:p>
            <a:pPr eaLnBrk="1" hangingPunct="1"/>
            <a:r>
              <a:rPr lang="en-US" altLang="en-US">
                <a:latin typeface="Times New Roman" panose="02020603050405020304" pitchFamily="18" charset="0"/>
                <a:ea typeface="ＭＳ Ｐゴシック" panose="020B0600070205080204" pitchFamily="34" charset="-128"/>
              </a:rPr>
              <a:t>enforcement challenges of dealing with computer crime.</a:t>
            </a:r>
          </a:p>
        </p:txBody>
      </p:sp>
      <p:sp>
        <p:nvSpPr>
          <p:cNvPr id="1536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4F43171-CA3F-42F6-A545-13E9479F6FFD}" type="slidenum">
              <a:rPr lang="en-AU" altLang="en-US">
                <a:solidFill>
                  <a:srgbClr val="000000"/>
                </a:solidFill>
                <a:latin typeface="Arial" panose="020B0604020202020204" pitchFamily="34" charset="0"/>
              </a:rPr>
              <a:pPr>
                <a:spcBef>
                  <a:spcPct val="0"/>
                </a:spcBef>
              </a:pPr>
              <a:t>16</a:t>
            </a:fld>
            <a:endParaRPr lang="en-AU" altLang="en-US">
              <a:solidFill>
                <a:srgbClr val="000000"/>
              </a:solidFill>
              <a:latin typeface="Arial" panose="020B0604020202020204" pitchFamily="34" charset="0"/>
            </a:endParaRPr>
          </a:p>
        </p:txBody>
      </p:sp>
    </p:spTree>
    <p:extLst>
      <p:ext uri="{BB962C8B-B14F-4D97-AF65-F5344CB8AC3E}">
        <p14:creationId xmlns:p14="http://schemas.microsoft.com/office/powerpoint/2010/main" val="18455302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A04E7D2-E5D6-44AD-BC9A-CFAC4512E203}" type="slidenum">
              <a:rPr lang="en-AU" altLang="en-US">
                <a:latin typeface="Arial" panose="020B0604020202020204" pitchFamily="34" charset="0"/>
              </a:rPr>
              <a:pPr>
                <a:spcBef>
                  <a:spcPct val="0"/>
                </a:spcBef>
              </a:pPr>
              <a:t>17</a:t>
            </a:fld>
            <a:endParaRPr lang="en-AU" altLang="en-US">
              <a:latin typeface="Arial" panose="020B0604020202020204" pitchFamily="34" charset="0"/>
            </a:endParaRPr>
          </a:p>
        </p:txBody>
      </p:sp>
      <p:sp>
        <p:nvSpPr>
          <p:cNvPr id="17410" name="Rectangle 2"/>
          <p:cNvSpPr>
            <a:spLocks noGrp="1" noRot="1" noChangeAspect="1" noChangeArrowheads="1" noTextEdit="1"/>
          </p:cNvSpPr>
          <p:nvPr>
            <p:ph type="sldImg"/>
          </p:nvPr>
        </p:nvSpPr>
        <p:spPr>
          <a:ln/>
        </p:spPr>
      </p:sp>
      <p:sp>
        <p:nvSpPr>
          <p:cNvPr id="174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1">
                <a:latin typeface="Times New Roman" panose="02020603050405020304" pitchFamily="18" charset="0"/>
                <a:ea typeface="ＭＳ Ｐゴシック" panose="020B0600070205080204" pitchFamily="34" charset="-128"/>
              </a:rPr>
              <a:t>Computer crime</a:t>
            </a:r>
            <a:r>
              <a:rPr lang="en-US" altLang="en-US">
                <a:latin typeface="Times New Roman" panose="02020603050405020304" pitchFamily="18" charset="0"/>
                <a:ea typeface="ＭＳ Ｐゴシック" panose="020B0600070205080204" pitchFamily="34" charset="-128"/>
              </a:rPr>
              <a:t>, or </a:t>
            </a:r>
            <a:r>
              <a:rPr lang="en-US" altLang="en-US" b="1">
                <a:latin typeface="Times New Roman" panose="02020603050405020304" pitchFamily="18" charset="0"/>
                <a:ea typeface="ＭＳ Ｐゴシック" panose="020B0600070205080204" pitchFamily="34" charset="-128"/>
              </a:rPr>
              <a:t>cybercrime, </a:t>
            </a:r>
            <a:r>
              <a:rPr lang="en-US" altLang="en-US">
                <a:latin typeface="Times New Roman" panose="02020603050405020304" pitchFamily="18" charset="0"/>
                <a:ea typeface="ＭＳ Ｐゴシック" panose="020B0600070205080204" pitchFamily="34" charset="-128"/>
              </a:rPr>
              <a:t>is a term used broadly to describe criminal activity</a:t>
            </a:r>
          </a:p>
          <a:p>
            <a:pPr eaLnBrk="1" hangingPunct="1"/>
            <a:r>
              <a:rPr lang="en-US" altLang="en-US">
                <a:latin typeface="Times New Roman" panose="02020603050405020304" pitchFamily="18" charset="0"/>
                <a:ea typeface="ＭＳ Ｐゴシック" panose="020B0600070205080204" pitchFamily="34" charset="-128"/>
              </a:rPr>
              <a:t>in which computers or computer networks are a tool, a target, or a place of criminal</a:t>
            </a:r>
          </a:p>
          <a:p>
            <a:pPr eaLnBrk="1" hangingPunct="1"/>
            <a:r>
              <a:rPr lang="en-US" altLang="en-US">
                <a:latin typeface="Times New Roman" panose="02020603050405020304" pitchFamily="18" charset="0"/>
                <a:ea typeface="ＭＳ Ｐゴシック" panose="020B0600070205080204" pitchFamily="34" charset="-128"/>
              </a:rPr>
              <a:t>activity. These categories are not exclusive, and many activities can be characterized</a:t>
            </a:r>
          </a:p>
          <a:p>
            <a:pPr eaLnBrk="1" hangingPunct="1"/>
            <a:r>
              <a:rPr lang="en-US" altLang="en-US">
                <a:latin typeface="Times New Roman" panose="02020603050405020304" pitchFamily="18" charset="0"/>
                <a:ea typeface="ＭＳ Ｐゴシック" panose="020B0600070205080204" pitchFamily="34" charset="-128"/>
              </a:rPr>
              <a:t>as falling in one or more categories. The term </a:t>
            </a:r>
            <a:r>
              <a:rPr lang="en-US" altLang="en-US" i="1">
                <a:latin typeface="Times New Roman" panose="02020603050405020304" pitchFamily="18" charset="0"/>
                <a:ea typeface="ＭＳ Ｐゴシック" panose="020B0600070205080204" pitchFamily="34" charset="-128"/>
              </a:rPr>
              <a:t>cybercrime </a:t>
            </a:r>
            <a:r>
              <a:rPr lang="en-US" altLang="en-US">
                <a:latin typeface="Times New Roman" panose="02020603050405020304" pitchFamily="18" charset="0"/>
                <a:ea typeface="ＭＳ Ｐゴシック" panose="020B0600070205080204" pitchFamily="34" charset="-128"/>
              </a:rPr>
              <a:t>has a connotation of</a:t>
            </a:r>
          </a:p>
          <a:p>
            <a:pPr eaLnBrk="1" hangingPunct="1"/>
            <a:r>
              <a:rPr lang="en-US" altLang="en-US">
                <a:latin typeface="Times New Roman" panose="02020603050405020304" pitchFamily="18" charset="0"/>
                <a:ea typeface="ＭＳ Ｐゴシック" panose="020B0600070205080204" pitchFamily="34" charset="-128"/>
              </a:rPr>
              <a:t>the use of networks specifically, whereas </a:t>
            </a:r>
            <a:r>
              <a:rPr lang="en-US" altLang="en-US" i="1">
                <a:latin typeface="Times New Roman" panose="02020603050405020304" pitchFamily="18" charset="0"/>
                <a:ea typeface="ＭＳ Ｐゴシック" panose="020B0600070205080204" pitchFamily="34" charset="-128"/>
              </a:rPr>
              <a:t>computer crime </a:t>
            </a:r>
            <a:r>
              <a:rPr lang="en-US" altLang="en-US">
                <a:latin typeface="Times New Roman" panose="02020603050405020304" pitchFamily="18" charset="0"/>
                <a:ea typeface="ＭＳ Ｐゴシック" panose="020B0600070205080204" pitchFamily="34" charset="-128"/>
              </a:rPr>
              <a:t>may or may not involve</a:t>
            </a:r>
          </a:p>
          <a:p>
            <a:pPr eaLnBrk="1" hangingPunct="1"/>
            <a:r>
              <a:rPr lang="en-US" altLang="en-US">
                <a:latin typeface="Times New Roman" panose="02020603050405020304" pitchFamily="18" charset="0"/>
                <a:ea typeface="ＭＳ Ｐゴシック" panose="020B0600070205080204" pitchFamily="34" charset="-128"/>
              </a:rPr>
              <a:t>networks.</a:t>
            </a:r>
          </a:p>
        </p:txBody>
      </p:sp>
    </p:spTree>
    <p:extLst>
      <p:ext uri="{BB962C8B-B14F-4D97-AF65-F5344CB8AC3E}">
        <p14:creationId xmlns:p14="http://schemas.microsoft.com/office/powerpoint/2010/main" val="41017983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D2B4EA6-4598-4FEF-84B0-1D8F22073657}" type="slidenum">
              <a:rPr lang="en-AU" altLang="en-US">
                <a:latin typeface="Arial" panose="020B0604020202020204" pitchFamily="34" charset="0"/>
              </a:rPr>
              <a:pPr>
                <a:spcBef>
                  <a:spcPct val="0"/>
                </a:spcBef>
              </a:pPr>
              <a:t>18</a:t>
            </a:fld>
            <a:endParaRPr lang="en-AU" altLang="en-US">
              <a:latin typeface="Arial" panose="020B0604020202020204" pitchFamily="34" charset="0"/>
            </a:endParaRPr>
          </a:p>
        </p:txBody>
      </p:sp>
      <p:sp>
        <p:nvSpPr>
          <p:cNvPr id="19458" name="Rectangle 2"/>
          <p:cNvSpPr>
            <a:spLocks noGrp="1" noRot="1" noChangeAspect="1" noChangeArrowheads="1" noTextEdit="1"/>
          </p:cNvSpPr>
          <p:nvPr>
            <p:ph type="sldImg"/>
          </p:nvPr>
        </p:nvSpPr>
        <p:spPr>
          <a:ln/>
        </p:spPr>
      </p:sp>
      <p:sp>
        <p:nvSpPr>
          <p:cNvPr id="194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The U.S. Department of Justice [DOJ00] categorizes computer crime based</a:t>
            </a:r>
          </a:p>
          <a:p>
            <a:pPr eaLnBrk="1" hangingPunct="1"/>
            <a:r>
              <a:rPr lang="en-US" altLang="en-US">
                <a:latin typeface="Times New Roman" panose="02020603050405020304" pitchFamily="18" charset="0"/>
                <a:ea typeface="ＭＳ Ｐゴシック" panose="020B0600070205080204" pitchFamily="34" charset="-128"/>
              </a:rPr>
              <a:t>on the role that the computer plays in the criminal activity, as follows:</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Computers as targets: </a:t>
            </a:r>
            <a:r>
              <a:rPr lang="en-US" altLang="en-US">
                <a:latin typeface="Times New Roman" panose="02020603050405020304" pitchFamily="18" charset="0"/>
                <a:ea typeface="ＭＳ Ｐゴシック" panose="020B0600070205080204" pitchFamily="34" charset="-128"/>
              </a:rPr>
              <a:t>This form of crime targets a computer system, to</a:t>
            </a:r>
          </a:p>
          <a:p>
            <a:pPr eaLnBrk="1" hangingPunct="1"/>
            <a:r>
              <a:rPr lang="en-US" altLang="en-US">
                <a:latin typeface="Times New Roman" panose="02020603050405020304" pitchFamily="18" charset="0"/>
                <a:ea typeface="ＭＳ Ｐゴシック" panose="020B0600070205080204" pitchFamily="34" charset="-128"/>
              </a:rPr>
              <a:t>acquire information stored on that computer system, to control the target</a:t>
            </a:r>
          </a:p>
          <a:p>
            <a:pPr eaLnBrk="1" hangingPunct="1"/>
            <a:r>
              <a:rPr lang="en-US" altLang="en-US">
                <a:latin typeface="Times New Roman" panose="02020603050405020304" pitchFamily="18" charset="0"/>
                <a:ea typeface="ＭＳ Ｐゴシック" panose="020B0600070205080204" pitchFamily="34" charset="-128"/>
              </a:rPr>
              <a:t>system without authorization or payment (theft of service), or to alter the</a:t>
            </a:r>
          </a:p>
          <a:p>
            <a:pPr eaLnBrk="1" hangingPunct="1"/>
            <a:r>
              <a:rPr lang="en-US" altLang="en-US">
                <a:latin typeface="Times New Roman" panose="02020603050405020304" pitchFamily="18" charset="0"/>
                <a:ea typeface="ＭＳ Ｐゴシック" panose="020B0600070205080204" pitchFamily="34" charset="-128"/>
              </a:rPr>
              <a:t>integrity of data or interfere with the availability of the computer or server.</a:t>
            </a:r>
          </a:p>
          <a:p>
            <a:pPr eaLnBrk="1" hangingPunct="1"/>
            <a:r>
              <a:rPr lang="en-US" altLang="en-US">
                <a:latin typeface="Times New Roman" panose="02020603050405020304" pitchFamily="18" charset="0"/>
                <a:ea typeface="ＭＳ Ｐゴシック" panose="020B0600070205080204" pitchFamily="34" charset="-128"/>
              </a:rPr>
              <a:t>Using the terminology of Chapter 1 , this form of crime involves an attack on</a:t>
            </a:r>
          </a:p>
          <a:p>
            <a:pPr eaLnBrk="1" hangingPunct="1"/>
            <a:r>
              <a:rPr lang="en-US" altLang="en-US">
                <a:latin typeface="Times New Roman" panose="02020603050405020304" pitchFamily="18" charset="0"/>
                <a:ea typeface="ＭＳ Ｐゴシック" panose="020B0600070205080204" pitchFamily="34" charset="-128"/>
              </a:rPr>
              <a:t>data integrity, system integrity, data confidentiality, privacy, or availability.</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Computers as storage devices: </a:t>
            </a:r>
            <a:r>
              <a:rPr lang="en-US" altLang="en-US">
                <a:latin typeface="Times New Roman" panose="02020603050405020304" pitchFamily="18" charset="0"/>
                <a:ea typeface="ＭＳ Ｐゴシック" panose="020B0600070205080204" pitchFamily="34" charset="-128"/>
              </a:rPr>
              <a:t>Computers can be used to further unlawful</a:t>
            </a:r>
          </a:p>
          <a:p>
            <a:pPr eaLnBrk="1" hangingPunct="1"/>
            <a:r>
              <a:rPr lang="en-US" altLang="en-US">
                <a:latin typeface="Times New Roman" panose="02020603050405020304" pitchFamily="18" charset="0"/>
                <a:ea typeface="ＭＳ Ｐゴシック" panose="020B0600070205080204" pitchFamily="34" charset="-128"/>
              </a:rPr>
              <a:t>activity by using a computer or a computer device as a passive storage medium.</a:t>
            </a:r>
          </a:p>
          <a:p>
            <a:pPr eaLnBrk="1" hangingPunct="1"/>
            <a:r>
              <a:rPr lang="en-US" altLang="en-US">
                <a:latin typeface="Times New Roman" panose="02020603050405020304" pitchFamily="18" charset="0"/>
                <a:ea typeface="ＭＳ Ｐゴシック" panose="020B0600070205080204" pitchFamily="34" charset="-128"/>
              </a:rPr>
              <a:t>For example, the computer can be used to store stolen password lists, credit</a:t>
            </a:r>
          </a:p>
          <a:p>
            <a:pPr eaLnBrk="1" hangingPunct="1"/>
            <a:r>
              <a:rPr lang="en-US" altLang="en-US">
                <a:latin typeface="Times New Roman" panose="02020603050405020304" pitchFamily="18" charset="0"/>
                <a:ea typeface="ＭＳ Ｐゴシック" panose="020B0600070205080204" pitchFamily="34" charset="-128"/>
              </a:rPr>
              <a:t>card or calling card numbers, proprietary corporate information, pornographic</a:t>
            </a:r>
          </a:p>
          <a:p>
            <a:pPr eaLnBrk="1" hangingPunct="1"/>
            <a:r>
              <a:rPr lang="en-US" altLang="en-US">
                <a:latin typeface="Times New Roman" panose="02020603050405020304" pitchFamily="18" charset="0"/>
                <a:ea typeface="ＭＳ Ｐゴシック" panose="020B0600070205080204" pitchFamily="34" charset="-128"/>
              </a:rPr>
              <a:t>image files, or “</a:t>
            </a:r>
            <a:r>
              <a:rPr lang="en-US" altLang="ja-JP">
                <a:latin typeface="Times New Roman" panose="02020603050405020304" pitchFamily="18" charset="0"/>
                <a:ea typeface="ＭＳ Ｐゴシック" panose="020B0600070205080204" pitchFamily="34" charset="-128"/>
              </a:rPr>
              <a:t>warez</a:t>
            </a:r>
            <a:r>
              <a:rPr lang="en-US" altLang="en-US">
                <a:latin typeface="Times New Roman" panose="02020603050405020304" pitchFamily="18" charset="0"/>
                <a:ea typeface="ＭＳ Ｐゴシック" panose="020B0600070205080204" pitchFamily="34" charset="-128"/>
              </a:rPr>
              <a:t>”</a:t>
            </a:r>
            <a:r>
              <a:rPr lang="en-US" altLang="ja-JP">
                <a:latin typeface="Times New Roman" panose="02020603050405020304" pitchFamily="18" charset="0"/>
                <a:ea typeface="ＭＳ Ｐゴシック" panose="020B0600070205080204" pitchFamily="34" charset="-128"/>
              </a:rPr>
              <a:t> (pirated commercial software).</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Computers as communications tools: </a:t>
            </a:r>
            <a:r>
              <a:rPr lang="en-US" altLang="en-US">
                <a:latin typeface="Times New Roman" panose="02020603050405020304" pitchFamily="18" charset="0"/>
                <a:ea typeface="ＭＳ Ｐゴシック" panose="020B0600070205080204" pitchFamily="34" charset="-128"/>
              </a:rPr>
              <a:t>Many of the crimes falling within this</a:t>
            </a:r>
          </a:p>
          <a:p>
            <a:pPr eaLnBrk="1" hangingPunct="1"/>
            <a:r>
              <a:rPr lang="en-US" altLang="en-US">
                <a:latin typeface="Times New Roman" panose="02020603050405020304" pitchFamily="18" charset="0"/>
                <a:ea typeface="ＭＳ Ｐゴシック" panose="020B0600070205080204" pitchFamily="34" charset="-128"/>
              </a:rPr>
              <a:t>category are simply traditional crimes that are committed online. Examples</a:t>
            </a:r>
          </a:p>
          <a:p>
            <a:pPr eaLnBrk="1" hangingPunct="1"/>
            <a:r>
              <a:rPr lang="en-US" altLang="en-US">
                <a:latin typeface="Times New Roman" panose="02020603050405020304" pitchFamily="18" charset="0"/>
                <a:ea typeface="ＭＳ Ｐゴシック" panose="020B0600070205080204" pitchFamily="34" charset="-128"/>
              </a:rPr>
              <a:t>include the illegal sale of prescription drugs, controlled substances, alcohol,</a:t>
            </a:r>
          </a:p>
          <a:p>
            <a:pPr eaLnBrk="1" hangingPunct="1"/>
            <a:r>
              <a:rPr lang="en-US" altLang="en-US">
                <a:latin typeface="Times New Roman" panose="02020603050405020304" pitchFamily="18" charset="0"/>
                <a:ea typeface="ＭＳ Ｐゴシック" panose="020B0600070205080204" pitchFamily="34" charset="-128"/>
              </a:rPr>
              <a:t>and guns; fraud; gambling; and child pornography.</a:t>
            </a:r>
          </a:p>
        </p:txBody>
      </p:sp>
    </p:spTree>
    <p:extLst>
      <p:ext uri="{BB962C8B-B14F-4D97-AF65-F5344CB8AC3E}">
        <p14:creationId xmlns:p14="http://schemas.microsoft.com/office/powerpoint/2010/main" val="2145323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a:ln/>
        </p:spPr>
      </p:sp>
      <p:sp>
        <p:nvSpPr>
          <p:cNvPr id="2150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A more specific list of crimes, shown in Table 19.1 , is defined in the</a:t>
            </a:r>
          </a:p>
          <a:p>
            <a:pPr eaLnBrk="1" hangingPunct="1"/>
            <a:r>
              <a:rPr lang="en-US" altLang="en-US">
                <a:latin typeface="Times New Roman" panose="02020603050405020304" pitchFamily="18" charset="0"/>
                <a:ea typeface="ＭＳ Ｐゴシック" panose="020B0600070205080204" pitchFamily="34" charset="-128"/>
              </a:rPr>
              <a:t>international Convention on Cybercrime. This is a useful list because it represents</a:t>
            </a:r>
          </a:p>
          <a:p>
            <a:pPr eaLnBrk="1" hangingPunct="1"/>
            <a:r>
              <a:rPr lang="en-US" altLang="en-US">
                <a:latin typeface="Times New Roman" panose="02020603050405020304" pitchFamily="18" charset="0"/>
                <a:ea typeface="ＭＳ Ｐゴシック" panose="020B0600070205080204" pitchFamily="34" charset="-128"/>
              </a:rPr>
              <a:t>an international consensus on what constitutes computer crime, or cybercrime, and</a:t>
            </a:r>
          </a:p>
          <a:p>
            <a:pPr eaLnBrk="1" hangingPunct="1"/>
            <a:r>
              <a:rPr lang="en-US" altLang="en-US">
                <a:latin typeface="Times New Roman" panose="02020603050405020304" pitchFamily="18" charset="0"/>
                <a:ea typeface="ＭＳ Ｐゴシック" panose="020B0600070205080204" pitchFamily="34" charset="-128"/>
              </a:rPr>
              <a:t>what crimes are considered important.</a:t>
            </a:r>
          </a:p>
        </p:txBody>
      </p:sp>
      <p:sp>
        <p:nvSpPr>
          <p:cNvPr id="2150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C84ED8D-7CEF-4029-B579-EA5C8D1A4E4E}" type="slidenum">
              <a:rPr lang="en-AU" altLang="en-US">
                <a:latin typeface="Arial" panose="020B0604020202020204" pitchFamily="34" charset="0"/>
              </a:rPr>
              <a:pPr>
                <a:spcBef>
                  <a:spcPct val="0"/>
                </a:spcBef>
              </a:pPr>
              <a:t>19</a:t>
            </a:fld>
            <a:endParaRPr lang="en-AU" altLang="en-US">
              <a:latin typeface="Arial" panose="020B0604020202020204" pitchFamily="34" charset="0"/>
            </a:endParaRPr>
          </a:p>
        </p:txBody>
      </p:sp>
    </p:spTree>
    <p:extLst>
      <p:ext uri="{BB962C8B-B14F-4D97-AF65-F5344CB8AC3E}">
        <p14:creationId xmlns:p14="http://schemas.microsoft.com/office/powerpoint/2010/main" val="3024978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9DD721-8267-7249-85BA-C8B070D12B62}" type="slidenum">
              <a:rPr lang="en-AU"/>
              <a:pPr/>
              <a:t>2</a:t>
            </a:fld>
            <a:endParaRPr lang="en-AU"/>
          </a:p>
        </p:txBody>
      </p:sp>
      <p:sp>
        <p:nvSpPr>
          <p:cNvPr id="207874" name="Rectangle 2"/>
          <p:cNvSpPr>
            <a:spLocks noGrp="1" noRot="1" noChangeAspect="1" noChangeArrowheads="1" noTextEdit="1"/>
          </p:cNvSpPr>
          <p:nvPr>
            <p:ph type="sldImg"/>
          </p:nvPr>
        </p:nvSpPr>
        <p:spPr>
          <a:ln/>
        </p:spPr>
      </p:sp>
      <p:sp>
        <p:nvSpPr>
          <p:cNvPr id="207875" name="Rectangle 3"/>
          <p:cNvSpPr>
            <a:spLocks noGrp="1" noChangeArrowheads="1"/>
          </p:cNvSpPr>
          <p:nvPr>
            <p:ph type="body" idx="1"/>
          </p:nvPr>
        </p:nvSpPr>
        <p:spPr/>
        <p:txBody>
          <a:bodyPr/>
          <a:lstStyle/>
          <a:p>
            <a:r>
              <a:rPr lang="en-US" sz="1200" b="1" kern="1200" baseline="0" dirty="0">
                <a:solidFill>
                  <a:schemeClr val="tx1"/>
                </a:solidFill>
                <a:latin typeface="Arial" pitchFamily="-109" charset="0"/>
                <a:ea typeface="+mn-ea"/>
                <a:cs typeface="+mn-cs"/>
              </a:rPr>
              <a:t>IT security management </a:t>
            </a:r>
            <a:r>
              <a:rPr lang="en-US" sz="1200" b="0" kern="1200" baseline="0" dirty="0">
                <a:solidFill>
                  <a:schemeClr val="tx1"/>
                </a:solidFill>
                <a:latin typeface="Arial" pitchFamily="-109" charset="0"/>
                <a:ea typeface="+mn-ea"/>
                <a:cs typeface="+mn-cs"/>
              </a:rPr>
              <a:t>is the formal process of answering these questions, ensuring</a:t>
            </a:r>
          </a:p>
          <a:p>
            <a:r>
              <a:rPr lang="en-US" sz="1200" kern="1200" baseline="0" dirty="0">
                <a:solidFill>
                  <a:schemeClr val="tx1"/>
                </a:solidFill>
                <a:latin typeface="Arial" pitchFamily="-109" charset="0"/>
                <a:ea typeface="+mn-ea"/>
                <a:cs typeface="+mn-cs"/>
              </a:rPr>
              <a:t>that critical assets are sufficiently protected in a cost-effective manner. More specifically,</a:t>
            </a:r>
          </a:p>
          <a:p>
            <a:r>
              <a:rPr lang="en-US" sz="1200" kern="1200" baseline="0" dirty="0">
                <a:solidFill>
                  <a:schemeClr val="tx1"/>
                </a:solidFill>
                <a:latin typeface="Arial" pitchFamily="-109" charset="0"/>
                <a:ea typeface="+mn-ea"/>
                <a:cs typeface="+mn-cs"/>
              </a:rPr>
              <a:t>IT security management consists of first determining a clear view of an organization’s IT</a:t>
            </a:r>
          </a:p>
          <a:p>
            <a:r>
              <a:rPr lang="en-US" sz="1200" kern="1200" baseline="0" dirty="0">
                <a:solidFill>
                  <a:schemeClr val="tx1"/>
                </a:solidFill>
                <a:latin typeface="Arial" pitchFamily="-109" charset="0"/>
                <a:ea typeface="+mn-ea"/>
                <a:cs typeface="+mn-cs"/>
              </a:rPr>
              <a:t>security objectives and general risk profile. Next, an IT security </a:t>
            </a:r>
            <a:r>
              <a:rPr lang="en-US" sz="1200" b="1" kern="1200" baseline="0" dirty="0">
                <a:solidFill>
                  <a:schemeClr val="tx1"/>
                </a:solidFill>
                <a:latin typeface="Arial" pitchFamily="-109" charset="0"/>
                <a:ea typeface="+mn-ea"/>
                <a:cs typeface="+mn-cs"/>
              </a:rPr>
              <a:t>risk assessment </a:t>
            </a:r>
            <a:r>
              <a:rPr lang="en-US" sz="1200" kern="1200" baseline="0" dirty="0">
                <a:solidFill>
                  <a:schemeClr val="tx1"/>
                </a:solidFill>
                <a:latin typeface="Arial" pitchFamily="-109" charset="0"/>
                <a:ea typeface="+mn-ea"/>
                <a:cs typeface="+mn-cs"/>
              </a:rPr>
              <a:t>is needed</a:t>
            </a:r>
          </a:p>
          <a:p>
            <a:r>
              <a:rPr lang="en-US" sz="1200" kern="1200" baseline="0" dirty="0">
                <a:solidFill>
                  <a:schemeClr val="tx1"/>
                </a:solidFill>
                <a:latin typeface="Arial" pitchFamily="-109" charset="0"/>
                <a:ea typeface="+mn-ea"/>
                <a:cs typeface="+mn-cs"/>
              </a:rPr>
              <a:t>for each asset in the organization that requires protection; this assessment must answer</a:t>
            </a:r>
          </a:p>
          <a:p>
            <a:r>
              <a:rPr lang="en-US" sz="1200" kern="1200" baseline="0" dirty="0">
                <a:solidFill>
                  <a:schemeClr val="tx1"/>
                </a:solidFill>
                <a:latin typeface="Arial" pitchFamily="-109" charset="0"/>
                <a:ea typeface="+mn-ea"/>
                <a:cs typeface="+mn-cs"/>
              </a:rPr>
              <a:t>the three key questions listed above. It provides the information necessary to decide</a:t>
            </a:r>
          </a:p>
          <a:p>
            <a:r>
              <a:rPr lang="en-US" sz="1200" kern="1200" baseline="0" dirty="0">
                <a:solidFill>
                  <a:schemeClr val="tx1"/>
                </a:solidFill>
                <a:latin typeface="Arial" pitchFamily="-109" charset="0"/>
                <a:ea typeface="+mn-ea"/>
                <a:cs typeface="+mn-cs"/>
              </a:rPr>
              <a:t>what management, operational, and technical controls are needed to either reduce</a:t>
            </a:r>
          </a:p>
          <a:p>
            <a:r>
              <a:rPr lang="en-US" sz="1200" kern="1200" baseline="0" dirty="0">
                <a:solidFill>
                  <a:schemeClr val="tx1"/>
                </a:solidFill>
                <a:latin typeface="Arial" pitchFamily="-109" charset="0"/>
                <a:ea typeface="+mn-ea"/>
                <a:cs typeface="+mn-cs"/>
              </a:rPr>
              <a:t>the risks identified to an acceptable level or otherwise accept the resultant risk. This</a:t>
            </a:r>
          </a:p>
          <a:p>
            <a:r>
              <a:rPr lang="en-US" sz="1200" kern="1200" baseline="0" dirty="0">
                <a:solidFill>
                  <a:schemeClr val="tx1"/>
                </a:solidFill>
                <a:latin typeface="Arial" pitchFamily="-109" charset="0"/>
                <a:ea typeface="+mn-ea"/>
                <a:cs typeface="+mn-cs"/>
              </a:rPr>
              <a:t>chapter will consider each of these items. The process continues by selecting suitable</a:t>
            </a:r>
          </a:p>
          <a:p>
            <a:r>
              <a:rPr lang="en-US" sz="1200" kern="1200" baseline="0" dirty="0">
                <a:solidFill>
                  <a:schemeClr val="tx1"/>
                </a:solidFill>
                <a:latin typeface="Arial" pitchFamily="-109" charset="0"/>
                <a:ea typeface="+mn-ea"/>
                <a:cs typeface="+mn-cs"/>
              </a:rPr>
              <a:t>controls and then writing plans and procedures to ensure these necessary controls</a:t>
            </a:r>
          </a:p>
          <a:p>
            <a:r>
              <a:rPr lang="en-US" sz="1200" kern="1200" baseline="0" dirty="0">
                <a:solidFill>
                  <a:schemeClr val="tx1"/>
                </a:solidFill>
                <a:latin typeface="Arial" pitchFamily="-109" charset="0"/>
                <a:ea typeface="+mn-ea"/>
                <a:cs typeface="+mn-cs"/>
              </a:rPr>
              <a:t>are implemented effectively. That implementation must be monitored to determine if</a:t>
            </a:r>
          </a:p>
          <a:p>
            <a:r>
              <a:rPr lang="en-US" sz="1200" kern="1200" baseline="0" dirty="0">
                <a:solidFill>
                  <a:schemeClr val="tx1"/>
                </a:solidFill>
                <a:latin typeface="Arial" pitchFamily="-109" charset="0"/>
                <a:ea typeface="+mn-ea"/>
                <a:cs typeface="+mn-cs"/>
              </a:rPr>
              <a:t>the security objectives are met. The whole process must be iterated, and the plans and</a:t>
            </a:r>
          </a:p>
          <a:p>
            <a:r>
              <a:rPr lang="en-US" sz="1200" kern="1200" baseline="0" dirty="0">
                <a:solidFill>
                  <a:schemeClr val="tx1"/>
                </a:solidFill>
                <a:latin typeface="Arial" pitchFamily="-109" charset="0"/>
                <a:ea typeface="+mn-ea"/>
                <a:cs typeface="+mn-cs"/>
              </a:rPr>
              <a:t>procedures kept up-to-date, because of the rapid rate of change in both the technology</a:t>
            </a:r>
          </a:p>
          <a:p>
            <a:r>
              <a:rPr lang="en-US" sz="1200" kern="1200" baseline="0" dirty="0">
                <a:solidFill>
                  <a:schemeClr val="tx1"/>
                </a:solidFill>
                <a:latin typeface="Arial" pitchFamily="-109" charset="0"/>
                <a:ea typeface="+mn-ea"/>
                <a:cs typeface="+mn-cs"/>
              </a:rPr>
              <a:t>and the risk environment. We discuss the latter part of this process in Chapter 15. The</a:t>
            </a:r>
          </a:p>
          <a:p>
            <a:r>
              <a:rPr lang="en-US" sz="1200" kern="1200" baseline="0" dirty="0">
                <a:solidFill>
                  <a:schemeClr val="tx1"/>
                </a:solidFill>
                <a:latin typeface="Arial" pitchFamily="-109" charset="0"/>
                <a:ea typeface="+mn-ea"/>
                <a:cs typeface="+mn-cs"/>
              </a:rPr>
              <a:t>following chapters, then, address specific control areas relating to physical security in</a:t>
            </a:r>
          </a:p>
          <a:p>
            <a:r>
              <a:rPr lang="en-US" sz="1200" kern="1200" baseline="0" dirty="0">
                <a:solidFill>
                  <a:schemeClr val="tx1"/>
                </a:solidFill>
                <a:latin typeface="Arial" pitchFamily="-109" charset="0"/>
                <a:ea typeface="+mn-ea"/>
                <a:cs typeface="+mn-cs"/>
              </a:rPr>
              <a:t>Chapter 16, human factors in Chapter 17, and auditing in Chapter 18.</a:t>
            </a:r>
            <a:endParaRPr lang="en-US" dirty="0">
              <a:latin typeface="Times" pitchFamily="-109" charset="0"/>
            </a:endParaRPr>
          </a:p>
        </p:txBody>
      </p:sp>
    </p:spTree>
    <p:extLst>
      <p:ext uri="{BB962C8B-B14F-4D97-AF65-F5344CB8AC3E}">
        <p14:creationId xmlns:p14="http://schemas.microsoft.com/office/powerpoint/2010/main" val="40867820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a:ln/>
        </p:spPr>
      </p:sp>
      <p:sp>
        <p:nvSpPr>
          <p:cNvPr id="235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Table 19.1 Cybercrimes Cited in the Convention on Cybercrime.  Page 2  of 2.</a:t>
            </a:r>
          </a:p>
        </p:txBody>
      </p:sp>
      <p:sp>
        <p:nvSpPr>
          <p:cNvPr id="235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8A6FFB9-1BEE-48CF-94E2-E7ADAA74324F}" type="slidenum">
              <a:rPr lang="en-AU" altLang="en-US">
                <a:latin typeface="Arial" panose="020B0604020202020204" pitchFamily="34" charset="0"/>
              </a:rPr>
              <a:pPr>
                <a:spcBef>
                  <a:spcPct val="0"/>
                </a:spcBef>
              </a:pPr>
              <a:t>20</a:t>
            </a:fld>
            <a:endParaRPr lang="en-AU" altLang="en-US">
              <a:latin typeface="Arial" panose="020B0604020202020204" pitchFamily="34" charset="0"/>
            </a:endParaRPr>
          </a:p>
        </p:txBody>
      </p:sp>
    </p:spTree>
    <p:extLst>
      <p:ext uri="{BB962C8B-B14F-4D97-AF65-F5344CB8AC3E}">
        <p14:creationId xmlns:p14="http://schemas.microsoft.com/office/powerpoint/2010/main" val="35397280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a:ln/>
        </p:spPr>
      </p:sp>
      <p:sp>
        <p:nvSpPr>
          <p:cNvPr id="2560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Yet another categorization is used in the CERT 2007 E-crime Survey, the</a:t>
            </a:r>
          </a:p>
          <a:p>
            <a:pPr eaLnBrk="1" hangingPunct="1"/>
            <a:r>
              <a:rPr lang="en-US" altLang="en-US">
                <a:latin typeface="Times New Roman" panose="02020603050405020304" pitchFamily="18" charset="0"/>
                <a:ea typeface="ＭＳ Ｐゴシック" panose="020B0600070205080204" pitchFamily="34" charset="-128"/>
              </a:rPr>
              <a:t>results of which are shown in Table 19.2 . The figures in the second column indicate</a:t>
            </a:r>
          </a:p>
          <a:p>
            <a:pPr eaLnBrk="1" hangingPunct="1"/>
            <a:r>
              <a:rPr lang="en-US" altLang="en-US">
                <a:latin typeface="Times New Roman" panose="02020603050405020304" pitchFamily="18" charset="0"/>
                <a:ea typeface="ＭＳ Ｐゴシック" panose="020B0600070205080204" pitchFamily="34" charset="-128"/>
              </a:rPr>
              <a:t>the percentage of respondents who report at least one incident in the corresponding</a:t>
            </a:r>
          </a:p>
          <a:p>
            <a:pPr eaLnBrk="1" hangingPunct="1"/>
            <a:r>
              <a:rPr lang="en-US" altLang="en-US">
                <a:latin typeface="Times New Roman" panose="02020603050405020304" pitchFamily="18" charset="0"/>
                <a:ea typeface="ＭＳ Ｐゴシック" panose="020B0600070205080204" pitchFamily="34" charset="-128"/>
              </a:rPr>
              <a:t>row category. Entries in the remaining three columns indicate the percentage of</a:t>
            </a:r>
          </a:p>
          <a:p>
            <a:pPr eaLnBrk="1" hangingPunct="1"/>
            <a:r>
              <a:rPr lang="en-US" altLang="en-US">
                <a:latin typeface="Times New Roman" panose="02020603050405020304" pitchFamily="18" charset="0"/>
                <a:ea typeface="ＭＳ Ｐゴシック" panose="020B0600070205080204" pitchFamily="34" charset="-128"/>
              </a:rPr>
              <a:t>respondents who reported a given source for an attack.</a:t>
            </a:r>
          </a:p>
        </p:txBody>
      </p:sp>
      <p:sp>
        <p:nvSpPr>
          <p:cNvPr id="2560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39A28A2-C306-4838-BEAC-AC5B89C52E30}" type="slidenum">
              <a:rPr lang="en-AU" altLang="en-US">
                <a:latin typeface="Arial" panose="020B0604020202020204" pitchFamily="34" charset="0"/>
              </a:rPr>
              <a:pPr>
                <a:spcBef>
                  <a:spcPct val="0"/>
                </a:spcBef>
              </a:pPr>
              <a:t>21</a:t>
            </a:fld>
            <a:endParaRPr lang="en-AU" altLang="en-US">
              <a:latin typeface="Arial" panose="020B0604020202020204" pitchFamily="34" charset="0"/>
            </a:endParaRPr>
          </a:p>
        </p:txBody>
      </p:sp>
    </p:spTree>
    <p:extLst>
      <p:ext uri="{BB962C8B-B14F-4D97-AF65-F5344CB8AC3E}">
        <p14:creationId xmlns:p14="http://schemas.microsoft.com/office/powerpoint/2010/main" val="13106568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BDD20E8-CB78-4A55-B1F5-CAF538A09CA2}" type="slidenum">
              <a:rPr lang="en-AU" altLang="en-US">
                <a:latin typeface="Arial" panose="020B0604020202020204" pitchFamily="34" charset="0"/>
              </a:rPr>
              <a:pPr>
                <a:spcBef>
                  <a:spcPct val="0"/>
                </a:spcBef>
              </a:pPr>
              <a:t>22</a:t>
            </a:fld>
            <a:endParaRPr lang="en-AU" altLang="en-US">
              <a:latin typeface="Arial" panose="020B0604020202020204" pitchFamily="34" charset="0"/>
            </a:endParaRPr>
          </a:p>
        </p:txBody>
      </p:sp>
      <p:sp>
        <p:nvSpPr>
          <p:cNvPr id="27650" name="Rectangle 2"/>
          <p:cNvSpPr>
            <a:spLocks noGrp="1" noRot="1" noChangeAspect="1" noChangeArrowheads="1" noTextEdit="1"/>
          </p:cNvSpPr>
          <p:nvPr>
            <p:ph type="sldImg"/>
          </p:nvPr>
        </p:nvSpPr>
        <p:spPr>
          <a:ln/>
        </p:spPr>
      </p:sp>
      <p:sp>
        <p:nvSpPr>
          <p:cNvPr id="276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The deterrent effect of law enforcement on computer and network attacks correlates</a:t>
            </a:r>
          </a:p>
          <a:p>
            <a:pPr eaLnBrk="1" hangingPunct="1"/>
            <a:r>
              <a:rPr lang="en-US" altLang="en-US">
                <a:latin typeface="Times New Roman" panose="02020603050405020304" pitchFamily="18" charset="0"/>
                <a:ea typeface="ＭＳ Ｐゴシック" panose="020B0600070205080204" pitchFamily="34" charset="-128"/>
              </a:rPr>
              <a:t>with the success rate of criminal arrest and prosecution. The nature of cybercrime</a:t>
            </a:r>
          </a:p>
          <a:p>
            <a:pPr eaLnBrk="1" hangingPunct="1"/>
            <a:r>
              <a:rPr lang="en-US" altLang="en-US">
                <a:latin typeface="Times New Roman" panose="02020603050405020304" pitchFamily="18" charset="0"/>
                <a:ea typeface="ＭＳ Ｐゴシック" panose="020B0600070205080204" pitchFamily="34" charset="-128"/>
              </a:rPr>
              <a:t>is such that consistent success is extraordinarily difficult. To see this, consider what</a:t>
            </a:r>
          </a:p>
          <a:p>
            <a:pPr eaLnBrk="1" hangingPunct="1"/>
            <a:r>
              <a:rPr lang="en-US" altLang="en-US">
                <a:latin typeface="Times New Roman" panose="02020603050405020304" pitchFamily="18" charset="0"/>
                <a:ea typeface="ＭＳ Ｐゴシック" panose="020B0600070205080204" pitchFamily="34" charset="-128"/>
              </a:rPr>
              <a:t>[KSHE06] refers to as the vicious cycle of cybercrime, involving law enforcement</a:t>
            </a:r>
          </a:p>
          <a:p>
            <a:pPr eaLnBrk="1" hangingPunct="1"/>
            <a:r>
              <a:rPr lang="en-US" altLang="en-US">
                <a:latin typeface="Times New Roman" panose="02020603050405020304" pitchFamily="18" charset="0"/>
                <a:ea typeface="ＭＳ Ｐゴシック" panose="020B0600070205080204" pitchFamily="34" charset="-128"/>
              </a:rPr>
              <a:t>agencies, cybercriminals, and cybercrime victims.</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For </a:t>
            </a:r>
            <a:r>
              <a:rPr lang="en-US" altLang="en-US" b="1">
                <a:latin typeface="Times New Roman" panose="02020603050405020304" pitchFamily="18" charset="0"/>
                <a:ea typeface="ＭＳ Ｐゴシック" panose="020B0600070205080204" pitchFamily="34" charset="-128"/>
              </a:rPr>
              <a:t>law enforcement agencies</a:t>
            </a:r>
            <a:r>
              <a:rPr lang="en-US" altLang="en-US">
                <a:latin typeface="Times New Roman" panose="02020603050405020304" pitchFamily="18" charset="0"/>
                <a:ea typeface="ＭＳ Ｐゴシック" panose="020B0600070205080204" pitchFamily="34" charset="-128"/>
              </a:rPr>
              <a:t>, cybercrime presents some unique difficulties.</a:t>
            </a:r>
          </a:p>
          <a:p>
            <a:pPr eaLnBrk="1" hangingPunct="1"/>
            <a:r>
              <a:rPr lang="en-US" altLang="en-US">
                <a:latin typeface="Times New Roman" panose="02020603050405020304" pitchFamily="18" charset="0"/>
                <a:ea typeface="ＭＳ Ｐゴシック" panose="020B0600070205080204" pitchFamily="34" charset="-128"/>
              </a:rPr>
              <a:t>Proper investigation requires a fairly sophisticated grasp of the technology.</a:t>
            </a:r>
          </a:p>
          <a:p>
            <a:pPr eaLnBrk="1" hangingPunct="1"/>
            <a:r>
              <a:rPr lang="en-US" altLang="en-US">
                <a:latin typeface="Times New Roman" panose="02020603050405020304" pitchFamily="18" charset="0"/>
                <a:ea typeface="ＭＳ Ｐゴシック" panose="020B0600070205080204" pitchFamily="34" charset="-128"/>
              </a:rPr>
              <a:t>Although some agencies, particularly larger agencies, are catching up in this</a:t>
            </a:r>
          </a:p>
          <a:p>
            <a:pPr eaLnBrk="1" hangingPunct="1"/>
            <a:r>
              <a:rPr lang="en-US" altLang="en-US">
                <a:latin typeface="Times New Roman" panose="02020603050405020304" pitchFamily="18" charset="0"/>
                <a:ea typeface="ＭＳ Ｐゴシック" panose="020B0600070205080204" pitchFamily="34" charset="-128"/>
              </a:rPr>
              <a:t>area, many jurisdictions lack investigators knowledgeable and experienced in</a:t>
            </a:r>
          </a:p>
          <a:p>
            <a:pPr eaLnBrk="1" hangingPunct="1"/>
            <a:r>
              <a:rPr lang="en-US" altLang="en-US">
                <a:latin typeface="Times New Roman" panose="02020603050405020304" pitchFamily="18" charset="0"/>
                <a:ea typeface="ＭＳ Ｐゴシック" panose="020B0600070205080204" pitchFamily="34" charset="-128"/>
              </a:rPr>
              <a:t>dealing with this kind of crime. Lack of resources represents another handicap.</a:t>
            </a:r>
          </a:p>
          <a:p>
            <a:pPr eaLnBrk="1" hangingPunct="1"/>
            <a:r>
              <a:rPr lang="en-US" altLang="en-US">
                <a:latin typeface="Times New Roman" panose="02020603050405020304" pitchFamily="18" charset="0"/>
                <a:ea typeface="ＭＳ Ｐゴシック" panose="020B0600070205080204" pitchFamily="34" charset="-128"/>
              </a:rPr>
              <a:t>Some cybercrime investigations require considerable computer processing</a:t>
            </a:r>
          </a:p>
          <a:p>
            <a:pPr eaLnBrk="1" hangingPunct="1"/>
            <a:r>
              <a:rPr lang="en-US" altLang="en-US">
                <a:latin typeface="Times New Roman" panose="02020603050405020304" pitchFamily="18" charset="0"/>
                <a:ea typeface="ＭＳ Ｐゴシック" panose="020B0600070205080204" pitchFamily="34" charset="-128"/>
              </a:rPr>
              <a:t>power, communications capacity, and storage capacity, which may be beyond the</a:t>
            </a:r>
          </a:p>
          <a:p>
            <a:pPr eaLnBrk="1" hangingPunct="1"/>
            <a:r>
              <a:rPr lang="en-US" altLang="en-US">
                <a:latin typeface="Times New Roman" panose="02020603050405020304" pitchFamily="18" charset="0"/>
                <a:ea typeface="ＭＳ Ｐゴシック" panose="020B0600070205080204" pitchFamily="34" charset="-128"/>
              </a:rPr>
              <a:t>budget of individual jurisdictions. The global nature of cybercrime is an additional</a:t>
            </a:r>
          </a:p>
          <a:p>
            <a:pPr eaLnBrk="1" hangingPunct="1"/>
            <a:r>
              <a:rPr lang="en-US" altLang="en-US">
                <a:latin typeface="Times New Roman" panose="02020603050405020304" pitchFamily="18" charset="0"/>
                <a:ea typeface="ＭＳ Ｐゴシック" panose="020B0600070205080204" pitchFamily="34" charset="-128"/>
              </a:rPr>
              <a:t>obstacle: Many crimes will involve perpetrators who are remote from the target</a:t>
            </a:r>
          </a:p>
          <a:p>
            <a:pPr eaLnBrk="1" hangingPunct="1"/>
            <a:r>
              <a:rPr lang="en-US" altLang="en-US">
                <a:latin typeface="Times New Roman" panose="02020603050405020304" pitchFamily="18" charset="0"/>
                <a:ea typeface="ＭＳ Ｐゴシック" panose="020B0600070205080204" pitchFamily="34" charset="-128"/>
              </a:rPr>
              <a:t>system, in another jurisdiction or even another country. A lack of collaboration and</a:t>
            </a:r>
          </a:p>
          <a:p>
            <a:pPr eaLnBrk="1" hangingPunct="1"/>
            <a:r>
              <a:rPr lang="en-US" altLang="en-US">
                <a:latin typeface="Times New Roman" panose="02020603050405020304" pitchFamily="18" charset="0"/>
                <a:ea typeface="ＭＳ Ｐゴシック" panose="020B0600070205080204" pitchFamily="34" charset="-128"/>
              </a:rPr>
              <a:t>cooperation with remote law enforcement agencies can greatly hinder an investigation.</a:t>
            </a:r>
          </a:p>
          <a:p>
            <a:pPr eaLnBrk="1" hangingPunct="1"/>
            <a:r>
              <a:rPr lang="en-US" altLang="en-US">
                <a:latin typeface="Times New Roman" panose="02020603050405020304" pitchFamily="18" charset="0"/>
                <a:ea typeface="ＭＳ Ｐゴシック" panose="020B0600070205080204" pitchFamily="34" charset="-128"/>
              </a:rPr>
              <a:t>Initiatives such as international Convention on Cybercrime are a promising</a:t>
            </a:r>
          </a:p>
          <a:p>
            <a:pPr eaLnBrk="1" hangingPunct="1"/>
            <a:r>
              <a:rPr lang="en-US" altLang="en-US">
                <a:latin typeface="Times New Roman" panose="02020603050405020304" pitchFamily="18" charset="0"/>
                <a:ea typeface="ＭＳ Ｐゴシック" panose="020B0600070205080204" pitchFamily="34" charset="-128"/>
              </a:rPr>
              <a:t>sign. The Convention at least introduces a common terminology for crimes and a</a:t>
            </a:r>
          </a:p>
          <a:p>
            <a:pPr eaLnBrk="1" hangingPunct="1"/>
            <a:r>
              <a:rPr lang="en-US" altLang="en-US">
                <a:latin typeface="Times New Roman" panose="02020603050405020304" pitchFamily="18" charset="0"/>
                <a:ea typeface="ＭＳ Ｐゴシック" panose="020B0600070205080204" pitchFamily="34" charset="-128"/>
              </a:rPr>
              <a:t>framework for harmonizing laws globally.</a:t>
            </a:r>
          </a:p>
          <a:p>
            <a:pPr eaLnBrk="1" hangingPunct="1"/>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9216144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a:ln/>
        </p:spPr>
      </p:sp>
      <p:sp>
        <p:nvSpPr>
          <p:cNvPr id="2969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The relative lack of success in bringing </a:t>
            </a:r>
            <a:r>
              <a:rPr lang="en-US" altLang="en-US" b="1">
                <a:latin typeface="Times New Roman" panose="02020603050405020304" pitchFamily="18" charset="0"/>
                <a:ea typeface="ＭＳ Ｐゴシック" panose="020B0600070205080204" pitchFamily="34" charset="-128"/>
              </a:rPr>
              <a:t>cybercriminals</a:t>
            </a:r>
            <a:r>
              <a:rPr lang="en-US" altLang="en-US">
                <a:latin typeface="Times New Roman" panose="02020603050405020304" pitchFamily="18" charset="0"/>
                <a:ea typeface="ＭＳ Ｐゴシック" panose="020B0600070205080204" pitchFamily="34" charset="-128"/>
              </a:rPr>
              <a:t> to justice has led to an</a:t>
            </a:r>
          </a:p>
          <a:p>
            <a:pPr eaLnBrk="1" hangingPunct="1"/>
            <a:r>
              <a:rPr lang="en-US" altLang="en-US">
                <a:latin typeface="Times New Roman" panose="02020603050405020304" pitchFamily="18" charset="0"/>
                <a:ea typeface="ＭＳ Ｐゴシック" panose="020B0600070205080204" pitchFamily="34" charset="-128"/>
              </a:rPr>
              <a:t>increase in their numbers, boldness, and the global scale of their operations. It is</a:t>
            </a:r>
          </a:p>
          <a:p>
            <a:pPr eaLnBrk="1" hangingPunct="1"/>
            <a:r>
              <a:rPr lang="en-US" altLang="en-US">
                <a:latin typeface="Times New Roman" panose="02020603050405020304" pitchFamily="18" charset="0"/>
                <a:ea typeface="ＭＳ Ｐゴシック" panose="020B0600070205080204" pitchFamily="34" charset="-128"/>
              </a:rPr>
              <a:t>difficult to profile cybercriminals in the way that is often done with other types of</a:t>
            </a:r>
          </a:p>
          <a:p>
            <a:pPr eaLnBrk="1" hangingPunct="1"/>
            <a:r>
              <a:rPr lang="en-US" altLang="en-US">
                <a:latin typeface="Times New Roman" panose="02020603050405020304" pitchFamily="18" charset="0"/>
                <a:ea typeface="ＭＳ Ｐゴシック" panose="020B0600070205080204" pitchFamily="34" charset="-128"/>
              </a:rPr>
              <a:t>repeat offenders. The cybercriminal tends to be young and very computer-savvy,</a:t>
            </a:r>
          </a:p>
          <a:p>
            <a:pPr eaLnBrk="1" hangingPunct="1"/>
            <a:r>
              <a:rPr lang="en-US" altLang="en-US">
                <a:latin typeface="Times New Roman" panose="02020603050405020304" pitchFamily="18" charset="0"/>
                <a:ea typeface="ＭＳ Ｐゴシック" panose="020B0600070205080204" pitchFamily="34" charset="-128"/>
              </a:rPr>
              <a:t>but the range of behavioral characteristics is wide. Further, there exist no cybercriminal</a:t>
            </a:r>
          </a:p>
          <a:p>
            <a:pPr eaLnBrk="1" hangingPunct="1"/>
            <a:r>
              <a:rPr lang="en-US" altLang="en-US">
                <a:latin typeface="Times New Roman" panose="02020603050405020304" pitchFamily="18" charset="0"/>
                <a:ea typeface="ＭＳ Ｐゴシック" panose="020B0600070205080204" pitchFamily="34" charset="-128"/>
              </a:rPr>
              <a:t>databases that can point investigators to likely suspects.</a:t>
            </a:r>
          </a:p>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2969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E14407E-B3F7-4F08-A0F3-D241EA9DEBE8}" type="slidenum">
              <a:rPr lang="en-AU" altLang="en-US">
                <a:latin typeface="Arial" panose="020B0604020202020204" pitchFamily="34" charset="0"/>
              </a:rPr>
              <a:pPr>
                <a:spcBef>
                  <a:spcPct val="0"/>
                </a:spcBef>
              </a:pPr>
              <a:t>23</a:t>
            </a:fld>
            <a:endParaRPr lang="en-AU" altLang="en-US">
              <a:latin typeface="Arial" panose="020B0604020202020204" pitchFamily="34" charset="0"/>
            </a:endParaRPr>
          </a:p>
        </p:txBody>
      </p:sp>
    </p:spTree>
    <p:extLst>
      <p:ext uri="{BB962C8B-B14F-4D97-AF65-F5344CB8AC3E}">
        <p14:creationId xmlns:p14="http://schemas.microsoft.com/office/powerpoint/2010/main" val="14345877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a:ln/>
        </p:spPr>
      </p:sp>
      <p:sp>
        <p:nvSpPr>
          <p:cNvPr id="317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The success of cybercriminals, and the relative lack of success of law enforcement,</a:t>
            </a:r>
          </a:p>
          <a:p>
            <a:pPr eaLnBrk="1" hangingPunct="1"/>
            <a:r>
              <a:rPr lang="en-US" altLang="en-US">
                <a:latin typeface="Times New Roman" panose="02020603050405020304" pitchFamily="18" charset="0"/>
                <a:ea typeface="ＭＳ Ｐゴシック" panose="020B0600070205080204" pitchFamily="34" charset="-128"/>
              </a:rPr>
              <a:t>influence the behavior of </a:t>
            </a:r>
            <a:r>
              <a:rPr lang="en-US" altLang="en-US" b="1">
                <a:latin typeface="Times New Roman" panose="02020603050405020304" pitchFamily="18" charset="0"/>
                <a:ea typeface="ＭＳ Ｐゴシック" panose="020B0600070205080204" pitchFamily="34" charset="-128"/>
              </a:rPr>
              <a:t>cybercrime victims</a:t>
            </a:r>
            <a:r>
              <a:rPr lang="en-US" altLang="en-US">
                <a:latin typeface="Times New Roman" panose="02020603050405020304" pitchFamily="18" charset="0"/>
                <a:ea typeface="ＭＳ Ｐゴシック" panose="020B0600070205080204" pitchFamily="34" charset="-128"/>
              </a:rPr>
              <a:t>. As with law enforcement, many</a:t>
            </a:r>
          </a:p>
          <a:p>
            <a:pPr eaLnBrk="1" hangingPunct="1"/>
            <a:r>
              <a:rPr lang="en-US" altLang="en-US">
                <a:latin typeface="Times New Roman" panose="02020603050405020304" pitchFamily="18" charset="0"/>
                <a:ea typeface="ＭＳ Ｐゴシック" panose="020B0600070205080204" pitchFamily="34" charset="-128"/>
              </a:rPr>
              <a:t>organizations that may be the target of attack have not invested sufficiently in technical,</a:t>
            </a:r>
          </a:p>
          <a:p>
            <a:pPr eaLnBrk="1" hangingPunct="1"/>
            <a:r>
              <a:rPr lang="en-US" altLang="en-US">
                <a:latin typeface="Times New Roman" panose="02020603050405020304" pitchFamily="18" charset="0"/>
                <a:ea typeface="ＭＳ Ｐゴシック" panose="020B0600070205080204" pitchFamily="34" charset="-128"/>
              </a:rPr>
              <a:t>physical, and human-factor resources to prevent attacks. Reporting rates tend to</a:t>
            </a:r>
          </a:p>
          <a:p>
            <a:pPr eaLnBrk="1" hangingPunct="1"/>
            <a:r>
              <a:rPr lang="en-US" altLang="en-US">
                <a:latin typeface="Times New Roman" panose="02020603050405020304" pitchFamily="18" charset="0"/>
                <a:ea typeface="ＭＳ Ｐゴシック" panose="020B0600070205080204" pitchFamily="34" charset="-128"/>
              </a:rPr>
              <a:t>be low because of a lack of confidence in law enforcement, a concern about corporate</a:t>
            </a:r>
          </a:p>
          <a:p>
            <a:pPr eaLnBrk="1" hangingPunct="1"/>
            <a:r>
              <a:rPr lang="en-US" altLang="en-US">
                <a:latin typeface="Times New Roman" panose="02020603050405020304" pitchFamily="18" charset="0"/>
                <a:ea typeface="ＭＳ Ｐゴシック" panose="020B0600070205080204" pitchFamily="34" charset="-128"/>
              </a:rPr>
              <a:t>reputation, and a concern about civil liability. The low reporting rates and the</a:t>
            </a:r>
          </a:p>
          <a:p>
            <a:pPr eaLnBrk="1" hangingPunct="1"/>
            <a:r>
              <a:rPr lang="en-US" altLang="en-US">
                <a:latin typeface="Times New Roman" panose="02020603050405020304" pitchFamily="18" charset="0"/>
                <a:ea typeface="ＭＳ Ｐゴシック" panose="020B0600070205080204" pitchFamily="34" charset="-128"/>
              </a:rPr>
              <a:t>reluctance to work with law enforcement on the part of victims feeds into the handicaps</a:t>
            </a:r>
          </a:p>
          <a:p>
            <a:pPr eaLnBrk="1" hangingPunct="1"/>
            <a:r>
              <a:rPr lang="en-US" altLang="en-US">
                <a:latin typeface="Times New Roman" panose="02020603050405020304" pitchFamily="18" charset="0"/>
                <a:ea typeface="ＭＳ Ｐゴシック" panose="020B0600070205080204" pitchFamily="34" charset="-128"/>
              </a:rPr>
              <a:t>under which law enforcement works, completing the vicious cycle.</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Executive management and security administrators need to look upon law enforcement</a:t>
            </a:r>
          </a:p>
          <a:p>
            <a:pPr eaLnBrk="1" hangingPunct="1"/>
            <a:r>
              <a:rPr lang="en-US" altLang="en-US">
                <a:latin typeface="Times New Roman" panose="02020603050405020304" pitchFamily="18" charset="0"/>
                <a:ea typeface="ＭＳ Ｐゴシック" panose="020B0600070205080204" pitchFamily="34" charset="-128"/>
              </a:rPr>
              <a:t>as another resource and tool, alongside technical, physical, and human-factor</a:t>
            </a:r>
          </a:p>
          <a:p>
            <a:pPr eaLnBrk="1" hangingPunct="1"/>
            <a:r>
              <a:rPr lang="en-US" altLang="en-US">
                <a:latin typeface="Times New Roman" panose="02020603050405020304" pitchFamily="18" charset="0"/>
                <a:ea typeface="ＭＳ Ｐゴシック" panose="020B0600070205080204" pitchFamily="34" charset="-128"/>
              </a:rPr>
              <a:t>resources. The successful use of law enforcement depends much more on people</a:t>
            </a:r>
          </a:p>
          <a:p>
            <a:pPr eaLnBrk="1" hangingPunct="1"/>
            <a:r>
              <a:rPr lang="en-US" altLang="en-US">
                <a:latin typeface="Times New Roman" panose="02020603050405020304" pitchFamily="18" charset="0"/>
                <a:ea typeface="ＭＳ Ｐゴシック" panose="020B0600070205080204" pitchFamily="34" charset="-128"/>
              </a:rPr>
              <a:t>skills than technical skills. Management needs to understand the criminal investigation</a:t>
            </a:r>
          </a:p>
          <a:p>
            <a:pPr eaLnBrk="1" hangingPunct="1"/>
            <a:r>
              <a:rPr lang="en-US" altLang="en-US">
                <a:latin typeface="Times New Roman" panose="02020603050405020304" pitchFamily="18" charset="0"/>
                <a:ea typeface="ＭＳ Ｐゴシック" panose="020B0600070205080204" pitchFamily="34" charset="-128"/>
              </a:rPr>
              <a:t>process, the inputs that investigators need, and the ways in which the victim can</a:t>
            </a:r>
          </a:p>
          <a:p>
            <a:pPr eaLnBrk="1" hangingPunct="1"/>
            <a:r>
              <a:rPr lang="en-US" altLang="en-US">
                <a:latin typeface="Times New Roman" panose="02020603050405020304" pitchFamily="18" charset="0"/>
                <a:ea typeface="ＭＳ Ｐゴシック" panose="020B0600070205080204" pitchFamily="34" charset="-128"/>
              </a:rPr>
              <a:t>contribute positively to the investigation.</a:t>
            </a:r>
          </a:p>
          <a:p>
            <a:pPr eaLnBrk="1" hangingPunct="1"/>
            <a:endParaRPr lang="en-US" altLang="en-US">
              <a:latin typeface="Times New Roman" panose="02020603050405020304" pitchFamily="18" charset="0"/>
              <a:ea typeface="ＭＳ Ｐゴシック" panose="020B0600070205080204" pitchFamily="34" charset="-128"/>
            </a:endParaRPr>
          </a:p>
          <a:p>
            <a:endParaRPr lang="en-US" altLang="en-US">
              <a:latin typeface="Times New Roman" panose="02020603050405020304" pitchFamily="18" charset="0"/>
              <a:ea typeface="ＭＳ Ｐゴシック" panose="020B0600070205080204" pitchFamily="34" charset="-128"/>
            </a:endParaRPr>
          </a:p>
          <a:p>
            <a:endParaRPr lang="en-US" altLang="en-US">
              <a:latin typeface="Times New Roman" panose="02020603050405020304" pitchFamily="18" charset="0"/>
              <a:ea typeface="ＭＳ Ｐゴシック" panose="020B0600070205080204" pitchFamily="34" charset="-128"/>
            </a:endParaRPr>
          </a:p>
        </p:txBody>
      </p:sp>
      <p:sp>
        <p:nvSpPr>
          <p:cNvPr id="3174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0537ADA-8511-4BAA-A1C4-72A6BF0DD594}" type="slidenum">
              <a:rPr lang="en-AU" altLang="en-US">
                <a:latin typeface="Arial" panose="020B0604020202020204" pitchFamily="34" charset="0"/>
              </a:rPr>
              <a:pPr>
                <a:spcBef>
                  <a:spcPct val="0"/>
                </a:spcBef>
              </a:pPr>
              <a:t>24</a:t>
            </a:fld>
            <a:endParaRPr lang="en-AU" altLang="en-US">
              <a:latin typeface="Arial" panose="020B0604020202020204" pitchFamily="34" charset="0"/>
            </a:endParaRPr>
          </a:p>
        </p:txBody>
      </p:sp>
    </p:spTree>
    <p:extLst>
      <p:ext uri="{BB962C8B-B14F-4D97-AF65-F5344CB8AC3E}">
        <p14:creationId xmlns:p14="http://schemas.microsoft.com/office/powerpoint/2010/main" val="21430593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a:ln/>
        </p:spPr>
      </p:sp>
      <p:sp>
        <p:nvSpPr>
          <p:cNvPr id="3379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Times New Roman" panose="02020603050405020304" pitchFamily="18" charset="0"/>
                <a:ea typeface="ＭＳ Ｐゴシック" panose="020B0600070205080204" pitchFamily="34" charset="-128"/>
              </a:rPr>
              <a:t> Executive management and security administrators need to look upon law enforcement</a:t>
            </a:r>
          </a:p>
          <a:p>
            <a:r>
              <a:rPr lang="en-US" altLang="en-US">
                <a:latin typeface="Times New Roman" panose="02020603050405020304" pitchFamily="18" charset="0"/>
                <a:ea typeface="ＭＳ Ｐゴシック" panose="020B0600070205080204" pitchFamily="34" charset="-128"/>
              </a:rPr>
              <a:t>as another resource and tool, alongside technical, physical, and human-factor</a:t>
            </a:r>
          </a:p>
          <a:p>
            <a:r>
              <a:rPr lang="en-US" altLang="en-US">
                <a:latin typeface="Times New Roman" panose="02020603050405020304" pitchFamily="18" charset="0"/>
                <a:ea typeface="ＭＳ Ｐゴシック" panose="020B0600070205080204" pitchFamily="34" charset="-128"/>
              </a:rPr>
              <a:t>resources. The successful use of law enforcement depends much more on people</a:t>
            </a:r>
          </a:p>
          <a:p>
            <a:r>
              <a:rPr lang="en-US" altLang="en-US">
                <a:latin typeface="Times New Roman" panose="02020603050405020304" pitchFamily="18" charset="0"/>
                <a:ea typeface="ＭＳ Ｐゴシック" panose="020B0600070205080204" pitchFamily="34" charset="-128"/>
              </a:rPr>
              <a:t>skills than technical skills. Management needs to understand the criminal investigation</a:t>
            </a:r>
          </a:p>
          <a:p>
            <a:r>
              <a:rPr lang="en-US" altLang="en-US">
                <a:latin typeface="Times New Roman" panose="02020603050405020304" pitchFamily="18" charset="0"/>
                <a:ea typeface="ＭＳ Ｐゴシック" panose="020B0600070205080204" pitchFamily="34" charset="-128"/>
              </a:rPr>
              <a:t>process, the inputs that investigators need, and the ways in which the victim can</a:t>
            </a:r>
          </a:p>
          <a:p>
            <a:r>
              <a:rPr lang="en-US" altLang="en-US">
                <a:latin typeface="Times New Roman" panose="02020603050405020304" pitchFamily="18" charset="0"/>
                <a:ea typeface="ＭＳ Ｐゴシック" panose="020B0600070205080204" pitchFamily="34" charset="-128"/>
              </a:rPr>
              <a:t>contribute positively to the investigation.</a:t>
            </a:r>
          </a:p>
        </p:txBody>
      </p:sp>
      <p:sp>
        <p:nvSpPr>
          <p:cNvPr id="3379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E06C58B-495F-4D0B-8463-C385B7419E75}" type="slidenum">
              <a:rPr lang="en-AU" altLang="en-US">
                <a:latin typeface="Arial" panose="020B0604020202020204" pitchFamily="34" charset="0"/>
              </a:rPr>
              <a:pPr>
                <a:spcBef>
                  <a:spcPct val="0"/>
                </a:spcBef>
              </a:pPr>
              <a:t>25</a:t>
            </a:fld>
            <a:endParaRPr lang="en-AU" altLang="en-US">
              <a:latin typeface="Arial" panose="020B0604020202020204" pitchFamily="34" charset="0"/>
            </a:endParaRPr>
          </a:p>
        </p:txBody>
      </p:sp>
    </p:spTree>
    <p:extLst>
      <p:ext uri="{BB962C8B-B14F-4D97-AF65-F5344CB8AC3E}">
        <p14:creationId xmlns:p14="http://schemas.microsoft.com/office/powerpoint/2010/main" val="35482362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B2759B66-2B71-475D-A38C-04C49FEFEECC}" type="slidenum">
              <a:rPr lang="en-AU" altLang="en-US">
                <a:latin typeface="Arial" panose="020B0604020202020204" pitchFamily="34" charset="0"/>
              </a:rPr>
              <a:pPr>
                <a:spcBef>
                  <a:spcPct val="0"/>
                </a:spcBef>
              </a:pPr>
              <a:t>32</a:t>
            </a:fld>
            <a:endParaRPr lang="en-AU" altLang="en-US">
              <a:latin typeface="Arial" panose="020B0604020202020204" pitchFamily="34" charset="0"/>
            </a:endParaRPr>
          </a:p>
        </p:txBody>
      </p:sp>
      <p:sp>
        <p:nvSpPr>
          <p:cNvPr id="58370" name="Rectangle 2"/>
          <p:cNvSpPr>
            <a:spLocks noGrp="1" noRot="1" noChangeAspect="1" noChangeArrowheads="1" noTextEdit="1"/>
          </p:cNvSpPr>
          <p:nvPr>
            <p:ph type="sldImg"/>
          </p:nvPr>
        </p:nvSpPr>
        <p:spPr>
          <a:ln/>
        </p:spPr>
      </p:sp>
      <p:sp>
        <p:nvSpPr>
          <p:cNvPr id="583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An issue with considerable overlap with computer security is that of privacy. On</a:t>
            </a:r>
          </a:p>
          <a:p>
            <a:pPr eaLnBrk="1" hangingPunct="1"/>
            <a:r>
              <a:rPr lang="en-US" altLang="en-US">
                <a:latin typeface="Times New Roman" panose="02020603050405020304" pitchFamily="18" charset="0"/>
                <a:ea typeface="ＭＳ Ｐゴシック" panose="020B0600070205080204" pitchFamily="34" charset="-128"/>
              </a:rPr>
              <a:t>one hand, the scale and interconnectedness of personal information collected and</a:t>
            </a:r>
          </a:p>
          <a:p>
            <a:pPr eaLnBrk="1" hangingPunct="1"/>
            <a:r>
              <a:rPr lang="en-US" altLang="en-US">
                <a:latin typeface="Times New Roman" panose="02020603050405020304" pitchFamily="18" charset="0"/>
                <a:ea typeface="ＭＳ Ｐゴシック" panose="020B0600070205080204" pitchFamily="34" charset="-128"/>
              </a:rPr>
              <a:t>stored in information systems has increased dramatically, motivated by law enforcement,</a:t>
            </a:r>
          </a:p>
          <a:p>
            <a:pPr eaLnBrk="1" hangingPunct="1"/>
            <a:r>
              <a:rPr lang="en-US" altLang="en-US">
                <a:latin typeface="Times New Roman" panose="02020603050405020304" pitchFamily="18" charset="0"/>
                <a:ea typeface="ＭＳ Ｐゴシック" panose="020B0600070205080204" pitchFamily="34" charset="-128"/>
              </a:rPr>
              <a:t>national security, and economic incentives. The last mentioned has been</a:t>
            </a:r>
          </a:p>
          <a:p>
            <a:pPr eaLnBrk="1" hangingPunct="1"/>
            <a:r>
              <a:rPr lang="en-US" altLang="en-US">
                <a:latin typeface="Times New Roman" panose="02020603050405020304" pitchFamily="18" charset="0"/>
                <a:ea typeface="ＭＳ Ｐゴシック" panose="020B0600070205080204" pitchFamily="34" charset="-128"/>
              </a:rPr>
              <a:t>perhaps the main driving force. In a global information economy, it is likely that the</a:t>
            </a:r>
          </a:p>
          <a:p>
            <a:pPr eaLnBrk="1" hangingPunct="1"/>
            <a:r>
              <a:rPr lang="en-US" altLang="en-US">
                <a:latin typeface="Times New Roman" panose="02020603050405020304" pitchFamily="18" charset="0"/>
                <a:ea typeface="ＭＳ Ｐゴシック" panose="020B0600070205080204" pitchFamily="34" charset="-128"/>
              </a:rPr>
              <a:t>most economically valuable electronic asset is aggregations of information on individuals</a:t>
            </a:r>
          </a:p>
          <a:p>
            <a:pPr eaLnBrk="1" hangingPunct="1"/>
            <a:r>
              <a:rPr lang="en-US" altLang="en-US">
                <a:latin typeface="Times New Roman" panose="02020603050405020304" pitchFamily="18" charset="0"/>
                <a:ea typeface="ＭＳ Ｐゴシック" panose="020B0600070205080204" pitchFamily="34" charset="-128"/>
              </a:rPr>
              <a:t>[JUDY14]. On the other hand, individuals have become increasingly aware</a:t>
            </a:r>
          </a:p>
          <a:p>
            <a:pPr eaLnBrk="1" hangingPunct="1"/>
            <a:r>
              <a:rPr lang="en-US" altLang="en-US">
                <a:latin typeface="Times New Roman" panose="02020603050405020304" pitchFamily="18" charset="0"/>
                <a:ea typeface="ＭＳ Ｐゴシック" panose="020B0600070205080204" pitchFamily="34" charset="-128"/>
              </a:rPr>
              <a:t>of the extent to which government agencies, businesses, and even Internet users have</a:t>
            </a:r>
          </a:p>
          <a:p>
            <a:pPr eaLnBrk="1" hangingPunct="1"/>
            <a:r>
              <a:rPr lang="en-US" altLang="en-US">
                <a:latin typeface="Times New Roman" panose="02020603050405020304" pitchFamily="18" charset="0"/>
                <a:ea typeface="ＭＳ Ｐゴシック" panose="020B0600070205080204" pitchFamily="34" charset="-128"/>
              </a:rPr>
              <a:t>access to their personal information and private details about their lives and activities.</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Concerns about the extent to which personal privacy has been and may be</a:t>
            </a:r>
          </a:p>
          <a:p>
            <a:pPr eaLnBrk="1" hangingPunct="1"/>
            <a:r>
              <a:rPr lang="en-US" altLang="en-US">
                <a:latin typeface="Times New Roman" panose="02020603050405020304" pitchFamily="18" charset="0"/>
                <a:ea typeface="ＭＳ Ｐゴシック" panose="020B0600070205080204" pitchFamily="34" charset="-128"/>
              </a:rPr>
              <a:t>compromised have led to a variety of legal and technical approaches to reinforcing</a:t>
            </a:r>
          </a:p>
          <a:p>
            <a:pPr eaLnBrk="1" hangingPunct="1"/>
            <a:r>
              <a:rPr lang="en-US" altLang="en-US">
                <a:latin typeface="Times New Roman" panose="02020603050405020304" pitchFamily="18" charset="0"/>
                <a:ea typeface="ＭＳ Ｐゴシック" panose="020B0600070205080204" pitchFamily="34" charset="-128"/>
              </a:rPr>
              <a:t>privacy rights.</a:t>
            </a:r>
          </a:p>
          <a:p>
            <a:pPr eaLnBrk="1" hangingPunct="1"/>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42672718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70069969-60C5-4672-A0B4-11EEB2F046C6}" type="slidenum">
              <a:rPr lang="en-AU" altLang="en-US">
                <a:latin typeface="Arial" panose="020B0604020202020204" pitchFamily="34" charset="0"/>
              </a:rPr>
              <a:pPr>
                <a:spcBef>
                  <a:spcPct val="0"/>
                </a:spcBef>
              </a:pPr>
              <a:t>33</a:t>
            </a:fld>
            <a:endParaRPr lang="en-AU" altLang="en-US">
              <a:latin typeface="Arial" panose="020B0604020202020204" pitchFamily="34" charset="0"/>
            </a:endParaRPr>
          </a:p>
        </p:txBody>
      </p:sp>
      <p:sp>
        <p:nvSpPr>
          <p:cNvPr id="60418" name="Rectangle 2"/>
          <p:cNvSpPr>
            <a:spLocks noGrp="1" noRot="1" noChangeAspect="1" noChangeArrowheads="1" noTextEdit="1"/>
          </p:cNvSpPr>
          <p:nvPr>
            <p:ph type="sldImg"/>
          </p:nvPr>
        </p:nvSpPr>
        <p:spPr>
          <a:ln/>
        </p:spPr>
      </p:sp>
      <p:sp>
        <p:nvSpPr>
          <p:cNvPr id="604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A number of international organizations and national governments have introduced</a:t>
            </a:r>
          </a:p>
          <a:p>
            <a:pPr eaLnBrk="1" hangingPunct="1"/>
            <a:r>
              <a:rPr lang="en-US" altLang="en-US">
                <a:latin typeface="Times New Roman" panose="02020603050405020304" pitchFamily="18" charset="0"/>
                <a:ea typeface="ＭＳ Ｐゴシック" panose="020B0600070205080204" pitchFamily="34" charset="-128"/>
              </a:rPr>
              <a:t>laws and regulations intended to protect individual privacy. We look at two</a:t>
            </a:r>
          </a:p>
          <a:p>
            <a:pPr eaLnBrk="1" hangingPunct="1"/>
            <a:r>
              <a:rPr lang="en-US" altLang="en-US">
                <a:latin typeface="Times New Roman" panose="02020603050405020304" pitchFamily="18" charset="0"/>
                <a:ea typeface="ＭＳ Ｐゴシック" panose="020B0600070205080204" pitchFamily="34" charset="-128"/>
              </a:rPr>
              <a:t>such initiatives in this subsection.</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In 1998, the EU adopted the</a:t>
            </a:r>
          </a:p>
          <a:p>
            <a:pPr eaLnBrk="1" hangingPunct="1"/>
            <a:r>
              <a:rPr lang="en-US" altLang="en-US">
                <a:latin typeface="Times New Roman" panose="02020603050405020304" pitchFamily="18" charset="0"/>
                <a:ea typeface="ＭＳ Ｐゴシック" panose="020B0600070205080204" pitchFamily="34" charset="-128"/>
              </a:rPr>
              <a:t>Directive on Data Protection to both (1) ensure that member states protected</a:t>
            </a:r>
          </a:p>
          <a:p>
            <a:pPr eaLnBrk="1" hangingPunct="1"/>
            <a:r>
              <a:rPr lang="en-US" altLang="en-US">
                <a:latin typeface="Times New Roman" panose="02020603050405020304" pitchFamily="18" charset="0"/>
                <a:ea typeface="ＭＳ Ｐゴシック" panose="020B0600070205080204" pitchFamily="34" charset="-128"/>
              </a:rPr>
              <a:t>fundamental privacy rights when processing personal information, and (2) prevent</a:t>
            </a:r>
          </a:p>
          <a:p>
            <a:pPr eaLnBrk="1" hangingPunct="1"/>
            <a:r>
              <a:rPr lang="en-US" altLang="en-US">
                <a:latin typeface="Times New Roman" panose="02020603050405020304" pitchFamily="18" charset="0"/>
                <a:ea typeface="ＭＳ Ｐゴシック" panose="020B0600070205080204" pitchFamily="34" charset="-128"/>
              </a:rPr>
              <a:t>member states from restricting the free flow of personal information within the</a:t>
            </a:r>
          </a:p>
          <a:p>
            <a:pPr eaLnBrk="1" hangingPunct="1"/>
            <a:r>
              <a:rPr lang="en-US" altLang="en-US">
                <a:latin typeface="Times New Roman" panose="02020603050405020304" pitchFamily="18" charset="0"/>
                <a:ea typeface="ＭＳ Ｐゴシック" panose="020B0600070205080204" pitchFamily="34" charset="-128"/>
              </a:rPr>
              <a:t>EU. The Directive is not itself a law, but requires member states to enact laws</a:t>
            </a:r>
          </a:p>
          <a:p>
            <a:pPr eaLnBrk="1" hangingPunct="1"/>
            <a:r>
              <a:rPr lang="en-US" altLang="en-US">
                <a:latin typeface="Times New Roman" panose="02020603050405020304" pitchFamily="18" charset="0"/>
                <a:ea typeface="ＭＳ Ｐゴシック" panose="020B0600070205080204" pitchFamily="34" charset="-128"/>
              </a:rPr>
              <a:t>encompassing its terms. The Directive is organized around the following principles</a:t>
            </a:r>
          </a:p>
          <a:p>
            <a:pPr eaLnBrk="1" hangingPunct="1"/>
            <a:r>
              <a:rPr lang="en-US" altLang="en-US">
                <a:latin typeface="Times New Roman" panose="02020603050405020304" pitchFamily="18" charset="0"/>
                <a:ea typeface="ＭＳ Ｐゴシック" panose="020B0600070205080204" pitchFamily="34" charset="-128"/>
              </a:rPr>
              <a:t>of personal information use:</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 </a:t>
            </a:r>
            <a:r>
              <a:rPr lang="en-US" altLang="en-US" b="1">
                <a:latin typeface="Times New Roman" panose="02020603050405020304" pitchFamily="18" charset="0"/>
                <a:ea typeface="ＭＳ Ｐゴシック" panose="020B0600070205080204" pitchFamily="34" charset="-128"/>
              </a:rPr>
              <a:t>Notice: </a:t>
            </a:r>
            <a:r>
              <a:rPr lang="en-US" altLang="en-US">
                <a:latin typeface="Times New Roman" panose="02020603050405020304" pitchFamily="18" charset="0"/>
                <a:ea typeface="ＭＳ Ｐゴシック" panose="020B0600070205080204" pitchFamily="34" charset="-128"/>
              </a:rPr>
              <a:t>Organizations must notify individuals what personal information they</a:t>
            </a:r>
          </a:p>
          <a:p>
            <a:pPr eaLnBrk="1" hangingPunct="1"/>
            <a:r>
              <a:rPr lang="en-US" altLang="en-US">
                <a:latin typeface="Times New Roman" panose="02020603050405020304" pitchFamily="18" charset="0"/>
                <a:ea typeface="ＭＳ Ｐゴシック" panose="020B0600070205080204" pitchFamily="34" charset="-128"/>
              </a:rPr>
              <a:t>are collecting, the uses of that information, and what choices the individual</a:t>
            </a:r>
          </a:p>
          <a:p>
            <a:pPr eaLnBrk="1" hangingPunct="1"/>
            <a:r>
              <a:rPr lang="en-US" altLang="en-US">
                <a:latin typeface="Times New Roman" panose="02020603050405020304" pitchFamily="18" charset="0"/>
                <a:ea typeface="ＭＳ Ｐゴシック" panose="020B0600070205080204" pitchFamily="34" charset="-128"/>
              </a:rPr>
              <a:t>may have.</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 </a:t>
            </a:r>
            <a:r>
              <a:rPr lang="en-US" altLang="en-US" b="1">
                <a:latin typeface="Times New Roman" panose="02020603050405020304" pitchFamily="18" charset="0"/>
                <a:ea typeface="ＭＳ Ｐゴシック" panose="020B0600070205080204" pitchFamily="34" charset="-128"/>
              </a:rPr>
              <a:t>Consent: </a:t>
            </a:r>
            <a:r>
              <a:rPr lang="en-US" altLang="en-US">
                <a:latin typeface="Times New Roman" panose="02020603050405020304" pitchFamily="18" charset="0"/>
                <a:ea typeface="ＭＳ Ｐゴシック" panose="020B0600070205080204" pitchFamily="34" charset="-128"/>
              </a:rPr>
              <a:t>Individuals must be able to choose whether and how their personal</a:t>
            </a:r>
          </a:p>
          <a:p>
            <a:pPr eaLnBrk="1" hangingPunct="1"/>
            <a:r>
              <a:rPr lang="en-US" altLang="en-US">
                <a:latin typeface="Times New Roman" panose="02020603050405020304" pitchFamily="18" charset="0"/>
                <a:ea typeface="ＭＳ Ｐゴシック" panose="020B0600070205080204" pitchFamily="34" charset="-128"/>
              </a:rPr>
              <a:t>information is used by, or disclosed to, third parties. They have the right</a:t>
            </a:r>
          </a:p>
          <a:p>
            <a:pPr eaLnBrk="1" hangingPunct="1"/>
            <a:r>
              <a:rPr lang="en-US" altLang="en-US">
                <a:latin typeface="Times New Roman" panose="02020603050405020304" pitchFamily="18" charset="0"/>
                <a:ea typeface="ＭＳ Ｐゴシック" panose="020B0600070205080204" pitchFamily="34" charset="-128"/>
              </a:rPr>
              <a:t>not to have any sensitive information collected or used without express</a:t>
            </a:r>
          </a:p>
          <a:p>
            <a:pPr eaLnBrk="1" hangingPunct="1"/>
            <a:r>
              <a:rPr lang="en-US" altLang="en-US">
                <a:latin typeface="Times New Roman" panose="02020603050405020304" pitchFamily="18" charset="0"/>
                <a:ea typeface="ＭＳ Ｐゴシック" panose="020B0600070205080204" pitchFamily="34" charset="-128"/>
              </a:rPr>
              <a:t>permission, including race, religion, health, union membership, beliefs, and</a:t>
            </a:r>
          </a:p>
          <a:p>
            <a:pPr eaLnBrk="1" hangingPunct="1"/>
            <a:r>
              <a:rPr lang="en-US" altLang="en-US">
                <a:latin typeface="Times New Roman" panose="02020603050405020304" pitchFamily="18" charset="0"/>
                <a:ea typeface="ＭＳ Ｐゴシック" panose="020B0600070205080204" pitchFamily="34" charset="-128"/>
              </a:rPr>
              <a:t>sex life.</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Consistency</a:t>
            </a:r>
            <a:r>
              <a:rPr lang="en-US" altLang="en-US">
                <a:latin typeface="Times New Roman" panose="02020603050405020304" pitchFamily="18" charset="0"/>
                <a:ea typeface="ＭＳ Ｐゴシック" panose="020B0600070205080204" pitchFamily="34" charset="-128"/>
              </a:rPr>
              <a:t>: Organizations may use personal information only in accordance</a:t>
            </a:r>
          </a:p>
          <a:p>
            <a:pPr eaLnBrk="1" hangingPunct="1"/>
            <a:r>
              <a:rPr lang="en-US" altLang="en-US">
                <a:latin typeface="Times New Roman" panose="02020603050405020304" pitchFamily="18" charset="0"/>
                <a:ea typeface="ＭＳ Ｐゴシック" panose="020B0600070205080204" pitchFamily="34" charset="-128"/>
              </a:rPr>
              <a:t>with the terms of the notice given the data subject and any choices with respect</a:t>
            </a:r>
          </a:p>
          <a:p>
            <a:pPr eaLnBrk="1" hangingPunct="1"/>
            <a:r>
              <a:rPr lang="en-US" altLang="en-US">
                <a:latin typeface="Times New Roman" panose="02020603050405020304" pitchFamily="18" charset="0"/>
                <a:ea typeface="ＭＳ Ｐゴシック" panose="020B0600070205080204" pitchFamily="34" charset="-128"/>
              </a:rPr>
              <a:t>to its use exercised by the subject.</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Access: </a:t>
            </a:r>
            <a:r>
              <a:rPr lang="en-US" altLang="en-US">
                <a:latin typeface="Times New Roman" panose="02020603050405020304" pitchFamily="18" charset="0"/>
                <a:ea typeface="ＭＳ Ｐゴシック" panose="020B0600070205080204" pitchFamily="34" charset="-128"/>
              </a:rPr>
              <a:t>Individuals must have the right and ability to access their information</a:t>
            </a:r>
          </a:p>
          <a:p>
            <a:pPr eaLnBrk="1" hangingPunct="1"/>
            <a:r>
              <a:rPr lang="en-US" altLang="en-US">
                <a:latin typeface="Times New Roman" panose="02020603050405020304" pitchFamily="18" charset="0"/>
                <a:ea typeface="ＭＳ Ｐゴシック" panose="020B0600070205080204" pitchFamily="34" charset="-128"/>
              </a:rPr>
              <a:t>and correct, modify, or delete any portion of it.</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Security</a:t>
            </a:r>
            <a:r>
              <a:rPr lang="en-US" altLang="en-US">
                <a:latin typeface="Times New Roman" panose="02020603050405020304" pitchFamily="18" charset="0"/>
                <a:ea typeface="ＭＳ Ｐゴシック" panose="020B0600070205080204" pitchFamily="34" charset="-128"/>
              </a:rPr>
              <a:t>: Organizations must provide adequate security, using technical and</a:t>
            </a:r>
          </a:p>
          <a:p>
            <a:pPr eaLnBrk="1" hangingPunct="1"/>
            <a:r>
              <a:rPr lang="en-US" altLang="en-US">
                <a:latin typeface="Times New Roman" panose="02020603050405020304" pitchFamily="18" charset="0"/>
                <a:ea typeface="ＭＳ Ｐゴシック" panose="020B0600070205080204" pitchFamily="34" charset="-128"/>
              </a:rPr>
              <a:t>other means, to protect the integrity and confidentiality of personal information.</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Onward transfer:</a:t>
            </a:r>
            <a:r>
              <a:rPr lang="en-US" altLang="en-US">
                <a:latin typeface="Times New Roman" panose="02020603050405020304" pitchFamily="18" charset="0"/>
                <a:ea typeface="ＭＳ Ｐゴシック" panose="020B0600070205080204" pitchFamily="34" charset="-128"/>
              </a:rPr>
              <a:t> Third parties receiving personal information must provide</a:t>
            </a:r>
          </a:p>
          <a:p>
            <a:pPr eaLnBrk="1" hangingPunct="1"/>
            <a:r>
              <a:rPr lang="en-US" altLang="en-US">
                <a:latin typeface="Times New Roman" panose="02020603050405020304" pitchFamily="18" charset="0"/>
                <a:ea typeface="ＭＳ Ｐゴシック" panose="020B0600070205080204" pitchFamily="34" charset="-128"/>
              </a:rPr>
              <a:t>the same level of privacy protection as the organization from whom the information</a:t>
            </a:r>
          </a:p>
          <a:p>
            <a:pPr eaLnBrk="1" hangingPunct="1"/>
            <a:r>
              <a:rPr lang="en-US" altLang="en-US">
                <a:latin typeface="Times New Roman" panose="02020603050405020304" pitchFamily="18" charset="0"/>
                <a:ea typeface="ＭＳ Ｐゴシック" panose="020B0600070205080204" pitchFamily="34" charset="-128"/>
              </a:rPr>
              <a:t>is obtained.</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Enforcement: </a:t>
            </a:r>
            <a:r>
              <a:rPr lang="en-US" altLang="en-US">
                <a:latin typeface="Times New Roman" panose="02020603050405020304" pitchFamily="18" charset="0"/>
                <a:ea typeface="ＭＳ Ｐゴシック" panose="020B0600070205080204" pitchFamily="34" charset="-128"/>
              </a:rPr>
              <a:t>The Directive grants a private right of action to data subjects</a:t>
            </a:r>
          </a:p>
          <a:p>
            <a:pPr eaLnBrk="1" hangingPunct="1"/>
            <a:r>
              <a:rPr lang="en-US" altLang="en-US">
                <a:latin typeface="Times New Roman" panose="02020603050405020304" pitchFamily="18" charset="0"/>
                <a:ea typeface="ＭＳ Ｐゴシック" panose="020B0600070205080204" pitchFamily="34" charset="-128"/>
              </a:rPr>
              <a:t>when organizations do not follow the law. In addition, each EU member has a</a:t>
            </a:r>
          </a:p>
          <a:p>
            <a:pPr eaLnBrk="1" hangingPunct="1"/>
            <a:r>
              <a:rPr lang="en-US" altLang="en-US">
                <a:latin typeface="Times New Roman" panose="02020603050405020304" pitchFamily="18" charset="0"/>
                <a:ea typeface="ＭＳ Ｐゴシック" panose="020B0600070205080204" pitchFamily="34" charset="-128"/>
              </a:rPr>
              <a:t>regulatory enforcement agency concerned with privacy rights enforcement.</a:t>
            </a:r>
          </a:p>
          <a:p>
            <a:pPr eaLnBrk="1" hangingPunct="1"/>
            <a:endParaRPr lang="en-US" altLang="en-US">
              <a:latin typeface="Times New Roman" panose="02020603050405020304" pitchFamily="18" charset="0"/>
              <a:ea typeface="ＭＳ Ｐゴシック" panose="020B0600070205080204" pitchFamily="34" charset="-128"/>
            </a:endParaRPr>
          </a:p>
          <a:p>
            <a:r>
              <a:rPr lang="en-US" altLang="en-US">
                <a:latin typeface="Times New Roman" panose="02020603050405020304" pitchFamily="18" charset="0"/>
                <a:ea typeface="ＭＳ Ｐゴシック" panose="020B0600070205080204" pitchFamily="34" charset="-128"/>
              </a:rPr>
              <a:t> More recently, the EU adopted further directives relevant to data privacy.</a:t>
            </a:r>
          </a:p>
          <a:p>
            <a:r>
              <a:rPr lang="en-US" altLang="en-US">
                <a:latin typeface="Times New Roman" panose="02020603050405020304" pitchFamily="18" charset="0"/>
                <a:ea typeface="ＭＳ Ｐゴシック" panose="020B0600070205080204" pitchFamily="34" charset="-128"/>
              </a:rPr>
              <a:t>One is the 2002 Directive on Privacy and Electronic Communications that imposes</a:t>
            </a:r>
          </a:p>
          <a:p>
            <a:r>
              <a:rPr lang="en-US" altLang="en-US">
                <a:latin typeface="Times New Roman" panose="02020603050405020304" pitchFamily="18" charset="0"/>
                <a:ea typeface="ＭＳ Ｐゴシック" panose="020B0600070205080204" pitchFamily="34" charset="-128"/>
              </a:rPr>
              <a:t>an obligation on member states to safeguard the confidentiality of communications</a:t>
            </a:r>
          </a:p>
          <a:p>
            <a:r>
              <a:rPr lang="en-US" altLang="en-US">
                <a:latin typeface="Times New Roman" panose="02020603050405020304" pitchFamily="18" charset="0"/>
                <a:ea typeface="ＭＳ Ｐゴシック" panose="020B0600070205080204" pitchFamily="34" charset="-128"/>
              </a:rPr>
              <a:t>and related traffic data. Another is the 2006 Data Retention Directive that</a:t>
            </a:r>
          </a:p>
          <a:p>
            <a:r>
              <a:rPr lang="en-US" altLang="en-US">
                <a:latin typeface="Times New Roman" panose="02020603050405020304" pitchFamily="18" charset="0"/>
                <a:ea typeface="ＭＳ Ｐゴシック" panose="020B0600070205080204" pitchFamily="34" charset="-128"/>
              </a:rPr>
              <a:t>imposes an obligation on member states to ensure that communications service</a:t>
            </a:r>
          </a:p>
          <a:p>
            <a:r>
              <a:rPr lang="en-US" altLang="en-US">
                <a:latin typeface="Times New Roman" panose="02020603050405020304" pitchFamily="18" charset="0"/>
                <a:ea typeface="ＭＳ Ｐゴシック" panose="020B0600070205080204" pitchFamily="34" charset="-128"/>
              </a:rPr>
              <a:t>providers retain specified categories of communications data for a period of</a:t>
            </a:r>
          </a:p>
          <a:p>
            <a:r>
              <a:rPr lang="en-US" altLang="en-US">
                <a:latin typeface="Times New Roman" panose="02020603050405020304" pitchFamily="18" charset="0"/>
                <a:ea typeface="ＭＳ Ｐゴシック" panose="020B0600070205080204" pitchFamily="34" charset="-128"/>
              </a:rPr>
              <a:t>6–24 months, and to make this data available to competent national authorities</a:t>
            </a:r>
          </a:p>
          <a:p>
            <a:r>
              <a:rPr lang="en-US" altLang="en-US">
                <a:latin typeface="Times New Roman" panose="02020603050405020304" pitchFamily="18" charset="0"/>
                <a:ea typeface="ＭＳ Ｐゴシック" panose="020B0600070205080204" pitchFamily="34" charset="-128"/>
              </a:rPr>
              <a:t>in accordance with national law. However, this latter directive was declared invalid</a:t>
            </a:r>
          </a:p>
          <a:p>
            <a:r>
              <a:rPr lang="en-US" altLang="en-US">
                <a:latin typeface="Times New Roman" panose="02020603050405020304" pitchFamily="18" charset="0"/>
                <a:ea typeface="ＭＳ Ｐゴシック" panose="020B0600070205080204" pitchFamily="34" charset="-128"/>
              </a:rPr>
              <a:t>by the Court of Justice of the European Union as being unjustified interference</a:t>
            </a:r>
          </a:p>
          <a:p>
            <a:r>
              <a:rPr lang="en-US" altLang="en-US">
                <a:latin typeface="Times New Roman" panose="02020603050405020304" pitchFamily="18" charset="0"/>
                <a:ea typeface="ＭＳ Ｐゴシック" panose="020B0600070205080204" pitchFamily="34" charset="-128"/>
              </a:rPr>
              <a:t>with the privacy rights enshrined in the EU Charter [RYAN16]. This illustrates the</a:t>
            </a:r>
          </a:p>
          <a:p>
            <a:r>
              <a:rPr lang="en-US" altLang="en-US">
                <a:latin typeface="Times New Roman" panose="02020603050405020304" pitchFamily="18" charset="0"/>
                <a:ea typeface="ＭＳ Ｐゴシック" panose="020B0600070205080204" pitchFamily="34" charset="-128"/>
              </a:rPr>
              <a:t> difficult task legislators face balancing data surveillance with appropriate levels of</a:t>
            </a:r>
          </a:p>
          <a:p>
            <a:r>
              <a:rPr lang="en-US" altLang="en-US">
                <a:latin typeface="Times New Roman" panose="02020603050405020304" pitchFamily="18" charset="0"/>
                <a:ea typeface="ＭＳ Ｐゴシック" panose="020B0600070205080204" pitchFamily="34" charset="-128"/>
              </a:rPr>
              <a:t>privacy.</a:t>
            </a:r>
          </a:p>
          <a:p>
            <a:pPr eaLnBrk="1" hangingPunct="1"/>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14618196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608F1FF-C203-4EE4-AE73-30B7BB3BD50A}" type="slidenum">
              <a:rPr lang="en-AU" altLang="en-US">
                <a:latin typeface="Arial" panose="020B0604020202020204" pitchFamily="34" charset="0"/>
              </a:rPr>
              <a:pPr>
                <a:spcBef>
                  <a:spcPct val="0"/>
                </a:spcBef>
              </a:pPr>
              <a:t>34</a:t>
            </a:fld>
            <a:endParaRPr lang="en-AU" altLang="en-US">
              <a:latin typeface="Arial" panose="020B0604020202020204" pitchFamily="34" charset="0"/>
            </a:endParaRPr>
          </a:p>
        </p:txBody>
      </p:sp>
      <p:sp>
        <p:nvSpPr>
          <p:cNvPr id="62466" name="Rectangle 2"/>
          <p:cNvSpPr>
            <a:spLocks noGrp="1" noRot="1" noChangeAspect="1" noChangeArrowheads="1" noTextEdit="1"/>
          </p:cNvSpPr>
          <p:nvPr>
            <p:ph type="sldImg"/>
          </p:nvPr>
        </p:nvSpPr>
        <p:spPr>
          <a:ln/>
        </p:spPr>
      </p:sp>
      <p:sp>
        <p:nvSpPr>
          <p:cNvPr id="624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The first comprehensive privacy legislation</a:t>
            </a:r>
          </a:p>
          <a:p>
            <a:pPr eaLnBrk="1" hangingPunct="1"/>
            <a:r>
              <a:rPr lang="en-US" altLang="en-US">
                <a:latin typeface="Times New Roman" panose="02020603050405020304" pitchFamily="18" charset="0"/>
                <a:ea typeface="ＭＳ Ｐゴシック" panose="020B0600070205080204" pitchFamily="34" charset="-128"/>
              </a:rPr>
              <a:t>adopted in the United States was the Privacy Act of 1974, which dealt with personal</a:t>
            </a:r>
          </a:p>
          <a:p>
            <a:pPr eaLnBrk="1" hangingPunct="1"/>
            <a:r>
              <a:rPr lang="en-US" altLang="en-US">
                <a:latin typeface="Times New Roman" panose="02020603050405020304" pitchFamily="18" charset="0"/>
                <a:ea typeface="ＭＳ Ｐゴシック" panose="020B0600070205080204" pitchFamily="34" charset="-128"/>
              </a:rPr>
              <a:t>information collected and used by federal agencies. The Act is intended to</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1. Permit individuals to determine what records pertaining to them are collected,</a:t>
            </a:r>
          </a:p>
          <a:p>
            <a:pPr eaLnBrk="1" hangingPunct="1"/>
            <a:r>
              <a:rPr lang="en-US" altLang="en-US">
                <a:latin typeface="Times New Roman" panose="02020603050405020304" pitchFamily="18" charset="0"/>
                <a:ea typeface="ＭＳ Ｐゴシック" panose="020B0600070205080204" pitchFamily="34" charset="-128"/>
              </a:rPr>
              <a:t>maintained, used, or disseminated.</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2. Permit individuals to forbid records obtained for one purpose to be used for</a:t>
            </a:r>
          </a:p>
          <a:p>
            <a:pPr eaLnBrk="1" hangingPunct="1"/>
            <a:r>
              <a:rPr lang="en-US" altLang="en-US">
                <a:latin typeface="Times New Roman" panose="02020603050405020304" pitchFamily="18" charset="0"/>
                <a:ea typeface="ＭＳ Ｐゴシック" panose="020B0600070205080204" pitchFamily="34" charset="-128"/>
              </a:rPr>
              <a:t>another purpose without consent.</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3. Permit individuals to obtain access to records pertaining to them and to correct</a:t>
            </a:r>
          </a:p>
          <a:p>
            <a:pPr eaLnBrk="1" hangingPunct="1"/>
            <a:r>
              <a:rPr lang="en-US" altLang="en-US">
                <a:latin typeface="Times New Roman" panose="02020603050405020304" pitchFamily="18" charset="0"/>
                <a:ea typeface="ＭＳ Ｐゴシック" panose="020B0600070205080204" pitchFamily="34" charset="-128"/>
              </a:rPr>
              <a:t>and amend such records as appropriate.</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4. Ensure that agencies collect, maintain, and use personal information in a manner</a:t>
            </a:r>
          </a:p>
          <a:p>
            <a:pPr eaLnBrk="1" hangingPunct="1"/>
            <a:r>
              <a:rPr lang="en-US" altLang="en-US">
                <a:latin typeface="Times New Roman" panose="02020603050405020304" pitchFamily="18" charset="0"/>
                <a:ea typeface="ＭＳ Ｐゴシック" panose="020B0600070205080204" pitchFamily="34" charset="-128"/>
              </a:rPr>
              <a:t>that ensures that the information is current, adequate, relevant, and not</a:t>
            </a:r>
          </a:p>
          <a:p>
            <a:pPr eaLnBrk="1" hangingPunct="1"/>
            <a:r>
              <a:rPr lang="en-US" altLang="en-US">
                <a:latin typeface="Times New Roman" panose="02020603050405020304" pitchFamily="18" charset="0"/>
                <a:ea typeface="ＭＳ Ｐゴシック" panose="020B0600070205080204" pitchFamily="34" charset="-128"/>
              </a:rPr>
              <a:t>excessive for its intended use.</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5. Create a private right of action for individuals whose personal information is</a:t>
            </a:r>
          </a:p>
          <a:p>
            <a:pPr eaLnBrk="1" hangingPunct="1"/>
            <a:r>
              <a:rPr lang="en-US" altLang="en-US">
                <a:latin typeface="Times New Roman" panose="02020603050405020304" pitchFamily="18" charset="0"/>
                <a:ea typeface="ＭＳ Ｐゴシック" panose="020B0600070205080204" pitchFamily="34" charset="-128"/>
              </a:rPr>
              <a:t>not used in accordance with the Act.</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As with all privacy laws and regulations, there are exceptions and conditions</a:t>
            </a:r>
          </a:p>
          <a:p>
            <a:pPr eaLnBrk="1" hangingPunct="1"/>
            <a:r>
              <a:rPr lang="en-US" altLang="en-US">
                <a:latin typeface="Times New Roman" panose="02020603050405020304" pitchFamily="18" charset="0"/>
                <a:ea typeface="ＭＳ Ｐゴシック" panose="020B0600070205080204" pitchFamily="34" charset="-128"/>
              </a:rPr>
              <a:t>attached to this Act, such as criminal investigations, national security concerns, and</a:t>
            </a:r>
          </a:p>
          <a:p>
            <a:pPr eaLnBrk="1" hangingPunct="1"/>
            <a:r>
              <a:rPr lang="en-US" altLang="en-US">
                <a:latin typeface="Times New Roman" panose="02020603050405020304" pitchFamily="18" charset="0"/>
                <a:ea typeface="ＭＳ Ｐゴシック" panose="020B0600070205080204" pitchFamily="34" charset="-128"/>
              </a:rPr>
              <a:t>conflicts between competing individual rights of privacy.</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While the 1974 Privacy Act covers government records, a number of other</a:t>
            </a:r>
          </a:p>
          <a:p>
            <a:pPr eaLnBrk="1" hangingPunct="1"/>
            <a:r>
              <a:rPr lang="en-US" altLang="en-US">
                <a:latin typeface="Times New Roman" panose="02020603050405020304" pitchFamily="18" charset="0"/>
                <a:ea typeface="ＭＳ Ｐゴシック" panose="020B0600070205080204" pitchFamily="34" charset="-128"/>
              </a:rPr>
              <a:t>U.S. laws have been enacted that cover other areas, including the following:</a:t>
            </a:r>
          </a:p>
          <a:p>
            <a:pPr eaLnBrk="1" hangingPunct="1"/>
            <a:endParaRPr lang="en-US" altLang="en-US" b="1">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Banking and financial records: </a:t>
            </a:r>
            <a:r>
              <a:rPr lang="en-US" altLang="en-US">
                <a:latin typeface="Times New Roman" panose="02020603050405020304" pitchFamily="18" charset="0"/>
                <a:ea typeface="ＭＳ Ｐゴシック" panose="020B0600070205080204" pitchFamily="34" charset="-128"/>
              </a:rPr>
              <a:t>Personal banking information is protected</a:t>
            </a:r>
          </a:p>
          <a:p>
            <a:pPr eaLnBrk="1" hangingPunct="1"/>
            <a:r>
              <a:rPr lang="en-US" altLang="en-US">
                <a:latin typeface="Times New Roman" panose="02020603050405020304" pitchFamily="18" charset="0"/>
                <a:ea typeface="ＭＳ Ｐゴシック" panose="020B0600070205080204" pitchFamily="34" charset="-128"/>
              </a:rPr>
              <a:t>in certain ways by a number of laws, including the recent Financial Services</a:t>
            </a:r>
          </a:p>
          <a:p>
            <a:pPr eaLnBrk="1" hangingPunct="1"/>
            <a:r>
              <a:rPr lang="en-US" altLang="en-US">
                <a:latin typeface="Times New Roman" panose="02020603050405020304" pitchFamily="18" charset="0"/>
                <a:ea typeface="ＭＳ Ｐゴシック" panose="020B0600070205080204" pitchFamily="34" charset="-128"/>
              </a:rPr>
              <a:t>Modernization Act.</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Credit reports: </a:t>
            </a:r>
            <a:r>
              <a:rPr lang="en-US" altLang="en-US">
                <a:latin typeface="Times New Roman" panose="02020603050405020304" pitchFamily="18" charset="0"/>
                <a:ea typeface="ＭＳ Ｐゴシック" panose="020B0600070205080204" pitchFamily="34" charset="-128"/>
              </a:rPr>
              <a:t>The Fair Credit Reporting Act confers certain rights on individuals</a:t>
            </a:r>
          </a:p>
          <a:p>
            <a:pPr eaLnBrk="1" hangingPunct="1"/>
            <a:r>
              <a:rPr lang="en-US" altLang="en-US">
                <a:latin typeface="Times New Roman" panose="02020603050405020304" pitchFamily="18" charset="0"/>
                <a:ea typeface="ＭＳ Ｐゴシック" panose="020B0600070205080204" pitchFamily="34" charset="-128"/>
              </a:rPr>
              <a:t>and obligations on credit reporting agencies.</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 </a:t>
            </a:r>
            <a:r>
              <a:rPr lang="en-US" altLang="en-US" b="1">
                <a:latin typeface="Times New Roman" panose="02020603050405020304" pitchFamily="18" charset="0"/>
                <a:ea typeface="ＭＳ Ｐゴシック" panose="020B0600070205080204" pitchFamily="34" charset="-128"/>
              </a:rPr>
              <a:t>Medical and health insurance records: </a:t>
            </a:r>
            <a:r>
              <a:rPr lang="en-US" altLang="en-US">
                <a:latin typeface="Times New Roman" panose="02020603050405020304" pitchFamily="18" charset="0"/>
                <a:ea typeface="ＭＳ Ｐゴシック" panose="020B0600070205080204" pitchFamily="34" charset="-128"/>
              </a:rPr>
              <a:t>A variety of laws have been in place</a:t>
            </a:r>
          </a:p>
          <a:p>
            <a:pPr eaLnBrk="1" hangingPunct="1"/>
            <a:r>
              <a:rPr lang="en-US" altLang="en-US">
                <a:latin typeface="Times New Roman" panose="02020603050405020304" pitchFamily="18" charset="0"/>
                <a:ea typeface="ＭＳ Ｐゴシック" panose="020B0600070205080204" pitchFamily="34" charset="-128"/>
              </a:rPr>
              <a:t>for decades dealing with medical records privacy. The Health Insurance</a:t>
            </a:r>
          </a:p>
          <a:p>
            <a:pPr eaLnBrk="1" hangingPunct="1"/>
            <a:r>
              <a:rPr lang="en-US" altLang="en-US">
                <a:latin typeface="Times New Roman" panose="02020603050405020304" pitchFamily="18" charset="0"/>
                <a:ea typeface="ＭＳ Ｐゴシック" panose="020B0600070205080204" pitchFamily="34" charset="-128"/>
              </a:rPr>
              <a:t>Portability and Accountability Act (HIPPA) created significant new rights for</a:t>
            </a:r>
          </a:p>
          <a:p>
            <a:pPr eaLnBrk="1" hangingPunct="1"/>
            <a:r>
              <a:rPr lang="en-US" altLang="en-US">
                <a:latin typeface="Times New Roman" panose="02020603050405020304" pitchFamily="18" charset="0"/>
                <a:ea typeface="ＭＳ Ｐゴシック" panose="020B0600070205080204" pitchFamily="34" charset="-128"/>
              </a:rPr>
              <a:t>patients to protect and access their own health information.</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 </a:t>
            </a:r>
            <a:r>
              <a:rPr lang="en-US" altLang="en-US" b="1">
                <a:latin typeface="Times New Roman" panose="02020603050405020304" pitchFamily="18" charset="0"/>
                <a:ea typeface="ＭＳ Ｐゴシック" panose="020B0600070205080204" pitchFamily="34" charset="-128"/>
              </a:rPr>
              <a:t>Children’s privacy: </a:t>
            </a:r>
            <a:r>
              <a:rPr lang="en-US" altLang="en-US">
                <a:latin typeface="Times New Roman" panose="02020603050405020304" pitchFamily="18" charset="0"/>
                <a:ea typeface="ＭＳ Ｐゴシック" panose="020B0600070205080204" pitchFamily="34" charset="-128"/>
              </a:rPr>
              <a:t>The Children’s Online Privacy Protection Act places</a:t>
            </a:r>
          </a:p>
          <a:p>
            <a:pPr eaLnBrk="1" hangingPunct="1"/>
            <a:r>
              <a:rPr lang="en-US" altLang="en-US">
                <a:latin typeface="Times New Roman" panose="02020603050405020304" pitchFamily="18" charset="0"/>
                <a:ea typeface="ＭＳ Ｐゴシック" panose="020B0600070205080204" pitchFamily="34" charset="-128"/>
              </a:rPr>
              <a:t>restrictions on online organizations in the collection of data from children</a:t>
            </a:r>
          </a:p>
          <a:p>
            <a:pPr eaLnBrk="1" hangingPunct="1"/>
            <a:r>
              <a:rPr lang="en-US" altLang="en-US">
                <a:latin typeface="Times New Roman" panose="02020603050405020304" pitchFamily="18" charset="0"/>
                <a:ea typeface="ＭＳ Ｐゴシック" panose="020B0600070205080204" pitchFamily="34" charset="-128"/>
              </a:rPr>
              <a:t>under the age of 13.</a:t>
            </a:r>
          </a:p>
          <a:p>
            <a:pPr eaLnBrk="1" hangingPunct="1"/>
            <a:endParaRPr lang="en-US" altLang="en-US" b="1">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Electronic communications: </a:t>
            </a:r>
            <a:r>
              <a:rPr lang="en-US" altLang="en-US">
                <a:latin typeface="Times New Roman" panose="02020603050405020304" pitchFamily="18" charset="0"/>
                <a:ea typeface="ＭＳ Ｐゴシック" panose="020B0600070205080204" pitchFamily="34" charset="-128"/>
              </a:rPr>
              <a:t>The Electronic Communications Privacy Act</a:t>
            </a:r>
          </a:p>
          <a:p>
            <a:pPr eaLnBrk="1" hangingPunct="1"/>
            <a:r>
              <a:rPr lang="en-US" altLang="en-US">
                <a:latin typeface="Times New Roman" panose="02020603050405020304" pitchFamily="18" charset="0"/>
                <a:ea typeface="ＭＳ Ｐゴシック" panose="020B0600070205080204" pitchFamily="34" charset="-128"/>
              </a:rPr>
              <a:t>generally prohibits unauthorized and intentional interception of wire an</a:t>
            </a:r>
          </a:p>
          <a:p>
            <a:pPr eaLnBrk="1" hangingPunct="1"/>
            <a:r>
              <a:rPr lang="en-US" altLang="en-US">
                <a:latin typeface="Times New Roman" panose="02020603050405020304" pitchFamily="18" charset="0"/>
                <a:ea typeface="ＭＳ Ｐゴシック" panose="020B0600070205080204" pitchFamily="34" charset="-128"/>
              </a:rPr>
              <a:t>electronic communications during the transmission phase and unauthorized</a:t>
            </a:r>
          </a:p>
          <a:p>
            <a:pPr eaLnBrk="1" hangingPunct="1"/>
            <a:r>
              <a:rPr lang="en-US" altLang="en-US">
                <a:latin typeface="Times New Roman" panose="02020603050405020304" pitchFamily="18" charset="0"/>
                <a:ea typeface="ＭＳ Ｐゴシック" panose="020B0600070205080204" pitchFamily="34" charset="-128"/>
              </a:rPr>
              <a:t>accessing of electronically stored wire and electronic communications.</a:t>
            </a:r>
          </a:p>
        </p:txBody>
      </p:sp>
    </p:spTree>
    <p:extLst>
      <p:ext uri="{BB962C8B-B14F-4D97-AF65-F5344CB8AC3E}">
        <p14:creationId xmlns:p14="http://schemas.microsoft.com/office/powerpoint/2010/main" val="38382441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B6994F3-045B-474C-B43D-FFA1A122B073}" type="slidenum">
              <a:rPr lang="en-AU" altLang="en-US">
                <a:latin typeface="Arial" panose="020B0604020202020204" pitchFamily="34" charset="0"/>
              </a:rPr>
              <a:pPr>
                <a:spcBef>
                  <a:spcPct val="0"/>
                </a:spcBef>
              </a:pPr>
              <a:t>35</a:t>
            </a:fld>
            <a:endParaRPr lang="en-AU" altLang="en-US">
              <a:latin typeface="Arial" panose="020B0604020202020204" pitchFamily="34" charset="0"/>
            </a:endParaRPr>
          </a:p>
        </p:txBody>
      </p:sp>
      <p:sp>
        <p:nvSpPr>
          <p:cNvPr id="64514" name="Rectangle 2"/>
          <p:cNvSpPr>
            <a:spLocks noGrp="1" noRot="1" noChangeAspect="1" noChangeArrowheads="1" noTextEdit="1"/>
          </p:cNvSpPr>
          <p:nvPr>
            <p:ph type="sldImg"/>
          </p:nvPr>
        </p:nvSpPr>
        <p:spPr>
          <a:ln/>
        </p:spPr>
      </p:sp>
      <p:sp>
        <p:nvSpPr>
          <p:cNvPr id="645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Organizations need to deploy both management controls and technical measures</a:t>
            </a:r>
          </a:p>
          <a:p>
            <a:pPr eaLnBrk="1" hangingPunct="1"/>
            <a:r>
              <a:rPr lang="en-US" altLang="en-US">
                <a:latin typeface="Times New Roman" panose="02020603050405020304" pitchFamily="18" charset="0"/>
                <a:ea typeface="ＭＳ Ｐゴシック" panose="020B0600070205080204" pitchFamily="34" charset="-128"/>
              </a:rPr>
              <a:t>to comply with laws and regulations concerning privacy as well as to implement</a:t>
            </a:r>
          </a:p>
          <a:p>
            <a:pPr eaLnBrk="1" hangingPunct="1"/>
            <a:r>
              <a:rPr lang="en-US" altLang="en-US">
                <a:latin typeface="Times New Roman" panose="02020603050405020304" pitchFamily="18" charset="0"/>
                <a:ea typeface="ＭＳ Ｐゴシック" panose="020B0600070205080204" pitchFamily="34" charset="-128"/>
              </a:rPr>
              <a:t>corporate policies concerning employee privacy. ISO 27002 ( </a:t>
            </a:r>
            <a:r>
              <a:rPr lang="en-US" altLang="en-US" i="1">
                <a:latin typeface="Times New Roman" panose="02020603050405020304" pitchFamily="18" charset="0"/>
                <a:ea typeface="ＭＳ Ｐゴシック" panose="020B0600070205080204" pitchFamily="34" charset="-128"/>
              </a:rPr>
              <a:t>Code of Practice for</a:t>
            </a:r>
          </a:p>
          <a:p>
            <a:pPr eaLnBrk="1" hangingPunct="1"/>
            <a:r>
              <a:rPr lang="en-US" altLang="en-US" i="1">
                <a:latin typeface="Times New Roman" panose="02020603050405020304" pitchFamily="18" charset="0"/>
                <a:ea typeface="ＭＳ Ｐゴシック" panose="020B0600070205080204" pitchFamily="34" charset="-128"/>
              </a:rPr>
              <a:t>Information Security Management, </a:t>
            </a:r>
            <a:r>
              <a:rPr lang="en-US" altLang="en-US">
                <a:latin typeface="Times New Roman" panose="02020603050405020304" pitchFamily="18" charset="0"/>
                <a:ea typeface="ＭＳ Ｐゴシック" panose="020B0600070205080204" pitchFamily="34" charset="-128"/>
              </a:rPr>
              <a:t>October 2013) states the requirement as follows:</a:t>
            </a:r>
          </a:p>
          <a:p>
            <a:pPr eaLnBrk="1" hangingPunct="1"/>
            <a:endParaRPr lang="en-US" altLang="en-US" i="1">
              <a:latin typeface="Times New Roman" panose="02020603050405020304" pitchFamily="18" charset="0"/>
              <a:ea typeface="ＭＳ Ｐゴシック" panose="020B0600070205080204" pitchFamily="34" charset="-128"/>
            </a:endParaRPr>
          </a:p>
          <a:p>
            <a:r>
              <a:rPr lang="en-US" altLang="en-US" b="1">
                <a:latin typeface="Times New Roman" panose="02020603050405020304" pitchFamily="18" charset="0"/>
                <a:ea typeface="ＭＳ Ｐゴシック" panose="020B0600070205080204" pitchFamily="34" charset="-128"/>
              </a:rPr>
              <a:t> Privacy and protection of personally identifiable information </a:t>
            </a:r>
            <a:r>
              <a:rPr lang="en-US" altLang="en-US">
                <a:latin typeface="Times New Roman" panose="02020603050405020304" pitchFamily="18" charset="0"/>
                <a:ea typeface="ＭＳ Ｐゴシック" panose="020B0600070205080204" pitchFamily="34" charset="-128"/>
              </a:rPr>
              <a:t>An organization’s</a:t>
            </a:r>
          </a:p>
          <a:p>
            <a:r>
              <a:rPr lang="en-US" altLang="en-US">
                <a:latin typeface="Times New Roman" panose="02020603050405020304" pitchFamily="18" charset="0"/>
                <a:ea typeface="ＭＳ Ｐゴシック" panose="020B0600070205080204" pitchFamily="34" charset="-128"/>
              </a:rPr>
              <a:t>data policy for privacy and protection of personally identifiable information</a:t>
            </a:r>
          </a:p>
          <a:p>
            <a:r>
              <a:rPr lang="en-US" altLang="en-US">
                <a:latin typeface="Times New Roman" panose="02020603050405020304" pitchFamily="18" charset="0"/>
                <a:ea typeface="ＭＳ Ｐゴシック" panose="020B0600070205080204" pitchFamily="34" charset="-128"/>
              </a:rPr>
              <a:t>should be developed and implemented. This policy should be communicated</a:t>
            </a:r>
          </a:p>
          <a:p>
            <a:r>
              <a:rPr lang="en-US" altLang="en-US">
                <a:latin typeface="Times New Roman" panose="02020603050405020304" pitchFamily="18" charset="0"/>
                <a:ea typeface="ＭＳ Ｐゴシック" panose="020B0600070205080204" pitchFamily="34" charset="-128"/>
              </a:rPr>
              <a:t>to all persons involved in the processing of personally identifiable information.</a:t>
            </a:r>
          </a:p>
          <a:p>
            <a:r>
              <a:rPr lang="en-US" altLang="en-US">
                <a:latin typeface="Times New Roman" panose="02020603050405020304" pitchFamily="18" charset="0"/>
                <a:ea typeface="ＭＳ Ｐゴシック" panose="020B0600070205080204" pitchFamily="34" charset="-128"/>
              </a:rPr>
              <a:t>Compliance with this policy and all relevant legislation and regulations concerning</a:t>
            </a:r>
          </a:p>
          <a:p>
            <a:r>
              <a:rPr lang="en-US" altLang="en-US">
                <a:latin typeface="Times New Roman" panose="02020603050405020304" pitchFamily="18" charset="0"/>
                <a:ea typeface="ＭＳ Ｐゴシック" panose="020B0600070205080204" pitchFamily="34" charset="-128"/>
              </a:rPr>
              <a:t> the protection of the privacy of people and the protection of personally identifiable</a:t>
            </a:r>
          </a:p>
          <a:p>
            <a:r>
              <a:rPr lang="en-US" altLang="en-US">
                <a:latin typeface="Times New Roman" panose="02020603050405020304" pitchFamily="18" charset="0"/>
                <a:ea typeface="ＭＳ Ｐゴシック" panose="020B0600070205080204" pitchFamily="34" charset="-128"/>
              </a:rPr>
              <a:t>information requires appropriate management structure and control. Often</a:t>
            </a:r>
          </a:p>
          <a:p>
            <a:r>
              <a:rPr lang="en-US" altLang="en-US">
                <a:latin typeface="Times New Roman" panose="02020603050405020304" pitchFamily="18" charset="0"/>
                <a:ea typeface="ＭＳ Ｐゴシック" panose="020B0600070205080204" pitchFamily="34" charset="-128"/>
              </a:rPr>
              <a:t>this is best achieved by the appointment of a person responsible, such as a privacy</a:t>
            </a:r>
          </a:p>
          <a:p>
            <a:r>
              <a:rPr lang="en-US" altLang="en-US">
                <a:latin typeface="Times New Roman" panose="02020603050405020304" pitchFamily="18" charset="0"/>
                <a:ea typeface="ＭＳ Ｐゴシック" panose="020B0600070205080204" pitchFamily="34" charset="-128"/>
              </a:rPr>
              <a:t>officer, who should provide guidance to managers, users and service providers</a:t>
            </a:r>
          </a:p>
          <a:p>
            <a:r>
              <a:rPr lang="en-US" altLang="en-US">
                <a:latin typeface="Times New Roman" panose="02020603050405020304" pitchFamily="18" charset="0"/>
                <a:ea typeface="ＭＳ Ｐゴシック" panose="020B0600070205080204" pitchFamily="34" charset="-128"/>
              </a:rPr>
              <a:t>on their individual responsibilities and the specific procedures that should be</a:t>
            </a:r>
          </a:p>
          <a:p>
            <a:r>
              <a:rPr lang="en-US" altLang="en-US">
                <a:latin typeface="Times New Roman" panose="02020603050405020304" pitchFamily="18" charset="0"/>
                <a:ea typeface="ＭＳ Ｐゴシック" panose="020B0600070205080204" pitchFamily="34" charset="-128"/>
              </a:rPr>
              <a:t>followed. Responsibility for handling personally identifiable information and</a:t>
            </a:r>
          </a:p>
          <a:p>
            <a:r>
              <a:rPr lang="en-US" altLang="en-US">
                <a:latin typeface="Times New Roman" panose="02020603050405020304" pitchFamily="18" charset="0"/>
                <a:ea typeface="ＭＳ Ｐゴシック" panose="020B0600070205080204" pitchFamily="34" charset="-128"/>
              </a:rPr>
              <a:t>ensuring awareness of the privacy principles should be dealt with in accordance</a:t>
            </a:r>
          </a:p>
          <a:p>
            <a:r>
              <a:rPr lang="en-US" altLang="en-US">
                <a:latin typeface="Times New Roman" panose="02020603050405020304" pitchFamily="18" charset="0"/>
                <a:ea typeface="ＭＳ Ｐゴシック" panose="020B0600070205080204" pitchFamily="34" charset="-128"/>
              </a:rPr>
              <a:t>with relevant legislation and regulations. Appropriate technical and organizational</a:t>
            </a:r>
          </a:p>
          <a:p>
            <a:r>
              <a:rPr lang="en-US" altLang="en-US">
                <a:latin typeface="Times New Roman" panose="02020603050405020304" pitchFamily="18" charset="0"/>
                <a:ea typeface="ＭＳ Ｐゴシック" panose="020B0600070205080204" pitchFamily="34" charset="-128"/>
              </a:rPr>
              <a:t>measures to protect personally identifiable information should be implemented.</a:t>
            </a:r>
          </a:p>
          <a:p>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An excellent, detailed list of considerations for organizational implementation</a:t>
            </a:r>
          </a:p>
          <a:p>
            <a:pPr eaLnBrk="1" hangingPunct="1"/>
            <a:r>
              <a:rPr lang="en-US" altLang="en-US">
                <a:latin typeface="Times New Roman" panose="02020603050405020304" pitchFamily="18" charset="0"/>
                <a:ea typeface="ＭＳ Ｐゴシック" panose="020B0600070205080204" pitchFamily="34" charset="-128"/>
              </a:rPr>
              <a:t>of privacy controls is provided in </a:t>
            </a:r>
            <a:r>
              <a:rPr lang="en-US" altLang="en-US" i="1">
                <a:latin typeface="Times New Roman" panose="02020603050405020304" pitchFamily="18" charset="0"/>
                <a:ea typeface="ＭＳ Ｐゴシック" panose="020B0600070205080204" pitchFamily="34" charset="-128"/>
              </a:rPr>
              <a:t>The Standard of Good Practice for Information</a:t>
            </a:r>
          </a:p>
          <a:p>
            <a:pPr eaLnBrk="1" hangingPunct="1"/>
            <a:r>
              <a:rPr lang="en-US" altLang="en-US" i="1">
                <a:latin typeface="Times New Roman" panose="02020603050405020304" pitchFamily="18" charset="0"/>
                <a:ea typeface="ＭＳ Ｐゴシック" panose="020B0600070205080204" pitchFamily="34" charset="-128"/>
              </a:rPr>
              <a:t>Security </a:t>
            </a:r>
            <a:r>
              <a:rPr lang="en-US" altLang="en-US">
                <a:latin typeface="Times New Roman" panose="02020603050405020304" pitchFamily="18" charset="0"/>
                <a:ea typeface="ＭＳ Ｐゴシック" panose="020B0600070205080204" pitchFamily="34" charset="-128"/>
              </a:rPr>
              <a:t>, from the Information Security Forum [ISF12]. This material is reproduced</a:t>
            </a:r>
          </a:p>
          <a:p>
            <a:pPr eaLnBrk="1" hangingPunct="1"/>
            <a:r>
              <a:rPr lang="en-US" altLang="en-US">
                <a:latin typeface="Times New Roman" panose="02020603050405020304" pitchFamily="18" charset="0"/>
                <a:ea typeface="ＭＳ Ｐゴシック" panose="020B0600070205080204" pitchFamily="34" charset="-128"/>
              </a:rPr>
              <a:t>in Appendix H4.</a:t>
            </a:r>
          </a:p>
        </p:txBody>
      </p:sp>
    </p:spTree>
    <p:extLst>
      <p:ext uri="{BB962C8B-B14F-4D97-AF65-F5344CB8AC3E}">
        <p14:creationId xmlns:p14="http://schemas.microsoft.com/office/powerpoint/2010/main" val="153723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kern="1200" baseline="0" dirty="0">
                <a:solidFill>
                  <a:schemeClr val="tx1"/>
                </a:solidFill>
                <a:latin typeface="Arial" pitchFamily="-109" charset="0"/>
                <a:ea typeface="+mn-ea"/>
                <a:cs typeface="+mn-cs"/>
              </a:rPr>
              <a:t>The discipline of IT security management has evolved considerably over the last few</a:t>
            </a:r>
          </a:p>
          <a:p>
            <a:r>
              <a:rPr lang="en-US" sz="1200" kern="1200" baseline="0" dirty="0">
                <a:solidFill>
                  <a:schemeClr val="tx1"/>
                </a:solidFill>
                <a:latin typeface="Arial" pitchFamily="-109" charset="0"/>
                <a:ea typeface="+mn-ea"/>
                <a:cs typeface="+mn-cs"/>
              </a:rPr>
              <a:t>decades. This has occurred in response to the rapid growth of, and dependence on, networked</a:t>
            </a:r>
          </a:p>
          <a:p>
            <a:r>
              <a:rPr lang="en-US" sz="1200" kern="1200" baseline="0" dirty="0">
                <a:solidFill>
                  <a:schemeClr val="tx1"/>
                </a:solidFill>
                <a:latin typeface="Arial" pitchFamily="-109" charset="0"/>
                <a:ea typeface="+mn-ea"/>
                <a:cs typeface="+mn-cs"/>
              </a:rPr>
              <a:t>computer systems and the associated rise in risks to these systems. In the last</a:t>
            </a:r>
          </a:p>
          <a:p>
            <a:r>
              <a:rPr lang="en-US" sz="1200" kern="1200" baseline="0" dirty="0">
                <a:solidFill>
                  <a:schemeClr val="tx1"/>
                </a:solidFill>
                <a:latin typeface="Arial" pitchFamily="-109" charset="0"/>
                <a:ea typeface="+mn-ea"/>
                <a:cs typeface="+mn-cs"/>
              </a:rPr>
              <a:t>decade a number of national and international standards have been published. These</a:t>
            </a:r>
          </a:p>
          <a:p>
            <a:r>
              <a:rPr lang="en-US" sz="1200" kern="1200" baseline="0" dirty="0">
                <a:solidFill>
                  <a:schemeClr val="tx1"/>
                </a:solidFill>
                <a:latin typeface="Arial" pitchFamily="-109" charset="0"/>
                <a:ea typeface="+mn-ea"/>
                <a:cs typeface="+mn-cs"/>
              </a:rPr>
              <a:t>represent a consensus on the </a:t>
            </a:r>
            <a:r>
              <a:rPr lang="en-US" sz="1200" i="1" kern="1200" baseline="0" dirty="0">
                <a:solidFill>
                  <a:schemeClr val="tx1"/>
                </a:solidFill>
                <a:latin typeface="Arial" pitchFamily="-109" charset="0"/>
                <a:ea typeface="+mn-ea"/>
                <a:cs typeface="+mn-cs"/>
              </a:rPr>
              <a:t>best practice in the field. </a:t>
            </a:r>
            <a:r>
              <a:rPr lang="en-US" sz="1200" i="0" kern="1200" baseline="0" dirty="0">
                <a:solidFill>
                  <a:schemeClr val="tx1"/>
                </a:solidFill>
                <a:latin typeface="Arial" pitchFamily="-109" charset="0"/>
                <a:ea typeface="+mn-ea"/>
                <a:cs typeface="+mn-cs"/>
              </a:rPr>
              <a:t>The International </a:t>
            </a:r>
            <a:r>
              <a:rPr lang="en-US" sz="1200" kern="1200" baseline="0" dirty="0">
                <a:solidFill>
                  <a:schemeClr val="tx1"/>
                </a:solidFill>
                <a:latin typeface="Arial" pitchFamily="-109" charset="0"/>
                <a:ea typeface="+mn-ea"/>
                <a:cs typeface="+mn-cs"/>
              </a:rPr>
              <a:t> Standards </a:t>
            </a:r>
          </a:p>
          <a:p>
            <a:r>
              <a:rPr lang="en-US" sz="1200" kern="1200" baseline="0" dirty="0">
                <a:solidFill>
                  <a:schemeClr val="tx1"/>
                </a:solidFill>
                <a:latin typeface="Arial" pitchFamily="-109" charset="0"/>
                <a:ea typeface="+mn-ea"/>
                <a:cs typeface="+mn-cs"/>
              </a:rPr>
              <a:t>Organization (ISO) has revised and consolidated a number of these standards</a:t>
            </a:r>
          </a:p>
          <a:p>
            <a:r>
              <a:rPr lang="en-US" sz="1200" kern="1200" baseline="0" dirty="0">
                <a:solidFill>
                  <a:schemeClr val="tx1"/>
                </a:solidFill>
                <a:latin typeface="Arial" pitchFamily="-109" charset="0"/>
                <a:ea typeface="+mn-ea"/>
                <a:cs typeface="+mn-cs"/>
              </a:rPr>
              <a:t>into the ISO 27000 series. Table 14.1 details a number of recently adopted</a:t>
            </a:r>
          </a:p>
          <a:p>
            <a:r>
              <a:rPr lang="en-US" sz="1200" kern="1200" baseline="0" dirty="0">
                <a:solidFill>
                  <a:schemeClr val="tx1"/>
                </a:solidFill>
                <a:latin typeface="Arial" pitchFamily="-109" charset="0"/>
                <a:ea typeface="+mn-ea"/>
                <a:cs typeface="+mn-cs"/>
              </a:rPr>
              <a:t>standards within this family. In the United States, NIST has also produced a number</a:t>
            </a:r>
          </a:p>
          <a:p>
            <a:r>
              <a:rPr lang="en-US" sz="1200" kern="1200" baseline="0" dirty="0">
                <a:solidFill>
                  <a:schemeClr val="tx1"/>
                </a:solidFill>
                <a:latin typeface="Arial" pitchFamily="-109" charset="0"/>
                <a:ea typeface="+mn-ea"/>
                <a:cs typeface="+mn-cs"/>
              </a:rPr>
              <a:t>of relevant standards, including NIST SP 800-18 (</a:t>
            </a:r>
            <a:r>
              <a:rPr lang="en-US" sz="1200" i="1" kern="1200" baseline="0" dirty="0">
                <a:solidFill>
                  <a:schemeClr val="tx1"/>
                </a:solidFill>
                <a:latin typeface="Arial" pitchFamily="-109" charset="0"/>
                <a:ea typeface="+mn-ea"/>
                <a:cs typeface="+mn-cs"/>
              </a:rPr>
              <a:t>Guide for Developing Security</a:t>
            </a:r>
          </a:p>
          <a:p>
            <a:r>
              <a:rPr lang="en-US" sz="1200" i="1" kern="1200" baseline="0" dirty="0">
                <a:solidFill>
                  <a:schemeClr val="tx1"/>
                </a:solidFill>
                <a:latin typeface="Arial" pitchFamily="-109" charset="0"/>
                <a:ea typeface="+mn-ea"/>
                <a:cs typeface="+mn-cs"/>
              </a:rPr>
              <a:t>Plans for Federal Information Systems</a:t>
            </a:r>
            <a:r>
              <a:rPr lang="en-US" sz="1200" kern="1200" baseline="0" dirty="0">
                <a:solidFill>
                  <a:schemeClr val="tx1"/>
                </a:solidFill>
                <a:latin typeface="Arial" pitchFamily="-109" charset="0"/>
                <a:ea typeface="+mn-ea"/>
                <a:cs typeface="+mn-cs"/>
              </a:rPr>
              <a:t>, February 2006), NIST SP 800-30 </a:t>
            </a:r>
            <a:r>
              <a:rPr lang="en-US" sz="1200" i="1" kern="1200" baseline="0" dirty="0">
                <a:solidFill>
                  <a:schemeClr val="tx1"/>
                </a:solidFill>
                <a:latin typeface="Arial" pitchFamily="-109" charset="0"/>
                <a:ea typeface="+mn-ea"/>
                <a:cs typeface="+mn-cs"/>
              </a:rPr>
              <a:t>(Guide</a:t>
            </a:r>
          </a:p>
          <a:p>
            <a:r>
              <a:rPr lang="en-US" sz="1200" i="1" kern="1200" baseline="0" dirty="0">
                <a:solidFill>
                  <a:schemeClr val="tx1"/>
                </a:solidFill>
                <a:latin typeface="Arial" pitchFamily="-109" charset="0"/>
                <a:ea typeface="+mn-ea"/>
                <a:cs typeface="+mn-cs"/>
              </a:rPr>
              <a:t>for Conducting Risk Assessments</a:t>
            </a:r>
            <a:r>
              <a:rPr lang="en-US" sz="1200" kern="1200" baseline="0" dirty="0">
                <a:solidFill>
                  <a:schemeClr val="tx1"/>
                </a:solidFill>
                <a:latin typeface="Arial" pitchFamily="-109" charset="0"/>
                <a:ea typeface="+mn-ea"/>
                <a:cs typeface="+mn-cs"/>
              </a:rPr>
              <a:t>, September 2012), and NIST SP 800-53 (</a:t>
            </a:r>
            <a:r>
              <a:rPr lang="en-US" sz="1200" i="1" kern="1200" baseline="0" dirty="0">
                <a:solidFill>
                  <a:schemeClr val="tx1"/>
                </a:solidFill>
                <a:latin typeface="Arial" pitchFamily="-109" charset="0"/>
                <a:ea typeface="+mn-ea"/>
                <a:cs typeface="+mn-cs"/>
              </a:rPr>
              <a:t>Security</a:t>
            </a:r>
          </a:p>
          <a:p>
            <a:r>
              <a:rPr lang="en-US" sz="1200" i="1" kern="1200" baseline="0" dirty="0">
                <a:solidFill>
                  <a:schemeClr val="tx1"/>
                </a:solidFill>
                <a:latin typeface="Arial" pitchFamily="-109" charset="0"/>
                <a:ea typeface="+mn-ea"/>
                <a:cs typeface="+mn-cs"/>
              </a:rPr>
              <a:t>and Privacy Controls for Federal Information Systems and Organizations</a:t>
            </a:r>
            <a:r>
              <a:rPr lang="en-US" sz="1200" kern="1200" baseline="0" dirty="0">
                <a:solidFill>
                  <a:schemeClr val="tx1"/>
                </a:solidFill>
                <a:latin typeface="Arial" pitchFamily="-109" charset="0"/>
                <a:ea typeface="+mn-ea"/>
                <a:cs typeface="+mn-cs"/>
              </a:rPr>
              <a:t>, January</a:t>
            </a:r>
          </a:p>
          <a:p>
            <a:r>
              <a:rPr lang="en-US" sz="1200" kern="1200" baseline="0" dirty="0">
                <a:solidFill>
                  <a:schemeClr val="tx1"/>
                </a:solidFill>
                <a:latin typeface="Arial" pitchFamily="-109" charset="0"/>
                <a:ea typeface="+mn-ea"/>
                <a:cs typeface="+mn-cs"/>
              </a:rPr>
              <a:t>2015). NIST also released the “</a:t>
            </a:r>
            <a:r>
              <a:rPr lang="en-US" sz="1200" i="1" kern="1200" baseline="0" dirty="0">
                <a:solidFill>
                  <a:schemeClr val="tx1"/>
                </a:solidFill>
                <a:latin typeface="Arial" pitchFamily="-109" charset="0"/>
                <a:ea typeface="+mn-ea"/>
                <a:cs typeface="+mn-cs"/>
              </a:rPr>
              <a:t>Framework for Improving Critical Infrastructure</a:t>
            </a:r>
          </a:p>
          <a:p>
            <a:r>
              <a:rPr lang="en-US" sz="1200" i="1" kern="1200" baseline="0" dirty="0" err="1">
                <a:solidFill>
                  <a:schemeClr val="tx1"/>
                </a:solidFill>
                <a:latin typeface="Arial" pitchFamily="-109" charset="0"/>
                <a:ea typeface="+mn-ea"/>
                <a:cs typeface="+mn-cs"/>
              </a:rPr>
              <a:t>Cybersecurity</a:t>
            </a:r>
            <a:r>
              <a:rPr lang="en-US" sz="1200" i="1" kern="1200" baseline="0" dirty="0">
                <a:solidFill>
                  <a:schemeClr val="tx1"/>
                </a:solidFill>
                <a:latin typeface="Arial" pitchFamily="-109" charset="0"/>
                <a:ea typeface="+mn-ea"/>
                <a:cs typeface="+mn-cs"/>
              </a:rPr>
              <a:t> </a:t>
            </a:r>
            <a:r>
              <a:rPr lang="en-US" sz="1200" kern="1200" baseline="0" dirty="0">
                <a:solidFill>
                  <a:schemeClr val="tx1"/>
                </a:solidFill>
                <a:latin typeface="Arial" pitchFamily="-109" charset="0"/>
                <a:ea typeface="+mn-ea"/>
                <a:cs typeface="+mn-cs"/>
              </a:rPr>
              <a:t>”in 2014, to provide guidance to organizations on systematically managing</a:t>
            </a:r>
          </a:p>
          <a:p>
            <a:r>
              <a:rPr lang="en-US" sz="1200" kern="1200" baseline="0" dirty="0" err="1">
                <a:solidFill>
                  <a:schemeClr val="tx1"/>
                </a:solidFill>
                <a:latin typeface="Arial" pitchFamily="-109" charset="0"/>
                <a:ea typeface="+mn-ea"/>
                <a:cs typeface="+mn-cs"/>
              </a:rPr>
              <a:t>cybersecurity</a:t>
            </a:r>
            <a:r>
              <a:rPr lang="en-US" sz="1200" kern="1200" baseline="0" dirty="0">
                <a:solidFill>
                  <a:schemeClr val="tx1"/>
                </a:solidFill>
                <a:latin typeface="Arial" pitchFamily="-109" charset="0"/>
                <a:ea typeface="+mn-ea"/>
                <a:cs typeface="+mn-cs"/>
              </a:rPr>
              <a:t> risks. With the growth of concerns about corporate governance</a:t>
            </a:r>
          </a:p>
          <a:p>
            <a:r>
              <a:rPr lang="en-US" sz="1200" kern="1200" baseline="0" dirty="0">
                <a:solidFill>
                  <a:schemeClr val="tx1"/>
                </a:solidFill>
                <a:latin typeface="Arial" pitchFamily="-109" charset="0"/>
                <a:ea typeface="+mn-ea"/>
                <a:cs typeface="+mn-cs"/>
              </a:rPr>
              <a:t>following events such as the global financial crisis and repeated incidences of the</a:t>
            </a:r>
          </a:p>
          <a:p>
            <a:r>
              <a:rPr lang="en-US" sz="1200" kern="1200" baseline="0" dirty="0">
                <a:solidFill>
                  <a:schemeClr val="tx1"/>
                </a:solidFill>
                <a:latin typeface="Arial" pitchFamily="-109" charset="0"/>
                <a:ea typeface="+mn-ea"/>
                <a:cs typeface="+mn-cs"/>
              </a:rPr>
              <a:t>loss of personal information by government organizations and other businesses,</a:t>
            </a:r>
          </a:p>
          <a:p>
            <a:r>
              <a:rPr lang="en-US" sz="1200" kern="1200" baseline="0" dirty="0">
                <a:solidFill>
                  <a:schemeClr val="tx1"/>
                </a:solidFill>
                <a:latin typeface="Arial" pitchFamily="-109" charset="0"/>
                <a:ea typeface="+mn-ea"/>
                <a:cs typeface="+mn-cs"/>
              </a:rPr>
              <a:t>auditors for such organizations increasingly require adherence to formal standards</a:t>
            </a:r>
          </a:p>
          <a:p>
            <a:r>
              <a:rPr lang="en-US" sz="1200" kern="1200" baseline="0" dirty="0">
                <a:solidFill>
                  <a:schemeClr val="tx1"/>
                </a:solidFill>
                <a:latin typeface="Arial" pitchFamily="-109" charset="0"/>
                <a:ea typeface="+mn-ea"/>
                <a:cs typeface="+mn-cs"/>
              </a:rPr>
              <a:t>such as these.</a:t>
            </a:r>
          </a:p>
          <a:p>
            <a:endParaRPr lang="en-US" dirty="0">
              <a:latin typeface="Times" pitchFamily="-109" charset="0"/>
            </a:endParaRPr>
          </a:p>
          <a:p>
            <a:endParaRPr lang="en-US" dirty="0"/>
          </a:p>
        </p:txBody>
      </p:sp>
      <p:sp>
        <p:nvSpPr>
          <p:cNvPr id="4" name="Slide Number Placeholder 3"/>
          <p:cNvSpPr>
            <a:spLocks noGrp="1"/>
          </p:cNvSpPr>
          <p:nvPr>
            <p:ph type="sldNum" sz="quarter" idx="10"/>
          </p:nvPr>
        </p:nvSpPr>
        <p:spPr/>
        <p:txBody>
          <a:bodyPr/>
          <a:lstStyle/>
          <a:p>
            <a:fld id="{D5CC3096-83BF-4C4F-B538-52097ACD79E2}" type="slidenum">
              <a:rPr lang="en-AU" smtClean="0"/>
              <a:pPr/>
              <a:t>3</a:t>
            </a:fld>
            <a:endParaRPr lang="en-AU"/>
          </a:p>
        </p:txBody>
      </p:sp>
    </p:spTree>
    <p:extLst>
      <p:ext uri="{BB962C8B-B14F-4D97-AF65-F5344CB8AC3E}">
        <p14:creationId xmlns:p14="http://schemas.microsoft.com/office/powerpoint/2010/main" val="39044274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C8752DC-EE71-42AC-A91F-C8219AA8AF49}" type="slidenum">
              <a:rPr lang="en-AU" altLang="en-US">
                <a:latin typeface="Arial" panose="020B0604020202020204" pitchFamily="34" charset="0"/>
              </a:rPr>
              <a:pPr>
                <a:spcBef>
                  <a:spcPct val="0"/>
                </a:spcBef>
              </a:pPr>
              <a:t>36</a:t>
            </a:fld>
            <a:endParaRPr lang="en-AU" altLang="en-US">
              <a:latin typeface="Arial" panose="020B0604020202020204" pitchFamily="34" charset="0"/>
            </a:endParaRPr>
          </a:p>
        </p:txBody>
      </p:sp>
      <p:sp>
        <p:nvSpPr>
          <p:cNvPr id="68610" name="Rectangle 2"/>
          <p:cNvSpPr>
            <a:spLocks noGrp="1" noRot="1" noChangeAspect="1" noChangeArrowheads="1" noTextEdit="1"/>
          </p:cNvSpPr>
          <p:nvPr>
            <p:ph type="sldImg"/>
          </p:nvPr>
        </p:nvSpPr>
        <p:spPr>
          <a:ln/>
        </p:spPr>
      </p:sp>
      <p:sp>
        <p:nvSpPr>
          <p:cNvPr id="686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Times New Roman" panose="02020603050405020304" pitchFamily="18" charset="0"/>
                <a:ea typeface="ＭＳ Ｐゴシック" panose="020B0600070205080204" pitchFamily="34" charset="-128"/>
              </a:rPr>
              <a:t> The demands of big business, government and law enforcement have created</a:t>
            </a:r>
          </a:p>
          <a:p>
            <a:r>
              <a:rPr lang="en-US" altLang="en-US">
                <a:latin typeface="Times New Roman" panose="02020603050405020304" pitchFamily="18" charset="0"/>
                <a:ea typeface="ＭＳ Ｐゴシック" panose="020B0600070205080204" pitchFamily="34" charset="-128"/>
              </a:rPr>
              <a:t>new threats to personal privacy [POLO13]. Scientific research, including medical</a:t>
            </a:r>
          </a:p>
          <a:p>
            <a:r>
              <a:rPr lang="en-US" altLang="en-US">
                <a:latin typeface="Times New Roman" panose="02020603050405020304" pitchFamily="18" charset="0"/>
                <a:ea typeface="ＭＳ Ｐゴシック" panose="020B0600070205080204" pitchFamily="34" charset="-128"/>
              </a:rPr>
              <a:t>research, can use analysis of large collections of data to extend our knowledge</a:t>
            </a:r>
          </a:p>
          <a:p>
            <a:r>
              <a:rPr lang="en-US" altLang="en-US">
                <a:latin typeface="Times New Roman" panose="02020603050405020304" pitchFamily="18" charset="0"/>
                <a:ea typeface="ＭＳ Ｐゴシック" panose="020B0600070205080204" pitchFamily="34" charset="-128"/>
              </a:rPr>
              <a:t>and develop new tools for enhancing health and well-being. Law enforcement and</a:t>
            </a:r>
          </a:p>
          <a:p>
            <a:r>
              <a:rPr lang="en-US" altLang="en-US">
                <a:latin typeface="Times New Roman" panose="02020603050405020304" pitchFamily="18" charset="0"/>
                <a:ea typeface="ＭＳ Ｐゴシック" panose="020B0600070205080204" pitchFamily="34" charset="-128"/>
              </a:rPr>
              <a:t> intelligence agencies have become increasingly aggressive in using data surveillance</a:t>
            </a:r>
          </a:p>
          <a:p>
            <a:r>
              <a:rPr lang="en-US" altLang="en-US">
                <a:latin typeface="Times New Roman" panose="02020603050405020304" pitchFamily="18" charset="0"/>
                <a:ea typeface="ＭＳ Ｐゴシック" panose="020B0600070205080204" pitchFamily="34" charset="-128"/>
              </a:rPr>
              <a:t>techniques to fulfill their mission, as vividly shown by the Snowden revelations</a:t>
            </a:r>
          </a:p>
          <a:p>
            <a:r>
              <a:rPr lang="en-US" altLang="en-US">
                <a:latin typeface="Times New Roman" panose="02020603050405020304" pitchFamily="18" charset="0"/>
                <a:ea typeface="ＭＳ Ｐゴシック" panose="020B0600070205080204" pitchFamily="34" charset="-128"/>
              </a:rPr>
              <a:t>from 2013 on [LYON15]. And private organizations are exploiting a number of</a:t>
            </a:r>
          </a:p>
          <a:p>
            <a:r>
              <a:rPr lang="en-US" altLang="en-US">
                <a:latin typeface="Times New Roman" panose="02020603050405020304" pitchFamily="18" charset="0"/>
                <a:ea typeface="ＭＳ Ｐゴシック" panose="020B0600070205080204" pitchFamily="34" charset="-128"/>
              </a:rPr>
              <a:t>trends to increase their ability to build detailed profiles of individuals, including the</a:t>
            </a:r>
          </a:p>
          <a:p>
            <a:r>
              <a:rPr lang="en-US" altLang="en-US">
                <a:latin typeface="Times New Roman" panose="02020603050405020304" pitchFamily="18" charset="0"/>
                <a:ea typeface="ＭＳ Ｐゴシック" panose="020B0600070205080204" pitchFamily="34" charset="-128"/>
              </a:rPr>
              <a:t>wide-spread use of Websites and social media, the increase in electronic payment</a:t>
            </a:r>
          </a:p>
          <a:p>
            <a:r>
              <a:rPr lang="en-US" altLang="en-US">
                <a:latin typeface="Times New Roman" panose="02020603050405020304" pitchFamily="18" charset="0"/>
                <a:ea typeface="ＭＳ Ｐゴシック" panose="020B0600070205080204" pitchFamily="34" charset="-128"/>
              </a:rPr>
              <a:t>methods, near-universal use of cellular phone communications, ubiquitous computation,</a:t>
            </a:r>
          </a:p>
          <a:p>
            <a:r>
              <a:rPr lang="en-US" altLang="en-US">
                <a:latin typeface="Times New Roman" panose="02020603050405020304" pitchFamily="18" charset="0"/>
                <a:ea typeface="ＭＳ Ｐゴシック" panose="020B0600070205080204" pitchFamily="34" charset="-128"/>
              </a:rPr>
              <a:t>sensor webs, and so on. While such data are usually collected for a specific</a:t>
            </a:r>
          </a:p>
          <a:p>
            <a:r>
              <a:rPr lang="en-US" altLang="en-US">
                <a:latin typeface="Times New Roman" panose="02020603050405020304" pitchFamily="18" charset="0"/>
                <a:ea typeface="ＭＳ Ｐゴシック" panose="020B0600070205080204" pitchFamily="34" charset="-128"/>
              </a:rPr>
              <a:t>purpose, such as managing client interactions, organizations increasingly wish to</a:t>
            </a:r>
          </a:p>
          <a:p>
            <a:r>
              <a:rPr lang="en-US" altLang="en-US">
                <a:latin typeface="Times New Roman" panose="02020603050405020304" pitchFamily="18" charset="0"/>
                <a:ea typeface="ＭＳ Ｐゴシック" panose="020B0600070205080204" pitchFamily="34" charset="-128"/>
              </a:rPr>
              <a:t>reuse and analyze these data for other purposes. These purposes include better</a:t>
            </a:r>
          </a:p>
          <a:p>
            <a:r>
              <a:rPr lang="en-US" altLang="en-US">
                <a:latin typeface="Times New Roman" panose="02020603050405020304" pitchFamily="18" charset="0"/>
                <a:ea typeface="ＭＳ Ｐゴシック" panose="020B0600070205080204" pitchFamily="34" charset="-128"/>
              </a:rPr>
              <a:t>targeting of customer marketing, research, and to help inform decision-making.</a:t>
            </a:r>
          </a:p>
          <a:p>
            <a:r>
              <a:rPr lang="en-US" altLang="en-US">
                <a:latin typeface="Times New Roman" panose="02020603050405020304" pitchFamily="18" charset="0"/>
                <a:ea typeface="ＭＳ Ｐゴシック" panose="020B0600070205080204" pitchFamily="34" charset="-128"/>
              </a:rPr>
              <a:t>The result is a tension between, on the one hand, enabling beneficial outcomes in</a:t>
            </a:r>
          </a:p>
          <a:p>
            <a:r>
              <a:rPr lang="en-US" altLang="en-US">
                <a:latin typeface="Times New Roman" panose="02020603050405020304" pitchFamily="18" charset="0"/>
                <a:ea typeface="ＭＳ Ｐゴシック" panose="020B0600070205080204" pitchFamily="34" charset="-128"/>
              </a:rPr>
              <a:t>areas including scientific research, public health, national security, law enforcement</a:t>
            </a:r>
          </a:p>
          <a:p>
            <a:r>
              <a:rPr lang="en-US" altLang="en-US">
                <a:latin typeface="Times New Roman" panose="02020603050405020304" pitchFamily="18" charset="0"/>
                <a:ea typeface="ＭＳ Ｐゴシック" panose="020B0600070205080204" pitchFamily="34" charset="-128"/>
              </a:rPr>
              <a:t>and efficient use of resources, that could result from big data analytics, while on the</a:t>
            </a:r>
          </a:p>
          <a:p>
            <a:r>
              <a:rPr lang="en-US" altLang="en-US">
                <a:latin typeface="Times New Roman" panose="02020603050405020304" pitchFamily="18" charset="0"/>
                <a:ea typeface="ＭＳ Ｐゴシック" panose="020B0600070205080204" pitchFamily="34" charset="-128"/>
              </a:rPr>
              <a:t>other hand respecting an individual’s right to privacy, fairness, equality and freedom</a:t>
            </a:r>
          </a:p>
          <a:p>
            <a:r>
              <a:rPr lang="en-US" altLang="en-US">
                <a:latin typeface="Times New Roman" panose="02020603050405020304" pitchFamily="18" charset="0"/>
                <a:ea typeface="ＭＳ Ｐゴシック" panose="020B0600070205080204" pitchFamily="34" charset="-128"/>
              </a:rPr>
              <a:t>of speech [HORO15].</a:t>
            </a:r>
          </a:p>
          <a:p>
            <a:endParaRPr lang="en-US" altLang="en-US">
              <a:latin typeface="Times New Roman" panose="02020603050405020304" pitchFamily="18" charset="0"/>
              <a:ea typeface="ＭＳ Ｐゴシック" panose="020B0600070205080204" pitchFamily="34" charset="-128"/>
            </a:endParaRPr>
          </a:p>
          <a:p>
            <a:r>
              <a:rPr lang="en-US" altLang="en-US">
                <a:latin typeface="Times New Roman" panose="02020603050405020304" pitchFamily="18" charset="0"/>
                <a:ea typeface="ＭＳ Ｐゴシック" panose="020B0600070205080204" pitchFamily="34" charset="-128"/>
              </a:rPr>
              <a:t>Another area of particular concern is the rapid rise in the use of public social</a:t>
            </a:r>
          </a:p>
          <a:p>
            <a:r>
              <a:rPr lang="en-US" altLang="en-US">
                <a:latin typeface="Times New Roman" panose="02020603050405020304" pitchFamily="18" charset="0"/>
                <a:ea typeface="ＭＳ Ｐゴシック" panose="020B0600070205080204" pitchFamily="34" charset="-128"/>
              </a:rPr>
              <a:t>media sites, such as Facebook, that gather, analyze, and share large amounts of</a:t>
            </a:r>
          </a:p>
          <a:p>
            <a:r>
              <a:rPr lang="en-US" altLang="en-US">
                <a:latin typeface="Times New Roman" panose="02020603050405020304" pitchFamily="18" charset="0"/>
                <a:ea typeface="ＭＳ Ｐゴシック" panose="020B0600070205080204" pitchFamily="34" charset="-128"/>
              </a:rPr>
              <a:t>data on individuals and their interactions with other individuals and organizations.</a:t>
            </a:r>
          </a:p>
          <a:p>
            <a:r>
              <a:rPr lang="en-US" altLang="en-US">
                <a:latin typeface="Times New Roman" panose="02020603050405020304" pitchFamily="18" charset="0"/>
                <a:ea typeface="ＭＳ Ｐゴシック" panose="020B0600070205080204" pitchFamily="34" charset="-128"/>
              </a:rPr>
              <a:t>Many people willingly upload large amount of personal information, which previously</a:t>
            </a:r>
          </a:p>
          <a:p>
            <a:r>
              <a:rPr lang="en-US" altLang="en-US">
                <a:latin typeface="Times New Roman" panose="02020603050405020304" pitchFamily="18" charset="0"/>
                <a:ea typeface="ＭＳ Ｐゴシック" panose="020B0600070205080204" pitchFamily="34" charset="-128"/>
              </a:rPr>
              <a:t>may have been regarded as private and sensitive, in return for the benefit of</a:t>
            </a:r>
          </a:p>
          <a:p>
            <a:r>
              <a:rPr lang="en-US" altLang="en-US">
                <a:latin typeface="Times New Roman" panose="02020603050405020304" pitchFamily="18" charset="0"/>
                <a:ea typeface="ＭＳ Ｐゴシック" panose="020B0600070205080204" pitchFamily="34" charset="-128"/>
              </a:rPr>
              <a:t>rapidly sharing it with their friends. This information could then be aggregated and</a:t>
            </a:r>
          </a:p>
          <a:p>
            <a:r>
              <a:rPr lang="en-US" altLang="en-US">
                <a:latin typeface="Times New Roman" panose="02020603050405020304" pitchFamily="18" charset="0"/>
                <a:ea typeface="ＭＳ Ｐゴシック" panose="020B0600070205080204" pitchFamily="34" charset="-128"/>
              </a:rPr>
              <a:t>analyzed by these companies. While some work has been done on suitable regulation</a:t>
            </a:r>
          </a:p>
          <a:p>
            <a:r>
              <a:rPr lang="en-US" altLang="en-US">
                <a:latin typeface="Times New Roman" panose="02020603050405020304" pitchFamily="18" charset="0"/>
                <a:ea typeface="ＭＳ Ｐゴシック" panose="020B0600070205080204" pitchFamily="34" charset="-128"/>
              </a:rPr>
              <a:t>of such companies and the way they manage and use such data, as [SMIT12] notes,</a:t>
            </a:r>
          </a:p>
          <a:p>
            <a:r>
              <a:rPr lang="en-US" altLang="en-US">
                <a:latin typeface="Times New Roman" panose="02020603050405020304" pitchFamily="18" charset="0"/>
                <a:ea typeface="ＭＳ Ｐゴシック" panose="020B0600070205080204" pitchFamily="34" charset="-128"/>
              </a:rPr>
              <a:t>very little has been done on the effect of other people’s data on individuals. This</a:t>
            </a:r>
          </a:p>
          <a:p>
            <a:r>
              <a:rPr lang="en-US" altLang="en-US">
                <a:latin typeface="Times New Roman" panose="02020603050405020304" pitchFamily="18" charset="0"/>
                <a:ea typeface="ＭＳ Ｐゴシック" panose="020B0600070205080204" pitchFamily="34" charset="-128"/>
              </a:rPr>
              <a:t>includes the upload of photos or status updates by others that include an individual,</a:t>
            </a:r>
          </a:p>
          <a:p>
            <a:r>
              <a:rPr lang="en-US" altLang="en-US">
                <a:latin typeface="Times New Roman" panose="02020603050405020304" pitchFamily="18" charset="0"/>
                <a:ea typeface="ＭＳ Ｐゴシック" panose="020B0600070205080204" pitchFamily="34" charset="-128"/>
              </a:rPr>
              <a:t>which may also include relevant metadata such as time and location. Such data could</a:t>
            </a:r>
          </a:p>
          <a:p>
            <a:r>
              <a:rPr lang="en-US" altLang="en-US">
                <a:latin typeface="Times New Roman" panose="02020603050405020304" pitchFamily="18" charset="0"/>
                <a:ea typeface="ＭＳ Ｐゴシック" panose="020B0600070205080204" pitchFamily="34" charset="-128"/>
              </a:rPr>
              <a:t>potentially be used by current and future employers, insurance companies, private</a:t>
            </a:r>
          </a:p>
          <a:p>
            <a:r>
              <a:rPr lang="en-US" altLang="en-US">
                <a:latin typeface="Times New Roman" panose="02020603050405020304" pitchFamily="18" charset="0"/>
                <a:ea typeface="ＭＳ Ｐゴシック" panose="020B0600070205080204" pitchFamily="34" charset="-128"/>
              </a:rPr>
              <a:t>investigators, and others, in their interactions with the individual, possibly to that</a:t>
            </a:r>
          </a:p>
          <a:p>
            <a:r>
              <a:rPr lang="en-US" altLang="en-US">
                <a:latin typeface="Times New Roman" panose="02020603050405020304" pitchFamily="18" charset="0"/>
                <a:ea typeface="ＭＳ Ｐゴシック" panose="020B0600070205080204" pitchFamily="34" charset="-128"/>
              </a:rPr>
              <a:t>individual’s detriment.</a:t>
            </a:r>
          </a:p>
        </p:txBody>
      </p:sp>
    </p:spTree>
    <p:extLst>
      <p:ext uri="{BB962C8B-B14F-4D97-AF65-F5344CB8AC3E}">
        <p14:creationId xmlns:p14="http://schemas.microsoft.com/office/powerpoint/2010/main" val="12533207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a:ln/>
        </p:spPr>
      </p:sp>
      <p:sp>
        <p:nvSpPr>
          <p:cNvPr id="7065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Times New Roman" panose="02020603050405020304" pitchFamily="18" charset="0"/>
                <a:ea typeface="ＭＳ Ｐゴシック" panose="020B0600070205080204" pitchFamily="34" charset="-128"/>
              </a:rPr>
              <a:t> Both policy and technical approaches are needed to protect privacy when</a:t>
            </a:r>
          </a:p>
          <a:p>
            <a:r>
              <a:rPr lang="en-US" altLang="en-US">
                <a:latin typeface="Times New Roman" panose="02020603050405020304" pitchFamily="18" charset="0"/>
                <a:ea typeface="ＭＳ Ｐゴシック" panose="020B0600070205080204" pitchFamily="34" charset="-128"/>
              </a:rPr>
              <a:t>both government and non-government organizations seek to learn as much as</a:t>
            </a:r>
          </a:p>
          <a:p>
            <a:r>
              <a:rPr lang="en-US" altLang="en-US">
                <a:latin typeface="Times New Roman" panose="02020603050405020304" pitchFamily="18" charset="0"/>
                <a:ea typeface="ＭＳ Ｐゴシック" panose="020B0600070205080204" pitchFamily="34" charset="-128"/>
              </a:rPr>
              <a:t>possible about individuals. In terms of technical approaches, the requirements for</a:t>
            </a:r>
          </a:p>
          <a:p>
            <a:r>
              <a:rPr lang="en-US" altLang="en-US">
                <a:latin typeface="Times New Roman" panose="02020603050405020304" pitchFamily="18" charset="0"/>
                <a:ea typeface="ＭＳ Ｐゴシック" panose="020B0600070205080204" pitchFamily="34" charset="-128"/>
              </a:rPr>
              <a:t>privacy protection for data stored on information systems can be addressed in part</a:t>
            </a:r>
          </a:p>
          <a:p>
            <a:r>
              <a:rPr lang="en-US" altLang="en-US">
                <a:latin typeface="Times New Roman" panose="02020603050405020304" pitchFamily="18" charset="0"/>
                <a:ea typeface="ＭＳ Ｐゴシック" panose="020B0600070205080204" pitchFamily="34" charset="-128"/>
              </a:rPr>
              <a:t>using the technical mechanisms developed for database security, as we discussed</a:t>
            </a:r>
          </a:p>
          <a:p>
            <a:r>
              <a:rPr lang="en-US" altLang="en-US">
                <a:latin typeface="Times New Roman" panose="02020603050405020304" pitchFamily="18" charset="0"/>
                <a:ea typeface="ＭＳ Ｐゴシック" panose="020B0600070205080204" pitchFamily="34" charset="-128"/>
              </a:rPr>
              <a:t>in Chapter 5.</a:t>
            </a:r>
          </a:p>
          <a:p>
            <a:endParaRPr lang="en-US" altLang="en-US">
              <a:latin typeface="Times New Roman" panose="02020603050405020304" pitchFamily="18" charset="0"/>
              <a:ea typeface="ＭＳ Ｐゴシック" panose="020B0600070205080204" pitchFamily="34" charset="-128"/>
            </a:endParaRPr>
          </a:p>
          <a:p>
            <a:r>
              <a:rPr lang="en-US" altLang="en-US">
                <a:latin typeface="Times New Roman" panose="02020603050405020304" pitchFamily="18" charset="0"/>
                <a:ea typeface="ＭＳ Ｐゴシック" panose="020B0600070205080204" pitchFamily="34" charset="-128"/>
              </a:rPr>
              <a:t>With regard to social media sites, technical controls include the provision of</a:t>
            </a:r>
          </a:p>
          <a:p>
            <a:r>
              <a:rPr lang="en-US" altLang="en-US">
                <a:latin typeface="Times New Roman" panose="02020603050405020304" pitchFamily="18" charset="0"/>
                <a:ea typeface="ＭＳ Ｐゴシック" panose="020B0600070205080204" pitchFamily="34" charset="-128"/>
              </a:rPr>
              <a:t>suitable privacy settings to manage who can view data on individuals, and notification</a:t>
            </a:r>
          </a:p>
          <a:p>
            <a:r>
              <a:rPr lang="en-US" altLang="en-US">
                <a:latin typeface="Times New Roman" panose="02020603050405020304" pitchFamily="18" charset="0"/>
                <a:ea typeface="ＭＳ Ｐゴシック" panose="020B0600070205080204" pitchFamily="34" charset="-128"/>
              </a:rPr>
              <a:t>when one individual is referenced or tagged in another’s content. That is, by providing</a:t>
            </a:r>
          </a:p>
          <a:p>
            <a:r>
              <a:rPr lang="en-US" altLang="en-US">
                <a:latin typeface="Times New Roman" panose="02020603050405020304" pitchFamily="18" charset="0"/>
                <a:ea typeface="ＭＳ Ｐゴシック" panose="020B0600070205080204" pitchFamily="34" charset="-128"/>
              </a:rPr>
              <a:t>suitable access controls to this data, but on a scale far larger than that used in most</a:t>
            </a:r>
          </a:p>
          <a:p>
            <a:r>
              <a:rPr lang="en-US" altLang="en-US">
                <a:latin typeface="Times New Roman" panose="02020603050405020304" pitchFamily="18" charset="0"/>
                <a:ea typeface="ＭＳ Ｐゴシック" panose="020B0600070205080204" pitchFamily="34" charset="-128"/>
              </a:rPr>
              <a:t>IT systems. Although social media sites include some form of these controls, they</a:t>
            </a:r>
          </a:p>
          <a:p>
            <a:r>
              <a:rPr lang="en-US" altLang="en-US">
                <a:latin typeface="Times New Roman" panose="02020603050405020304" pitchFamily="18" charset="0"/>
                <a:ea typeface="ＭＳ Ｐゴシック" panose="020B0600070205080204" pitchFamily="34" charset="-128"/>
              </a:rPr>
              <a:t>are constantly changing. This causes frustration for users, who struggle to keep up to</a:t>
            </a:r>
          </a:p>
          <a:p>
            <a:r>
              <a:rPr lang="en-US" altLang="en-US">
                <a:latin typeface="Times New Roman" panose="02020603050405020304" pitchFamily="18" charset="0"/>
                <a:ea typeface="ＭＳ Ｐゴシック" panose="020B0600070205080204" pitchFamily="34" charset="-128"/>
              </a:rPr>
              <a:t>date with these mechanisms, and also indicates that the most appropriate controls</a:t>
            </a:r>
          </a:p>
          <a:p>
            <a:r>
              <a:rPr lang="en-US" altLang="en-US">
                <a:latin typeface="Times New Roman" panose="02020603050405020304" pitchFamily="18" charset="0"/>
                <a:ea typeface="ＭＳ Ｐゴシック" panose="020B0600070205080204" pitchFamily="34" charset="-128"/>
              </a:rPr>
              <a:t>have yet to be found.</a:t>
            </a:r>
          </a:p>
          <a:p>
            <a:endParaRPr lang="en-US" altLang="en-US">
              <a:latin typeface="Times New Roman" panose="02020603050405020304" pitchFamily="18" charset="0"/>
              <a:ea typeface="ＭＳ Ｐゴシック" panose="020B0600070205080204" pitchFamily="34" charset="-128"/>
            </a:endParaRPr>
          </a:p>
          <a:p>
            <a:r>
              <a:rPr lang="en-US" altLang="en-US">
                <a:latin typeface="Times New Roman" panose="02020603050405020304" pitchFamily="18" charset="0"/>
                <a:ea typeface="ＭＳ Ｐゴシック" panose="020B0600070205080204" pitchFamily="34" charset="-128"/>
              </a:rPr>
              <a:t>Another technical approach for managing privacy concerns in big data analysis</a:t>
            </a:r>
          </a:p>
          <a:p>
            <a:r>
              <a:rPr lang="en-US" altLang="en-US">
                <a:latin typeface="Times New Roman" panose="02020603050405020304" pitchFamily="18" charset="0"/>
                <a:ea typeface="ＭＳ Ｐゴシック" panose="020B0600070205080204" pitchFamily="34" charset="-128"/>
              </a:rPr>
              <a:t>is to anonymize the data, removing any personally identifying information, before</a:t>
            </a:r>
          </a:p>
          <a:p>
            <a:r>
              <a:rPr lang="en-US" altLang="en-US">
                <a:latin typeface="Times New Roman" panose="02020603050405020304" pitchFamily="18" charset="0"/>
                <a:ea typeface="ＭＳ Ｐゴシック" panose="020B0600070205080204" pitchFamily="34" charset="-128"/>
              </a:rPr>
              <a:t>release to researchers or other organizations for analysis. Unfortunately, a number of</a:t>
            </a:r>
          </a:p>
          <a:p>
            <a:r>
              <a:rPr lang="en-US" altLang="en-US">
                <a:latin typeface="Times New Roman" panose="02020603050405020304" pitchFamily="18" charset="0"/>
                <a:ea typeface="ＭＳ Ｐゴシック" panose="020B0600070205080204" pitchFamily="34" charset="-128"/>
              </a:rPr>
              <a:t>recent examples have shown that such data can sometimes be reidentified, indicating</a:t>
            </a:r>
          </a:p>
          <a:p>
            <a:r>
              <a:rPr lang="en-US" altLang="en-US">
                <a:latin typeface="Times New Roman" panose="02020603050405020304" pitchFamily="18" charset="0"/>
                <a:ea typeface="ＭＳ Ｐゴシック" panose="020B0600070205080204" pitchFamily="34" charset="-128"/>
              </a:rPr>
              <a:t> that great care is needed with this approach. Done correctly, though, it does enable</a:t>
            </a:r>
          </a:p>
          <a:p>
            <a:r>
              <a:rPr lang="en-US" altLang="en-US">
                <a:latin typeface="Times New Roman" panose="02020603050405020304" pitchFamily="18" charset="0"/>
                <a:ea typeface="ＭＳ Ｐゴシック" panose="020B0600070205080204" pitchFamily="34" charset="-128"/>
              </a:rPr>
              <a:t>the benefits from big data analysis whilst avoiding issues of individual privacy concerns.</a:t>
            </a:r>
          </a:p>
          <a:p>
            <a:r>
              <a:rPr lang="en-US" altLang="en-US">
                <a:latin typeface="Times New Roman" panose="02020603050405020304" pitchFamily="18" charset="0"/>
                <a:ea typeface="ＭＳ Ｐゴシック" panose="020B0600070205080204" pitchFamily="34" charset="-128"/>
              </a:rPr>
              <a:t>[HORO15] notes a recent US Federal Trade Commission framework that combines</a:t>
            </a:r>
          </a:p>
          <a:p>
            <a:r>
              <a:rPr lang="en-US" altLang="en-US">
                <a:latin typeface="Times New Roman" panose="02020603050405020304" pitchFamily="18" charset="0"/>
                <a:ea typeface="ＭＳ Ｐゴシック" panose="020B0600070205080204" pitchFamily="34" charset="-128"/>
              </a:rPr>
              <a:t>technical and policy mechanisms which encourages this approach by protecting</a:t>
            </a:r>
          </a:p>
          <a:p>
            <a:r>
              <a:rPr lang="en-US" altLang="en-US">
                <a:latin typeface="Times New Roman" panose="02020603050405020304" pitchFamily="18" charset="0"/>
                <a:ea typeface="ＭＳ Ｐゴシック" panose="020B0600070205080204" pitchFamily="34" charset="-128"/>
              </a:rPr>
              <a:t>against re identification of anonymized data.</a:t>
            </a:r>
          </a:p>
          <a:p>
            <a:endParaRPr lang="en-US" altLang="en-US">
              <a:latin typeface="Times New Roman" panose="02020603050405020304" pitchFamily="18" charset="0"/>
              <a:ea typeface="ＭＳ Ｐゴシック" panose="020B0600070205080204" pitchFamily="34" charset="-128"/>
            </a:endParaRPr>
          </a:p>
        </p:txBody>
      </p:sp>
      <p:sp>
        <p:nvSpPr>
          <p:cNvPr id="7065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72B0B51-75EC-4A15-A690-DB74797EAE6C}" type="slidenum">
              <a:rPr lang="en-AU" altLang="en-US">
                <a:latin typeface="Arial" panose="020B0604020202020204" pitchFamily="34" charset="0"/>
              </a:rPr>
              <a:pPr>
                <a:spcBef>
                  <a:spcPct val="0"/>
                </a:spcBef>
              </a:pPr>
              <a:t>37</a:t>
            </a:fld>
            <a:endParaRPr lang="en-AU" altLang="en-US">
              <a:latin typeface="Arial" panose="020B0604020202020204" pitchFamily="34" charset="0"/>
            </a:endParaRPr>
          </a:p>
        </p:txBody>
      </p:sp>
    </p:spTree>
    <p:extLst>
      <p:ext uri="{BB962C8B-B14F-4D97-AF65-F5344CB8AC3E}">
        <p14:creationId xmlns:p14="http://schemas.microsoft.com/office/powerpoint/2010/main" val="29957068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Slide Image Placeholder 1"/>
          <p:cNvSpPr>
            <a:spLocks noGrp="1" noRot="1" noChangeAspect="1" noTextEdit="1"/>
          </p:cNvSpPr>
          <p:nvPr>
            <p:ph type="sldImg"/>
          </p:nvPr>
        </p:nvSpPr>
        <p:spPr>
          <a:ln/>
        </p:spPr>
      </p:sp>
      <p:sp>
        <p:nvSpPr>
          <p:cNvPr id="11161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Times New Roman" panose="02020603050405020304" pitchFamily="18" charset="0"/>
                <a:ea typeface="ＭＳ Ｐゴシック" panose="020B0600070205080204" pitchFamily="34" charset="-128"/>
              </a:rPr>
              <a:t> In terms of policy, guidelines are needed to manage the use and reuse of big data,</a:t>
            </a:r>
          </a:p>
          <a:p>
            <a:r>
              <a:rPr lang="en-US" altLang="en-US">
                <a:latin typeface="Times New Roman" panose="02020603050405020304" pitchFamily="18" charset="0"/>
                <a:ea typeface="ＭＳ Ｐゴシック" panose="020B0600070205080204" pitchFamily="34" charset="-128"/>
              </a:rPr>
              <a:t>ensuring suitable constraints are imposed in order to preserve privacy. [CLAR15]</a:t>
            </a:r>
          </a:p>
          <a:p>
            <a:r>
              <a:rPr lang="en-US" altLang="en-US">
                <a:latin typeface="Times New Roman" panose="02020603050405020304" pitchFamily="18" charset="0"/>
                <a:ea typeface="ＭＳ Ｐゴシック" panose="020B0600070205080204" pitchFamily="34" charset="-128"/>
              </a:rPr>
              <a:t>details a set of guidelines for the use of digital data in human research, but which</a:t>
            </a:r>
          </a:p>
          <a:p>
            <a:r>
              <a:rPr lang="en-US" altLang="en-US">
                <a:latin typeface="Times New Roman" panose="02020603050405020304" pitchFamily="18" charset="0"/>
                <a:ea typeface="ＭＳ Ｐゴシック" panose="020B0600070205080204" pitchFamily="34" charset="-128"/>
              </a:rPr>
              <a:t>could easily be applied in other areas. The guidelines address the following areas:</a:t>
            </a:r>
          </a:p>
          <a:p>
            <a:endParaRPr lang="en-US" altLang="en-US">
              <a:latin typeface="Times New Roman" panose="02020603050405020304" pitchFamily="18" charset="0"/>
              <a:ea typeface="ＭＳ Ｐゴシック" panose="020B0600070205080204" pitchFamily="34" charset="-128"/>
            </a:endParaRPr>
          </a:p>
          <a:p>
            <a:r>
              <a:rPr lang="en-US" altLang="en-US" b="1">
                <a:latin typeface="Times New Roman" panose="02020603050405020304" pitchFamily="18" charset="0"/>
                <a:ea typeface="ＭＳ Ｐゴシック" panose="020B0600070205080204" pitchFamily="34" charset="-128"/>
              </a:rPr>
              <a:t>• Consent: </a:t>
            </a:r>
            <a:r>
              <a:rPr lang="en-US" altLang="en-US">
                <a:latin typeface="Times New Roman" panose="02020603050405020304" pitchFamily="18" charset="0"/>
                <a:ea typeface="ＭＳ Ｐゴシック" panose="020B0600070205080204" pitchFamily="34" charset="-128"/>
              </a:rPr>
              <a:t>Ensuring participants can make informed decisions about their</a:t>
            </a:r>
          </a:p>
          <a:p>
            <a:r>
              <a:rPr lang="en-US" altLang="en-US">
                <a:latin typeface="Times New Roman" panose="02020603050405020304" pitchFamily="18" charset="0"/>
                <a:ea typeface="ＭＳ Ｐゴシック" panose="020B0600070205080204" pitchFamily="34" charset="-128"/>
              </a:rPr>
              <a:t>Participation in the research.</a:t>
            </a:r>
          </a:p>
          <a:p>
            <a:endParaRPr lang="en-US" altLang="en-US" b="1">
              <a:latin typeface="Times New Roman" panose="02020603050405020304" pitchFamily="18" charset="0"/>
              <a:ea typeface="ＭＳ Ｐゴシック" panose="020B0600070205080204" pitchFamily="34" charset="-128"/>
            </a:endParaRPr>
          </a:p>
          <a:p>
            <a:r>
              <a:rPr lang="en-US" altLang="en-US" b="1">
                <a:latin typeface="Times New Roman" panose="02020603050405020304" pitchFamily="18" charset="0"/>
                <a:ea typeface="ＭＳ Ｐゴシック" panose="020B0600070205080204" pitchFamily="34" charset="-128"/>
              </a:rPr>
              <a:t>• Privacy and confidentiality: </a:t>
            </a:r>
            <a:r>
              <a:rPr lang="en-US" altLang="en-US">
                <a:latin typeface="Times New Roman" panose="02020603050405020304" pitchFamily="18" charset="0"/>
                <a:ea typeface="ＭＳ Ｐゴシック" panose="020B0600070205080204" pitchFamily="34" charset="-128"/>
              </a:rPr>
              <a:t>Privacy is the control that individuals have over</a:t>
            </a:r>
          </a:p>
          <a:p>
            <a:r>
              <a:rPr lang="en-US" altLang="en-US">
                <a:latin typeface="Times New Roman" panose="02020603050405020304" pitchFamily="18" charset="0"/>
                <a:ea typeface="ＭＳ Ｐゴシック" panose="020B0600070205080204" pitchFamily="34" charset="-128"/>
              </a:rPr>
              <a:t>who can access their personal information. Confidentiality is the principle that</a:t>
            </a:r>
          </a:p>
          <a:p>
            <a:r>
              <a:rPr lang="en-US" altLang="en-US">
                <a:latin typeface="Times New Roman" panose="02020603050405020304" pitchFamily="18" charset="0"/>
                <a:ea typeface="ＭＳ Ｐゴシック" panose="020B0600070205080204" pitchFamily="34" charset="-128"/>
              </a:rPr>
              <a:t>only authorized persons should have access to information.</a:t>
            </a:r>
          </a:p>
          <a:p>
            <a:endParaRPr lang="en-US" altLang="en-US">
              <a:latin typeface="Times New Roman" panose="02020603050405020304" pitchFamily="18" charset="0"/>
              <a:ea typeface="ＭＳ Ｐゴシック" panose="020B0600070205080204" pitchFamily="34" charset="-128"/>
            </a:endParaRPr>
          </a:p>
          <a:p>
            <a:r>
              <a:rPr lang="en-US" altLang="en-US" b="1">
                <a:latin typeface="Times New Roman" panose="02020603050405020304" pitchFamily="18" charset="0"/>
                <a:ea typeface="ＭＳ Ｐゴシック" panose="020B0600070205080204" pitchFamily="34" charset="-128"/>
              </a:rPr>
              <a:t>• Ownership and authorship:  </a:t>
            </a:r>
            <a:r>
              <a:rPr lang="en-US" altLang="en-US">
                <a:latin typeface="Times New Roman" panose="02020603050405020304" pitchFamily="18" charset="0"/>
                <a:ea typeface="ＭＳ Ｐゴシック" panose="020B0600070205080204" pitchFamily="34" charset="-128"/>
              </a:rPr>
              <a:t>Addresses who has responsibility for the data, and at</a:t>
            </a:r>
          </a:p>
          <a:p>
            <a:r>
              <a:rPr lang="en-US" altLang="en-US">
                <a:latin typeface="Times New Roman" panose="02020603050405020304" pitchFamily="18" charset="0"/>
                <a:ea typeface="ＭＳ Ｐゴシック" panose="020B0600070205080204" pitchFamily="34" charset="-128"/>
              </a:rPr>
              <a:t>what point does an individual give up their right to control their personal data.</a:t>
            </a:r>
          </a:p>
          <a:p>
            <a:endParaRPr lang="en-US" altLang="en-US">
              <a:latin typeface="Times New Roman" panose="02020603050405020304" pitchFamily="18" charset="0"/>
              <a:ea typeface="ＭＳ Ｐゴシック" panose="020B0600070205080204" pitchFamily="34" charset="-128"/>
            </a:endParaRPr>
          </a:p>
          <a:p>
            <a:r>
              <a:rPr lang="en-US" altLang="en-US" b="1">
                <a:latin typeface="Times New Roman" panose="02020603050405020304" pitchFamily="18" charset="0"/>
                <a:ea typeface="ＭＳ Ｐゴシック" panose="020B0600070205080204" pitchFamily="34" charset="-128"/>
              </a:rPr>
              <a:t>• Data sharing—assessing the social benefits of research: </a:t>
            </a:r>
            <a:r>
              <a:rPr lang="en-US" altLang="en-US">
                <a:latin typeface="Times New Roman" panose="02020603050405020304" pitchFamily="18" charset="0"/>
                <a:ea typeface="ＭＳ Ｐゴシック" panose="020B0600070205080204" pitchFamily="34" charset="-128"/>
              </a:rPr>
              <a:t>The social benefits that</a:t>
            </a:r>
          </a:p>
          <a:p>
            <a:r>
              <a:rPr lang="en-US" altLang="en-US">
                <a:latin typeface="Times New Roman" panose="02020603050405020304" pitchFamily="18" charset="0"/>
                <a:ea typeface="ＭＳ Ｐゴシック" panose="020B0600070205080204" pitchFamily="34" charset="-128"/>
              </a:rPr>
              <a:t>result from data matching and reuse of data from one source or research project</a:t>
            </a:r>
          </a:p>
          <a:p>
            <a:r>
              <a:rPr lang="en-US" altLang="en-US">
                <a:latin typeface="Times New Roman" panose="02020603050405020304" pitchFamily="18" charset="0"/>
                <a:ea typeface="ＭＳ Ｐゴシック" panose="020B0600070205080204" pitchFamily="34" charset="-128"/>
              </a:rPr>
              <a:t>in another.</a:t>
            </a:r>
          </a:p>
          <a:p>
            <a:endParaRPr lang="en-US" altLang="en-US">
              <a:latin typeface="Times New Roman" panose="02020603050405020304" pitchFamily="18" charset="0"/>
              <a:ea typeface="ＭＳ Ｐゴシック" panose="020B0600070205080204" pitchFamily="34" charset="-128"/>
            </a:endParaRPr>
          </a:p>
          <a:p>
            <a:r>
              <a:rPr lang="en-US" altLang="en-US">
                <a:latin typeface="Times New Roman" panose="02020603050405020304" pitchFamily="18" charset="0"/>
                <a:ea typeface="ＭＳ Ｐゴシック" panose="020B0600070205080204" pitchFamily="34" charset="-128"/>
              </a:rPr>
              <a:t>• </a:t>
            </a:r>
            <a:r>
              <a:rPr lang="en-US" altLang="en-US" b="1">
                <a:latin typeface="Times New Roman" panose="02020603050405020304" pitchFamily="18" charset="0"/>
                <a:ea typeface="ＭＳ Ｐゴシック" panose="020B0600070205080204" pitchFamily="34" charset="-128"/>
              </a:rPr>
              <a:t>Governance and custodianship: </a:t>
            </a:r>
            <a:r>
              <a:rPr lang="en-US" altLang="en-US">
                <a:latin typeface="Times New Roman" panose="02020603050405020304" pitchFamily="18" charset="0"/>
                <a:ea typeface="ＭＳ Ｐゴシック" panose="020B0600070205080204" pitchFamily="34" charset="-128"/>
              </a:rPr>
              <a:t>Oversight and implementation of the management,</a:t>
            </a:r>
          </a:p>
          <a:p>
            <a:r>
              <a:rPr lang="en-US" altLang="en-US">
                <a:latin typeface="Times New Roman" panose="02020603050405020304" pitchFamily="18" charset="0"/>
                <a:ea typeface="ＭＳ Ｐゴシック" panose="020B0600070205080204" pitchFamily="34" charset="-128"/>
              </a:rPr>
              <a:t>organization, access, and preservation of digital data.</a:t>
            </a:r>
          </a:p>
          <a:p>
            <a:endParaRPr lang="en-US" altLang="en-US">
              <a:latin typeface="Times New Roman" panose="02020603050405020304" pitchFamily="18" charset="0"/>
              <a:ea typeface="ＭＳ Ｐゴシック" panose="020B0600070205080204" pitchFamily="34" charset="-128"/>
            </a:endParaRPr>
          </a:p>
          <a:p>
            <a:r>
              <a:rPr lang="en-US" altLang="en-US">
                <a:latin typeface="Times New Roman" panose="02020603050405020304" pitchFamily="18" charset="0"/>
                <a:ea typeface="ＭＳ Ｐゴシック" panose="020B0600070205080204" pitchFamily="34" charset="-128"/>
              </a:rPr>
              <a:t> In another policy approach, [POLO13] argues that a suitable cost-benefit analysis</a:t>
            </a:r>
          </a:p>
          <a:p>
            <a:r>
              <a:rPr lang="en-US" altLang="en-US">
                <a:latin typeface="Times New Roman" panose="02020603050405020304" pitchFamily="18" charset="0"/>
                <a:ea typeface="ＭＳ Ｐゴシック" panose="020B0600070205080204" pitchFamily="34" charset="-128"/>
              </a:rPr>
              <a:t>by decision makers of big data systems should balance the clear privacy costs</a:t>
            </a:r>
          </a:p>
          <a:p>
            <a:r>
              <a:rPr lang="en-US" altLang="en-US">
                <a:latin typeface="Times New Roman" panose="02020603050405020304" pitchFamily="18" charset="0"/>
                <a:ea typeface="ＭＳ Ｐゴシック" panose="020B0600070205080204" pitchFamily="34" charset="-128"/>
              </a:rPr>
              <a:t>against the benefits of the use of big data. It suggests focusing on who  are the beneficiaries</a:t>
            </a:r>
          </a:p>
          <a:p>
            <a:r>
              <a:rPr lang="en-US" altLang="en-US">
                <a:latin typeface="Times New Roman" panose="02020603050405020304" pitchFamily="18" charset="0"/>
                <a:ea typeface="ＭＳ Ｐゴシック" panose="020B0600070205080204" pitchFamily="34" charset="-128"/>
              </a:rPr>
              <a:t>of big data analysis, what  is the nature of the perceived benefits, and with</a:t>
            </a:r>
          </a:p>
          <a:p>
            <a:r>
              <a:rPr lang="en-US" altLang="en-US">
                <a:latin typeface="Times New Roman" panose="02020603050405020304" pitchFamily="18" charset="0"/>
                <a:ea typeface="ＭＳ Ｐゴシック" panose="020B0600070205080204" pitchFamily="34" charset="-128"/>
              </a:rPr>
              <a:t>what level of certainty  can those benefits be realized. In doing so, it offers ways to take</a:t>
            </a:r>
          </a:p>
          <a:p>
            <a:r>
              <a:rPr lang="en-US" altLang="en-US">
                <a:latin typeface="Times New Roman" panose="02020603050405020304" pitchFamily="18" charset="0"/>
                <a:ea typeface="ＭＳ Ｐゴシック" panose="020B0600070205080204" pitchFamily="34" charset="-128"/>
              </a:rPr>
              <a:t>account of benefits that accrue not only to businesses but also to individuals and to</a:t>
            </a:r>
          </a:p>
          <a:p>
            <a:r>
              <a:rPr lang="en-US" altLang="en-US">
                <a:latin typeface="Times New Roman" panose="02020603050405020304" pitchFamily="18" charset="0"/>
                <a:ea typeface="ＭＳ Ｐゴシック" panose="020B0600070205080204" pitchFamily="34" charset="-128"/>
              </a:rPr>
              <a:t>society at large that result from this use.</a:t>
            </a:r>
          </a:p>
          <a:p>
            <a:endParaRPr lang="en-US" altLang="en-US">
              <a:latin typeface="Times New Roman" panose="02020603050405020304" pitchFamily="18" charset="0"/>
              <a:ea typeface="ＭＳ Ｐゴシック" panose="020B0600070205080204" pitchFamily="34" charset="-128"/>
            </a:endParaRPr>
          </a:p>
          <a:p>
            <a:r>
              <a:rPr lang="en-US" altLang="en-US">
                <a:latin typeface="Times New Roman" panose="02020603050405020304" pitchFamily="18" charset="0"/>
                <a:ea typeface="ＭＳ Ｐゴシック" panose="020B0600070205080204" pitchFamily="34" charset="-128"/>
              </a:rPr>
              <a:t>We also see changes in laws in various countries in response to some of these</a:t>
            </a:r>
          </a:p>
          <a:p>
            <a:r>
              <a:rPr lang="en-US" altLang="en-US">
                <a:latin typeface="Times New Roman" panose="02020603050405020304" pitchFamily="18" charset="0"/>
                <a:ea typeface="ＭＳ Ｐゴシック" panose="020B0600070205080204" pitchFamily="34" charset="-128"/>
              </a:rPr>
              <a:t>concerns. With regard to the use of mass versus targeted surveillance, [LYON15] discusses</a:t>
            </a:r>
          </a:p>
          <a:p>
            <a:r>
              <a:rPr lang="en-US" altLang="en-US">
                <a:latin typeface="Times New Roman" panose="02020603050405020304" pitchFamily="18" charset="0"/>
                <a:ea typeface="ＭＳ Ｐゴシック" panose="020B0600070205080204" pitchFamily="34" charset="-128"/>
              </a:rPr>
              <a:t>changes in laws in several countries, including the United States and the United</a:t>
            </a:r>
          </a:p>
          <a:p>
            <a:r>
              <a:rPr lang="en-US" altLang="en-US">
                <a:latin typeface="Times New Roman" panose="02020603050405020304" pitchFamily="18" charset="0"/>
                <a:ea typeface="ＭＳ Ｐゴシック" panose="020B0600070205080204" pitchFamily="34" charset="-128"/>
              </a:rPr>
              <a:t>Kingdom, that aim to limit bulk collection of metadata. These laws attempt to better</a:t>
            </a:r>
          </a:p>
          <a:p>
            <a:r>
              <a:rPr lang="en-US" altLang="en-US">
                <a:latin typeface="Times New Roman" panose="02020603050405020304" pitchFamily="18" charset="0"/>
                <a:ea typeface="ＭＳ Ｐゴシック" panose="020B0600070205080204" pitchFamily="34" charset="-128"/>
              </a:rPr>
              <a:t>regulate the mass surveillance efforts of the NSA and its sister agencies, and address</a:t>
            </a:r>
          </a:p>
          <a:p>
            <a:r>
              <a:rPr lang="en-US" altLang="en-US">
                <a:latin typeface="Times New Roman" panose="02020603050405020304" pitchFamily="18" charset="0"/>
                <a:ea typeface="ＭＳ Ｐゴシック" panose="020B0600070205080204" pitchFamily="34" charset="-128"/>
              </a:rPr>
              <a:t>the concern that metadata is regarded as personal data by many individuals, despite</a:t>
            </a:r>
          </a:p>
          <a:p>
            <a:r>
              <a:rPr lang="en-US" altLang="en-US">
                <a:latin typeface="Times New Roman" panose="02020603050405020304" pitchFamily="18" charset="0"/>
                <a:ea typeface="ＭＳ Ｐゴシック" panose="020B0600070205080204" pitchFamily="34" charset="-128"/>
              </a:rPr>
              <a:t>arguments to the contrary by these agencies. The paper continues by exploring the</a:t>
            </a:r>
          </a:p>
          <a:p>
            <a:r>
              <a:rPr lang="en-US" altLang="en-US">
                <a:latin typeface="Times New Roman" panose="02020603050405020304" pitchFamily="18" charset="0"/>
                <a:ea typeface="ＭＳ Ｐゴシック" panose="020B0600070205080204" pitchFamily="34" charset="-128"/>
              </a:rPr>
              <a:t>research challenges in the field of surveillance studies that could assist in further</a:t>
            </a:r>
          </a:p>
          <a:p>
            <a:r>
              <a:rPr lang="en-US" altLang="en-US">
                <a:latin typeface="Times New Roman" panose="02020603050405020304" pitchFamily="18" charset="0"/>
                <a:ea typeface="ＭＳ Ｐゴシック" panose="020B0600070205080204" pitchFamily="34" charset="-128"/>
              </a:rPr>
              <a:t>developing the understanding of and response to these issues. [RYAN16] discusses</a:t>
            </a:r>
          </a:p>
          <a:p>
            <a:r>
              <a:rPr lang="en-US" altLang="en-US">
                <a:latin typeface="Times New Roman" panose="02020603050405020304" pitchFamily="18" charset="0"/>
                <a:ea typeface="ＭＳ Ｐゴシック" panose="020B0600070205080204" pitchFamily="34" charset="-128"/>
              </a:rPr>
              <a:t>how recent decisions of the courts in the United Kingdom, the European Union,</a:t>
            </a:r>
          </a:p>
          <a:p>
            <a:r>
              <a:rPr lang="en-US" altLang="en-US">
                <a:latin typeface="Times New Roman" panose="02020603050405020304" pitchFamily="18" charset="0"/>
                <a:ea typeface="ＭＳ Ｐゴシック" panose="020B0600070205080204" pitchFamily="34" charset="-128"/>
              </a:rPr>
              <a:t>and Canada address the tension between security benefits resulting from big data</a:t>
            </a:r>
          </a:p>
          <a:p>
            <a:r>
              <a:rPr lang="en-US" altLang="en-US">
                <a:latin typeface="Times New Roman" panose="02020603050405020304" pitchFamily="18" charset="0"/>
                <a:ea typeface="ＭＳ Ｐゴシック" panose="020B0600070205080204" pitchFamily="34" charset="-128"/>
              </a:rPr>
              <a:t>analysis of metadata gathered from mobile phone and Internet usage, and personal</a:t>
            </a:r>
          </a:p>
          <a:p>
            <a:r>
              <a:rPr lang="en-US" altLang="en-US">
                <a:latin typeface="Times New Roman" panose="02020603050405020304" pitchFamily="18" charset="0"/>
                <a:ea typeface="ＭＳ Ｐゴシック" panose="020B0600070205080204" pitchFamily="34" charset="-128"/>
              </a:rPr>
              <a:t>privacy. These responses include declaring some legislation invalid, and in other cases</a:t>
            </a:r>
          </a:p>
          <a:p>
            <a:r>
              <a:rPr lang="en-US" altLang="en-US">
                <a:latin typeface="Times New Roman" panose="02020603050405020304" pitchFamily="18" charset="0"/>
                <a:ea typeface="ＭＳ Ｐゴシック" panose="020B0600070205080204" pitchFamily="34" charset="-128"/>
              </a:rPr>
              <a:t>imposing safeguards designed to further protect privacy rights. It notes that key issues</a:t>
            </a:r>
          </a:p>
          <a:p>
            <a:r>
              <a:rPr lang="en-US" altLang="en-US">
                <a:latin typeface="Times New Roman" panose="02020603050405020304" pitchFamily="18" charset="0"/>
                <a:ea typeface="ＭＳ Ｐゴシック" panose="020B0600070205080204" pitchFamily="34" charset="-128"/>
              </a:rPr>
              <a:t>addressed in these cases include the areas of justification  of necessary but proportional</a:t>
            </a:r>
          </a:p>
          <a:p>
            <a:r>
              <a:rPr lang="en-US" altLang="en-US">
                <a:latin typeface="Times New Roman" panose="02020603050405020304" pitchFamily="18" charset="0"/>
                <a:ea typeface="ＭＳ Ｐゴシック" panose="020B0600070205080204" pitchFamily="34" charset="-128"/>
              </a:rPr>
              <a:t>intrusion upon privacy rights, accountability  for such intrusions to independent</a:t>
            </a:r>
          </a:p>
          <a:p>
            <a:r>
              <a:rPr lang="en-US" altLang="en-US">
                <a:latin typeface="Times New Roman" panose="02020603050405020304" pitchFamily="18" charset="0"/>
                <a:ea typeface="ＭＳ Ｐゴシック" panose="020B0600070205080204" pitchFamily="34" charset="-128"/>
              </a:rPr>
              <a:t>authorities, and transparency  to the public on the types of intrusions permitted.</a:t>
            </a:r>
          </a:p>
          <a:p>
            <a:endParaRPr lang="en-US" altLang="en-US">
              <a:latin typeface="Times New Roman" panose="02020603050405020304" pitchFamily="18" charset="0"/>
              <a:ea typeface="ＭＳ Ｐゴシック" panose="020B0600070205080204" pitchFamily="34" charset="-128"/>
            </a:endParaRPr>
          </a:p>
          <a:p>
            <a:endParaRPr lang="en-US" altLang="en-US">
              <a:latin typeface="Times New Roman" panose="02020603050405020304" pitchFamily="18" charset="0"/>
              <a:ea typeface="ＭＳ Ｐゴシック" panose="020B0600070205080204" pitchFamily="34" charset="-128"/>
            </a:endParaRPr>
          </a:p>
        </p:txBody>
      </p:sp>
      <p:sp>
        <p:nvSpPr>
          <p:cNvPr id="11161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B71B337E-F4A0-4984-9418-5F2CA5168732}" type="slidenum">
              <a:rPr lang="en-AU" altLang="en-US"/>
              <a:pPr/>
              <a:t>38</a:t>
            </a:fld>
            <a:endParaRPr lang="en-AU" altLang="en-US"/>
          </a:p>
        </p:txBody>
      </p:sp>
    </p:spTree>
    <p:extLst>
      <p:ext uri="{BB962C8B-B14F-4D97-AF65-F5344CB8AC3E}">
        <p14:creationId xmlns:p14="http://schemas.microsoft.com/office/powerpoint/2010/main" val="26540879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54CA5AA-DA9D-412F-8F7B-C98A533018C7}" type="slidenum">
              <a:rPr lang="en-AU" altLang="en-US">
                <a:latin typeface="Arial" panose="020B0604020202020204" pitchFamily="34" charset="0"/>
              </a:rPr>
              <a:pPr>
                <a:spcBef>
                  <a:spcPct val="0"/>
                </a:spcBef>
              </a:pPr>
              <a:t>39</a:t>
            </a:fld>
            <a:endParaRPr lang="en-AU" altLang="en-US">
              <a:latin typeface="Arial" panose="020B0604020202020204" pitchFamily="34" charset="0"/>
            </a:endParaRPr>
          </a:p>
        </p:txBody>
      </p:sp>
      <p:sp>
        <p:nvSpPr>
          <p:cNvPr id="72706" name="Rectangle 2"/>
          <p:cNvSpPr>
            <a:spLocks noGrp="1" noRot="1" noChangeAspect="1" noChangeArrowheads="1" noTextEdit="1"/>
          </p:cNvSpPr>
          <p:nvPr>
            <p:ph type="sldImg"/>
          </p:nvPr>
        </p:nvSpPr>
        <p:spPr>
          <a:ln/>
        </p:spPr>
      </p:sp>
      <p:sp>
        <p:nvSpPr>
          <p:cNvPr id="727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Because of the ubiquity and importance of information systems in organization of</a:t>
            </a:r>
          </a:p>
          <a:p>
            <a:pPr eaLnBrk="1" hangingPunct="1"/>
            <a:r>
              <a:rPr lang="en-US" altLang="en-US">
                <a:latin typeface="Times New Roman" panose="02020603050405020304" pitchFamily="18" charset="0"/>
                <a:ea typeface="ＭＳ Ｐゴシック" panose="020B0600070205080204" pitchFamily="34" charset="-128"/>
              </a:rPr>
              <a:t>all types, there are many potential misuses and abuses of information and electronic</a:t>
            </a:r>
          </a:p>
          <a:p>
            <a:pPr eaLnBrk="1" hangingPunct="1"/>
            <a:r>
              <a:rPr lang="en-US" altLang="en-US">
                <a:latin typeface="Times New Roman" panose="02020603050405020304" pitchFamily="18" charset="0"/>
                <a:ea typeface="ＭＳ Ｐゴシック" panose="020B0600070205080204" pitchFamily="34" charset="-128"/>
              </a:rPr>
              <a:t>communication that create privacy and security problems. In addition to questions</a:t>
            </a:r>
          </a:p>
          <a:p>
            <a:pPr eaLnBrk="1" hangingPunct="1"/>
            <a:r>
              <a:rPr lang="en-US" altLang="en-US">
                <a:latin typeface="Times New Roman" panose="02020603050405020304" pitchFamily="18" charset="0"/>
                <a:ea typeface="ＭＳ Ｐゴシック" panose="020B0600070205080204" pitchFamily="34" charset="-128"/>
              </a:rPr>
              <a:t>of legality, misuse and abuse raise concerns of ethics. Ethics refers to a system of</a:t>
            </a:r>
          </a:p>
          <a:p>
            <a:pPr eaLnBrk="1" hangingPunct="1"/>
            <a:r>
              <a:rPr lang="en-US" altLang="en-US">
                <a:latin typeface="Times New Roman" panose="02020603050405020304" pitchFamily="18" charset="0"/>
                <a:ea typeface="ＭＳ Ｐゴシック" panose="020B0600070205080204" pitchFamily="34" charset="-128"/>
              </a:rPr>
              <a:t>moral principles that relates to the benefits and harms of particular actions, and to</a:t>
            </a:r>
          </a:p>
          <a:p>
            <a:pPr eaLnBrk="1" hangingPunct="1"/>
            <a:r>
              <a:rPr lang="en-US" altLang="en-US">
                <a:latin typeface="Times New Roman" panose="02020603050405020304" pitchFamily="18" charset="0"/>
                <a:ea typeface="ＭＳ Ｐゴシック" panose="020B0600070205080204" pitchFamily="34" charset="-128"/>
              </a:rPr>
              <a:t>the rightness and wrongness of motives and ends of those actions. In this section,</a:t>
            </a:r>
          </a:p>
          <a:p>
            <a:pPr eaLnBrk="1" hangingPunct="1"/>
            <a:r>
              <a:rPr lang="en-US" altLang="en-US">
                <a:latin typeface="Times New Roman" panose="02020603050405020304" pitchFamily="18" charset="0"/>
                <a:ea typeface="ＭＳ Ｐゴシック" panose="020B0600070205080204" pitchFamily="34" charset="-128"/>
              </a:rPr>
              <a:t>we look at ethical issues as they relate to computer and information system security.</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To a certain extent, a characterization of what constitutes ethical behavior for</a:t>
            </a:r>
          </a:p>
          <a:p>
            <a:pPr eaLnBrk="1" hangingPunct="1"/>
            <a:r>
              <a:rPr lang="en-US" altLang="en-US">
                <a:latin typeface="Times New Roman" panose="02020603050405020304" pitchFamily="18" charset="0"/>
                <a:ea typeface="ＭＳ Ｐゴシック" panose="020B0600070205080204" pitchFamily="34" charset="-128"/>
              </a:rPr>
              <a:t>those who work with or have access to information systems is not unique to this</a:t>
            </a:r>
          </a:p>
          <a:p>
            <a:pPr eaLnBrk="1" hangingPunct="1"/>
            <a:r>
              <a:rPr lang="en-US" altLang="en-US">
                <a:latin typeface="Times New Roman" panose="02020603050405020304" pitchFamily="18" charset="0"/>
                <a:ea typeface="ＭＳ Ｐゴシック" panose="020B0600070205080204" pitchFamily="34" charset="-128"/>
              </a:rPr>
              <a:t>context. The basic ethical principles developed by civilizations apply. However,</a:t>
            </a:r>
          </a:p>
          <a:p>
            <a:pPr eaLnBrk="1" hangingPunct="1"/>
            <a:r>
              <a:rPr lang="en-US" altLang="en-US">
                <a:latin typeface="Times New Roman" panose="02020603050405020304" pitchFamily="18" charset="0"/>
                <a:ea typeface="ＭＳ Ｐゴシック" panose="020B0600070205080204" pitchFamily="34" charset="-128"/>
              </a:rPr>
              <a:t>there are some unique considerations surrounding computers and information</a:t>
            </a:r>
          </a:p>
          <a:p>
            <a:pPr eaLnBrk="1" hangingPunct="1"/>
            <a:r>
              <a:rPr lang="en-US" altLang="en-US">
                <a:latin typeface="Times New Roman" panose="02020603050405020304" pitchFamily="18" charset="0"/>
                <a:ea typeface="ＭＳ Ｐゴシック" panose="020B0600070205080204" pitchFamily="34" charset="-128"/>
              </a:rPr>
              <a:t>systems. First, computer technology makes possible a scale of activities not</a:t>
            </a:r>
          </a:p>
          <a:p>
            <a:pPr eaLnBrk="1" hangingPunct="1"/>
            <a:r>
              <a:rPr lang="en-US" altLang="en-US">
                <a:latin typeface="Times New Roman" panose="02020603050405020304" pitchFamily="18" charset="0"/>
                <a:ea typeface="ＭＳ Ｐゴシック" panose="020B0600070205080204" pitchFamily="34" charset="-128"/>
              </a:rPr>
              <a:t>possible before. This includes a larger scale of recordkeeping, particularly on individuals,</a:t>
            </a:r>
          </a:p>
          <a:p>
            <a:pPr eaLnBrk="1" hangingPunct="1"/>
            <a:r>
              <a:rPr lang="en-US" altLang="en-US">
                <a:latin typeface="Times New Roman" panose="02020603050405020304" pitchFamily="18" charset="0"/>
                <a:ea typeface="ＭＳ Ｐゴシック" panose="020B0600070205080204" pitchFamily="34" charset="-128"/>
              </a:rPr>
              <a:t>with the ability to develop finer-grained personal information collection</a:t>
            </a:r>
          </a:p>
          <a:p>
            <a:pPr eaLnBrk="1" hangingPunct="1"/>
            <a:r>
              <a:rPr lang="en-US" altLang="en-US">
                <a:latin typeface="Times New Roman" panose="02020603050405020304" pitchFamily="18" charset="0"/>
                <a:ea typeface="ＭＳ Ｐゴシック" panose="020B0600070205080204" pitchFamily="34" charset="-128"/>
              </a:rPr>
              <a:t>and more precise data mining and data matching. The expanded scale of communications</a:t>
            </a:r>
          </a:p>
          <a:p>
            <a:pPr eaLnBrk="1" hangingPunct="1"/>
            <a:r>
              <a:rPr lang="en-US" altLang="en-US">
                <a:latin typeface="Times New Roman" panose="02020603050405020304" pitchFamily="18" charset="0"/>
                <a:ea typeface="ＭＳ Ｐゴシック" panose="020B0600070205080204" pitchFamily="34" charset="-128"/>
              </a:rPr>
              <a:t>and the expanded scale of interconnection brought about by the Internet</a:t>
            </a:r>
          </a:p>
          <a:p>
            <a:pPr eaLnBrk="1" hangingPunct="1"/>
            <a:r>
              <a:rPr lang="en-US" altLang="en-US">
                <a:latin typeface="Times New Roman" panose="02020603050405020304" pitchFamily="18" charset="0"/>
                <a:ea typeface="ＭＳ Ｐゴシック" panose="020B0600070205080204" pitchFamily="34" charset="-128"/>
              </a:rPr>
              <a:t>magnify the power of an individual to do harm. Second, computer technology has</a:t>
            </a:r>
          </a:p>
          <a:p>
            <a:pPr eaLnBrk="1" hangingPunct="1"/>
            <a:r>
              <a:rPr lang="en-US" altLang="en-US">
                <a:latin typeface="Times New Roman" panose="02020603050405020304" pitchFamily="18" charset="0"/>
                <a:ea typeface="ＭＳ Ｐゴシック" panose="020B0600070205080204" pitchFamily="34" charset="-128"/>
              </a:rPr>
              <a:t>involved the creation of new types of entities for which no agreed ethical rules</a:t>
            </a:r>
          </a:p>
          <a:p>
            <a:pPr eaLnBrk="1" hangingPunct="1"/>
            <a:r>
              <a:rPr lang="en-US" altLang="en-US">
                <a:latin typeface="Times New Roman" panose="02020603050405020304" pitchFamily="18" charset="0"/>
                <a:ea typeface="ＭＳ Ｐゴシック" panose="020B0600070205080204" pitchFamily="34" charset="-128"/>
              </a:rPr>
              <a:t>have previously been formed, such as databases, Web browsers, chat rooms, cookies,</a:t>
            </a:r>
          </a:p>
          <a:p>
            <a:pPr eaLnBrk="1" hangingPunct="1"/>
            <a:r>
              <a:rPr lang="en-US" altLang="en-US">
                <a:latin typeface="Times New Roman" panose="02020603050405020304" pitchFamily="18" charset="0"/>
                <a:ea typeface="ＭＳ Ｐゴシック" panose="020B0600070205080204" pitchFamily="34" charset="-128"/>
              </a:rPr>
              <a:t>and so on.</a:t>
            </a:r>
          </a:p>
        </p:txBody>
      </p:sp>
    </p:spTree>
    <p:extLst>
      <p:ext uri="{BB962C8B-B14F-4D97-AF65-F5344CB8AC3E}">
        <p14:creationId xmlns:p14="http://schemas.microsoft.com/office/powerpoint/2010/main" val="22881646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ED4FAD2-B3CB-4692-A6E2-76C6A35F8C68}" type="slidenum">
              <a:rPr lang="en-AU" altLang="en-US">
                <a:latin typeface="Arial" panose="020B0604020202020204" pitchFamily="34" charset="0"/>
              </a:rPr>
              <a:pPr>
                <a:spcBef>
                  <a:spcPct val="0"/>
                </a:spcBef>
              </a:pPr>
              <a:t>40</a:t>
            </a:fld>
            <a:endParaRPr lang="en-AU" altLang="en-US">
              <a:latin typeface="Arial" panose="020B0604020202020204" pitchFamily="34" charset="0"/>
            </a:endParaRPr>
          </a:p>
        </p:txBody>
      </p:sp>
      <p:sp>
        <p:nvSpPr>
          <p:cNvPr id="74754" name="Rectangle 2"/>
          <p:cNvSpPr>
            <a:spLocks noGrp="1" noRot="1" noChangeAspect="1" noChangeArrowheads="1" noTextEdit="1"/>
          </p:cNvSpPr>
          <p:nvPr>
            <p:ph type="sldImg"/>
          </p:nvPr>
        </p:nvSpPr>
        <p:spPr>
          <a:ln/>
        </p:spPr>
      </p:sp>
      <p:sp>
        <p:nvSpPr>
          <p:cNvPr id="747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Further, it has always been the case that those with special knowledge or</a:t>
            </a:r>
          </a:p>
          <a:p>
            <a:pPr eaLnBrk="1" hangingPunct="1"/>
            <a:r>
              <a:rPr lang="en-US" altLang="en-US">
                <a:latin typeface="Times New Roman" panose="02020603050405020304" pitchFamily="18" charset="0"/>
                <a:ea typeface="ＭＳ Ｐゴシック" panose="020B0600070205080204" pitchFamily="34" charset="-128"/>
              </a:rPr>
              <a:t>special skills have additional ethical obligations beyond those common to all</a:t>
            </a:r>
          </a:p>
          <a:p>
            <a:pPr eaLnBrk="1" hangingPunct="1"/>
            <a:r>
              <a:rPr lang="en-US" altLang="en-US">
                <a:latin typeface="Times New Roman" panose="02020603050405020304" pitchFamily="18" charset="0"/>
                <a:ea typeface="ＭＳ Ｐゴシック" panose="020B0600070205080204" pitchFamily="34" charset="-128"/>
              </a:rPr>
              <a:t>humanity. We can illustrate this in terms of an ethical hierarchy ( Figure 19.5 ), based</a:t>
            </a:r>
          </a:p>
          <a:p>
            <a:pPr eaLnBrk="1" hangingPunct="1"/>
            <a:r>
              <a:rPr lang="en-US" altLang="en-US">
                <a:latin typeface="Times New Roman" panose="02020603050405020304" pitchFamily="18" charset="0"/>
                <a:ea typeface="ＭＳ Ｐゴシック" panose="020B0600070205080204" pitchFamily="34" charset="-128"/>
              </a:rPr>
              <a:t>on one discussed in [GOTT99]. At the top of the hierarchy are the ethical values</a:t>
            </a:r>
          </a:p>
          <a:p>
            <a:pPr eaLnBrk="1" hangingPunct="1"/>
            <a:r>
              <a:rPr lang="en-US" altLang="en-US">
                <a:latin typeface="Times New Roman" panose="02020603050405020304" pitchFamily="18" charset="0"/>
                <a:ea typeface="ＭＳ Ｐゴシック" panose="020B0600070205080204" pitchFamily="34" charset="-128"/>
              </a:rPr>
              <a:t>professionals share with all human beings, such as integrity, fairness, and justice.</a:t>
            </a:r>
          </a:p>
          <a:p>
            <a:pPr eaLnBrk="1" hangingPunct="1"/>
            <a:r>
              <a:rPr lang="en-US" altLang="en-US">
                <a:latin typeface="Times New Roman" panose="02020603050405020304" pitchFamily="18" charset="0"/>
                <a:ea typeface="ＭＳ Ｐゴシック" panose="020B0600070205080204" pitchFamily="34" charset="-128"/>
              </a:rPr>
              <a:t>Being a professional with special training imposes additional ethical obligations</a:t>
            </a:r>
          </a:p>
          <a:p>
            <a:pPr eaLnBrk="1" hangingPunct="1"/>
            <a:r>
              <a:rPr lang="en-US" altLang="en-US">
                <a:latin typeface="Times New Roman" panose="02020603050405020304" pitchFamily="18" charset="0"/>
                <a:ea typeface="ＭＳ Ｐゴシック" panose="020B0600070205080204" pitchFamily="34" charset="-128"/>
              </a:rPr>
              <a:t>with respect to those affected by his or her work. General principles applicable to</a:t>
            </a:r>
          </a:p>
          <a:p>
            <a:pPr eaLnBrk="1" hangingPunct="1"/>
            <a:r>
              <a:rPr lang="en-US" altLang="en-US">
                <a:latin typeface="Times New Roman" panose="02020603050405020304" pitchFamily="18" charset="0"/>
                <a:ea typeface="ＭＳ Ｐゴシック" panose="020B0600070205080204" pitchFamily="34" charset="-128"/>
              </a:rPr>
              <a:t>all professionals arise at this level. Finally, each profession has associated with it</a:t>
            </a:r>
          </a:p>
          <a:p>
            <a:pPr eaLnBrk="1" hangingPunct="1"/>
            <a:r>
              <a:rPr lang="en-US" altLang="en-US">
                <a:latin typeface="Times New Roman" panose="02020603050405020304" pitchFamily="18" charset="0"/>
                <a:ea typeface="ＭＳ Ｐゴシック" panose="020B0600070205080204" pitchFamily="34" charset="-128"/>
              </a:rPr>
              <a:t>specific ethical values and obligations related to the specific knowledge of those</a:t>
            </a:r>
          </a:p>
          <a:p>
            <a:pPr eaLnBrk="1" hangingPunct="1"/>
            <a:r>
              <a:rPr lang="en-US" altLang="en-US">
                <a:latin typeface="Times New Roman" panose="02020603050405020304" pitchFamily="18" charset="0"/>
                <a:ea typeface="ＭＳ Ｐゴシック" panose="020B0600070205080204" pitchFamily="34" charset="-128"/>
              </a:rPr>
              <a:t>in the profession and the powers that they have to affect others. Most professions</a:t>
            </a:r>
          </a:p>
          <a:p>
            <a:pPr eaLnBrk="1" hangingPunct="1"/>
            <a:r>
              <a:rPr lang="en-US" altLang="en-US">
                <a:latin typeface="Times New Roman" panose="02020603050405020304" pitchFamily="18" charset="0"/>
                <a:ea typeface="ＭＳ Ｐゴシック" panose="020B0600070205080204" pitchFamily="34" charset="-128"/>
              </a:rPr>
              <a:t>embody all of these levels in a professional code of conduct, a subject discussed</a:t>
            </a:r>
          </a:p>
          <a:p>
            <a:pPr eaLnBrk="1" hangingPunct="1"/>
            <a:r>
              <a:rPr lang="en-US" altLang="en-US">
                <a:latin typeface="Times New Roman" panose="02020603050405020304" pitchFamily="18" charset="0"/>
                <a:ea typeface="ＭＳ Ｐゴシック" panose="020B0600070205080204" pitchFamily="34" charset="-128"/>
              </a:rPr>
              <a:t>subsequently.</a:t>
            </a:r>
          </a:p>
        </p:txBody>
      </p:sp>
    </p:spTree>
    <p:extLst>
      <p:ext uri="{BB962C8B-B14F-4D97-AF65-F5344CB8AC3E}">
        <p14:creationId xmlns:p14="http://schemas.microsoft.com/office/powerpoint/2010/main" val="38393847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D43B1F0-80C5-4EF7-9CB7-9AD47A1F4A44}" type="slidenum">
              <a:rPr lang="en-AU" altLang="en-US">
                <a:latin typeface="Arial" panose="020B0604020202020204" pitchFamily="34" charset="0"/>
              </a:rPr>
              <a:pPr>
                <a:spcBef>
                  <a:spcPct val="0"/>
                </a:spcBef>
              </a:pPr>
              <a:t>41</a:t>
            </a:fld>
            <a:endParaRPr lang="en-AU" altLang="en-US">
              <a:latin typeface="Arial" panose="020B0604020202020204" pitchFamily="34" charset="0"/>
            </a:endParaRPr>
          </a:p>
        </p:txBody>
      </p:sp>
      <p:sp>
        <p:nvSpPr>
          <p:cNvPr id="76802" name="Rectangle 2"/>
          <p:cNvSpPr>
            <a:spLocks noGrp="1" noRot="1" noChangeAspect="1" noChangeArrowheads="1" noTextEdit="1"/>
          </p:cNvSpPr>
          <p:nvPr>
            <p:ph type="sldImg"/>
          </p:nvPr>
        </p:nvSpPr>
        <p:spPr>
          <a:ln/>
        </p:spPr>
      </p:sp>
      <p:sp>
        <p:nvSpPr>
          <p:cNvPr id="768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Let us turn now more specifically to the ethical issues that arise from computer</a:t>
            </a:r>
          </a:p>
          <a:p>
            <a:pPr eaLnBrk="1" hangingPunct="1"/>
            <a:r>
              <a:rPr lang="en-US" altLang="en-US">
                <a:latin typeface="Times New Roman" panose="02020603050405020304" pitchFamily="18" charset="0"/>
                <a:ea typeface="ＭＳ Ｐゴシック" panose="020B0600070205080204" pitchFamily="34" charset="-128"/>
              </a:rPr>
              <a:t>technology. Computers have become the primary repository of both personal information</a:t>
            </a:r>
          </a:p>
          <a:p>
            <a:pPr eaLnBrk="1" hangingPunct="1"/>
            <a:r>
              <a:rPr lang="en-US" altLang="en-US">
                <a:latin typeface="Times New Roman" panose="02020603050405020304" pitchFamily="18" charset="0"/>
                <a:ea typeface="ＭＳ Ｐゴシック" panose="020B0600070205080204" pitchFamily="34" charset="-128"/>
              </a:rPr>
              <a:t>and negotiable assets, such as bank records, securities records, and other</a:t>
            </a:r>
          </a:p>
          <a:p>
            <a:pPr eaLnBrk="1" hangingPunct="1"/>
            <a:r>
              <a:rPr lang="en-US" altLang="en-US">
                <a:latin typeface="Times New Roman" panose="02020603050405020304" pitchFamily="18" charset="0"/>
                <a:ea typeface="ＭＳ Ｐゴシック" panose="020B0600070205080204" pitchFamily="34" charset="-128"/>
              </a:rPr>
              <a:t>financial information. Other types of databases, both statistical and otherwise, are</a:t>
            </a:r>
          </a:p>
          <a:p>
            <a:pPr eaLnBrk="1" hangingPunct="1"/>
            <a:r>
              <a:rPr lang="en-US" altLang="en-US">
                <a:latin typeface="Times New Roman" panose="02020603050405020304" pitchFamily="18" charset="0"/>
                <a:ea typeface="ＭＳ Ｐゴシック" panose="020B0600070205080204" pitchFamily="34" charset="-128"/>
              </a:rPr>
              <a:t>assets with considerable value. These assets can only be viewed, created, and altered</a:t>
            </a:r>
          </a:p>
          <a:p>
            <a:pPr eaLnBrk="1" hangingPunct="1"/>
            <a:r>
              <a:rPr lang="en-US" altLang="en-US">
                <a:latin typeface="Times New Roman" panose="02020603050405020304" pitchFamily="18" charset="0"/>
                <a:ea typeface="ＭＳ Ｐゴシック" panose="020B0600070205080204" pitchFamily="34" charset="-128"/>
              </a:rPr>
              <a:t>by technical and automated means. Those who can understand and exploit the</a:t>
            </a:r>
          </a:p>
          <a:p>
            <a:pPr eaLnBrk="1" hangingPunct="1"/>
            <a:r>
              <a:rPr lang="en-US" altLang="en-US">
                <a:latin typeface="Times New Roman" panose="02020603050405020304" pitchFamily="18" charset="0"/>
                <a:ea typeface="ＭＳ Ｐゴシック" panose="020B0600070205080204" pitchFamily="34" charset="-128"/>
              </a:rPr>
              <a:t>technology, plus those who have obtained access permission, have power related to</a:t>
            </a:r>
          </a:p>
          <a:p>
            <a:pPr eaLnBrk="1" hangingPunct="1"/>
            <a:r>
              <a:rPr lang="en-US" altLang="en-US">
                <a:latin typeface="Times New Roman" panose="02020603050405020304" pitchFamily="18" charset="0"/>
                <a:ea typeface="ＭＳ Ｐゴシック" panose="020B0600070205080204" pitchFamily="34" charset="-128"/>
              </a:rPr>
              <a:t>those assets.</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A classic paper on computers and ethics [PARK88] points out that ethical</a:t>
            </a:r>
          </a:p>
          <a:p>
            <a:pPr eaLnBrk="1" hangingPunct="1"/>
            <a:r>
              <a:rPr lang="en-US" altLang="en-US">
                <a:latin typeface="Times New Roman" panose="02020603050405020304" pitchFamily="18" charset="0"/>
                <a:ea typeface="ＭＳ Ｐゴシック" panose="020B0600070205080204" pitchFamily="34" charset="-128"/>
              </a:rPr>
              <a:t>issues arise as the result of the roles of computers, such as the following:</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 </a:t>
            </a:r>
            <a:r>
              <a:rPr lang="en-US" altLang="en-US" b="1">
                <a:latin typeface="Times New Roman" panose="02020603050405020304" pitchFamily="18" charset="0"/>
                <a:ea typeface="ＭＳ Ｐゴシック" panose="020B0600070205080204" pitchFamily="34" charset="-128"/>
              </a:rPr>
              <a:t>Repositories and processors of information: </a:t>
            </a:r>
            <a:r>
              <a:rPr lang="en-US" altLang="en-US">
                <a:latin typeface="Times New Roman" panose="02020603050405020304" pitchFamily="18" charset="0"/>
                <a:ea typeface="ＭＳ Ｐゴシック" panose="020B0600070205080204" pitchFamily="34" charset="-128"/>
              </a:rPr>
              <a:t>Unauthorized use of otherwise</a:t>
            </a:r>
          </a:p>
          <a:p>
            <a:pPr eaLnBrk="1" hangingPunct="1"/>
            <a:r>
              <a:rPr lang="en-US" altLang="en-US">
                <a:latin typeface="Times New Roman" panose="02020603050405020304" pitchFamily="18" charset="0"/>
                <a:ea typeface="ＭＳ Ｐゴシック" panose="020B0600070205080204" pitchFamily="34" charset="-128"/>
              </a:rPr>
              <a:t>unused computer services or of information stored in computers raises questions</a:t>
            </a:r>
          </a:p>
          <a:p>
            <a:pPr eaLnBrk="1" hangingPunct="1"/>
            <a:r>
              <a:rPr lang="en-US" altLang="en-US">
                <a:latin typeface="Times New Roman" panose="02020603050405020304" pitchFamily="18" charset="0"/>
                <a:ea typeface="ＭＳ Ｐゴシック" panose="020B0600070205080204" pitchFamily="34" charset="-128"/>
              </a:rPr>
              <a:t>of appropriateness or fairness.</a:t>
            </a:r>
          </a:p>
          <a:p>
            <a:pPr eaLnBrk="1" hangingPunct="1"/>
            <a:endParaRPr lang="en-US" altLang="en-US" b="1">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Producers of new forms and types of assets: </a:t>
            </a:r>
            <a:r>
              <a:rPr lang="en-US" altLang="en-US">
                <a:latin typeface="Times New Roman" panose="02020603050405020304" pitchFamily="18" charset="0"/>
                <a:ea typeface="ＭＳ Ｐゴシック" panose="020B0600070205080204" pitchFamily="34" charset="-128"/>
              </a:rPr>
              <a:t>For example, computer programs</a:t>
            </a:r>
          </a:p>
          <a:p>
            <a:pPr eaLnBrk="1" hangingPunct="1"/>
            <a:r>
              <a:rPr lang="en-US" altLang="en-US">
                <a:latin typeface="Times New Roman" panose="02020603050405020304" pitchFamily="18" charset="0"/>
                <a:ea typeface="ＭＳ Ｐゴシック" panose="020B0600070205080204" pitchFamily="34" charset="-128"/>
              </a:rPr>
              <a:t>are entirely new types of assets, possibly not subject to the same concepts of</a:t>
            </a:r>
          </a:p>
          <a:p>
            <a:pPr eaLnBrk="1" hangingPunct="1"/>
            <a:r>
              <a:rPr lang="en-US" altLang="en-US">
                <a:latin typeface="Times New Roman" panose="02020603050405020304" pitchFamily="18" charset="0"/>
                <a:ea typeface="ＭＳ Ｐゴシック" panose="020B0600070205080204" pitchFamily="34" charset="-128"/>
              </a:rPr>
              <a:t>ownership as other assets.</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Instruments of acts: </a:t>
            </a:r>
            <a:r>
              <a:rPr lang="en-US" altLang="en-US">
                <a:latin typeface="Times New Roman" panose="02020603050405020304" pitchFamily="18" charset="0"/>
                <a:ea typeface="ＭＳ Ｐゴシック" panose="020B0600070205080204" pitchFamily="34" charset="-128"/>
              </a:rPr>
              <a:t>To what degree must computer services and users of computers,</a:t>
            </a:r>
          </a:p>
          <a:p>
            <a:pPr eaLnBrk="1" hangingPunct="1"/>
            <a:r>
              <a:rPr lang="en-US" altLang="en-US">
                <a:latin typeface="Times New Roman" panose="02020603050405020304" pitchFamily="18" charset="0"/>
                <a:ea typeface="ＭＳ Ｐゴシック" panose="020B0600070205080204" pitchFamily="34" charset="-128"/>
              </a:rPr>
              <a:t>data, and programs be responsible for the integrity and appropriateness</a:t>
            </a:r>
          </a:p>
          <a:p>
            <a:pPr eaLnBrk="1" hangingPunct="1"/>
            <a:r>
              <a:rPr lang="en-US" altLang="en-US">
                <a:latin typeface="Times New Roman" panose="02020603050405020304" pitchFamily="18" charset="0"/>
                <a:ea typeface="ＭＳ Ｐゴシック" panose="020B0600070205080204" pitchFamily="34" charset="-128"/>
              </a:rPr>
              <a:t>of computer output?</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b="1">
                <a:latin typeface="Times New Roman" panose="02020603050405020304" pitchFamily="18" charset="0"/>
                <a:ea typeface="ＭＳ Ｐゴシック" panose="020B0600070205080204" pitchFamily="34" charset="-128"/>
              </a:rPr>
              <a:t>• Symbols of intimidation and deception: </a:t>
            </a:r>
            <a:r>
              <a:rPr lang="en-US" altLang="en-US">
                <a:latin typeface="Times New Roman" panose="02020603050405020304" pitchFamily="18" charset="0"/>
                <a:ea typeface="ＭＳ Ｐゴシック" panose="020B0600070205080204" pitchFamily="34" charset="-128"/>
              </a:rPr>
              <a:t>The images of computers as thinking</a:t>
            </a:r>
          </a:p>
          <a:p>
            <a:pPr eaLnBrk="1" hangingPunct="1"/>
            <a:r>
              <a:rPr lang="en-US" altLang="en-US">
                <a:latin typeface="Times New Roman" panose="02020603050405020304" pitchFamily="18" charset="0"/>
                <a:ea typeface="ＭＳ Ｐゴシック" panose="020B0600070205080204" pitchFamily="34" charset="-128"/>
              </a:rPr>
              <a:t>machines, absolute truth producers, infallible, subject to blame, and as anthropomorphic</a:t>
            </a:r>
          </a:p>
          <a:p>
            <a:pPr eaLnBrk="1" hangingPunct="1"/>
            <a:r>
              <a:rPr lang="en-US" altLang="en-US">
                <a:latin typeface="Times New Roman" panose="02020603050405020304" pitchFamily="18" charset="0"/>
                <a:ea typeface="ＭＳ Ｐゴシック" panose="020B0600070205080204" pitchFamily="34" charset="-128"/>
              </a:rPr>
              <a:t>replacements of humans who err should be carefully considered.</a:t>
            </a:r>
          </a:p>
        </p:txBody>
      </p:sp>
    </p:spTree>
    <p:extLst>
      <p:ext uri="{BB962C8B-B14F-4D97-AF65-F5344CB8AC3E}">
        <p14:creationId xmlns:p14="http://schemas.microsoft.com/office/powerpoint/2010/main" val="31225526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BE2357B-9935-40CC-92DD-807C01311A1A}" type="slidenum">
              <a:rPr lang="en-AU" altLang="en-US">
                <a:latin typeface="Arial" panose="020B0604020202020204" pitchFamily="34" charset="0"/>
              </a:rPr>
              <a:pPr>
                <a:spcBef>
                  <a:spcPct val="0"/>
                </a:spcBef>
              </a:pPr>
              <a:t>42</a:t>
            </a:fld>
            <a:endParaRPr lang="en-AU" altLang="en-US">
              <a:latin typeface="Arial" panose="020B0604020202020204" pitchFamily="34" charset="0"/>
            </a:endParaRPr>
          </a:p>
        </p:txBody>
      </p:sp>
      <p:sp>
        <p:nvSpPr>
          <p:cNvPr id="78850" name="Rectangle 2"/>
          <p:cNvSpPr>
            <a:spLocks noGrp="1" noRot="1" noChangeAspect="1" noChangeArrowheads="1" noTextEdit="1"/>
          </p:cNvSpPr>
          <p:nvPr>
            <p:ph type="sldImg"/>
          </p:nvPr>
        </p:nvSpPr>
        <p:spPr>
          <a:ln/>
        </p:spPr>
      </p:sp>
      <p:sp>
        <p:nvSpPr>
          <p:cNvPr id="788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Times New Roman" panose="02020603050405020304" pitchFamily="18" charset="0"/>
                <a:ea typeface="ＭＳ Ｐゴシック" panose="020B0600070205080204" pitchFamily="34" charset="-128"/>
              </a:rPr>
              <a:t> We are concerned with balancing professional responsibilities with ethical</a:t>
            </a:r>
          </a:p>
          <a:p>
            <a:r>
              <a:rPr lang="en-US" altLang="en-US">
                <a:latin typeface="Times New Roman" panose="02020603050405020304" pitchFamily="18" charset="0"/>
                <a:ea typeface="ＭＳ Ｐゴシック" panose="020B0600070205080204" pitchFamily="34" charset="-128"/>
              </a:rPr>
              <a:t>or moral responsibilities. We cite two areas here of the types of ethical questions</a:t>
            </a:r>
          </a:p>
          <a:p>
            <a:r>
              <a:rPr lang="en-US" altLang="en-US">
                <a:latin typeface="Times New Roman" panose="02020603050405020304" pitchFamily="18" charset="0"/>
                <a:ea typeface="ＭＳ Ｐゴシック" panose="020B0600070205080204" pitchFamily="34" charset="-128"/>
              </a:rPr>
              <a:t>that face a computing or IT professional. The first is that IT professionals may find</a:t>
            </a:r>
          </a:p>
          <a:p>
            <a:r>
              <a:rPr lang="en-US" altLang="en-US">
                <a:latin typeface="Times New Roman" panose="02020603050405020304" pitchFamily="18" charset="0"/>
                <a:ea typeface="ＭＳ Ｐゴシック" panose="020B0600070205080204" pitchFamily="34" charset="-128"/>
              </a:rPr>
              <a:t>themselves in situations where their ethical duty as professionals comes into conflict</a:t>
            </a:r>
          </a:p>
          <a:p>
            <a:r>
              <a:rPr lang="en-US" altLang="en-US">
                <a:latin typeface="Times New Roman" panose="02020603050405020304" pitchFamily="18" charset="0"/>
                <a:ea typeface="ＭＳ Ｐゴシック" panose="020B0600070205080204" pitchFamily="34" charset="-128"/>
              </a:rPr>
              <a:t>with loyalty to their employer. Such a conflict may give rise for an employee</a:t>
            </a:r>
          </a:p>
          <a:p>
            <a:r>
              <a:rPr lang="en-US" altLang="en-US">
                <a:latin typeface="Times New Roman" panose="02020603050405020304" pitchFamily="18" charset="0"/>
                <a:ea typeface="ＭＳ Ｐゴシック" panose="020B0600070205080204" pitchFamily="34" charset="-128"/>
              </a:rPr>
              <a:t>to consider “blowing the whistle,” or exposing a situation that can harm the public</a:t>
            </a:r>
          </a:p>
          <a:p>
            <a:r>
              <a:rPr lang="en-US" altLang="en-US">
                <a:latin typeface="Times New Roman" panose="02020603050405020304" pitchFamily="18" charset="0"/>
                <a:ea typeface="ＭＳ Ｐゴシック" panose="020B0600070205080204" pitchFamily="34" charset="-128"/>
              </a:rPr>
              <a:t>or a company’s customers. For example, a software developer may know that a</a:t>
            </a:r>
          </a:p>
          <a:p>
            <a:r>
              <a:rPr lang="en-US" altLang="en-US">
                <a:latin typeface="Times New Roman" panose="02020603050405020304" pitchFamily="18" charset="0"/>
                <a:ea typeface="ＭＳ Ｐゴシック" panose="020B0600070205080204" pitchFamily="34" charset="-128"/>
              </a:rPr>
              <a:t>product is scheduled to ship with inadequate testing to meet the employer’s deadlines.</a:t>
            </a:r>
          </a:p>
          <a:p>
            <a:r>
              <a:rPr lang="en-US" altLang="en-US">
                <a:latin typeface="Times New Roman" panose="02020603050405020304" pitchFamily="18" charset="0"/>
                <a:ea typeface="ＭＳ Ｐゴシック" panose="020B0600070205080204" pitchFamily="34" charset="-128"/>
              </a:rPr>
              <a:t>The decision of whether to blow the whistle is one of the most difficult that</a:t>
            </a:r>
          </a:p>
          <a:p>
            <a:r>
              <a:rPr lang="en-US" altLang="en-US">
                <a:latin typeface="Times New Roman" panose="02020603050405020304" pitchFamily="18" charset="0"/>
                <a:ea typeface="ＭＳ Ｐゴシック" panose="020B0600070205080204" pitchFamily="34" charset="-128"/>
              </a:rPr>
              <a:t>an IT professional can face. Organizations have a duty to provide alternative, less</a:t>
            </a:r>
          </a:p>
          <a:p>
            <a:r>
              <a:rPr lang="en-US" altLang="en-US">
                <a:latin typeface="Times New Roman" panose="02020603050405020304" pitchFamily="18" charset="0"/>
                <a:ea typeface="ＭＳ Ｐゴシック" panose="020B0600070205080204" pitchFamily="34" charset="-128"/>
              </a:rPr>
              <a:t>extreme opportunities for the employee, such as an in-house ombudsperson coupled</a:t>
            </a:r>
          </a:p>
          <a:p>
            <a:r>
              <a:rPr lang="en-US" altLang="en-US">
                <a:latin typeface="Times New Roman" panose="02020603050405020304" pitchFamily="18" charset="0"/>
                <a:ea typeface="ＭＳ Ｐゴシック" panose="020B0600070205080204" pitchFamily="34" charset="-128"/>
              </a:rPr>
              <a:t>with a commitment not to penalize employees for exposing problems in-house.</a:t>
            </a:r>
          </a:p>
          <a:p>
            <a:pPr eaLnBrk="1" hangingPunct="1"/>
            <a:r>
              <a:rPr lang="en-US" altLang="en-US">
                <a:latin typeface="Times New Roman" panose="02020603050405020304" pitchFamily="18" charset="0"/>
                <a:ea typeface="ＭＳ Ｐゴシック" panose="020B0600070205080204" pitchFamily="34" charset="-128"/>
              </a:rPr>
              <a:t>Additionally, professional societies should provide a mechanism whereby society</a:t>
            </a:r>
          </a:p>
          <a:p>
            <a:pPr eaLnBrk="1" hangingPunct="1"/>
            <a:r>
              <a:rPr lang="en-US" altLang="en-US">
                <a:latin typeface="Times New Roman" panose="02020603050405020304" pitchFamily="18" charset="0"/>
                <a:ea typeface="ＭＳ Ｐゴシック" panose="020B0600070205080204" pitchFamily="34" charset="-128"/>
              </a:rPr>
              <a:t>members can get advice on how to proceed.</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Another example of an ethical question concerns a potential conflict of interest.</a:t>
            </a:r>
          </a:p>
          <a:p>
            <a:pPr eaLnBrk="1" hangingPunct="1"/>
            <a:r>
              <a:rPr lang="en-US" altLang="en-US">
                <a:latin typeface="Times New Roman" panose="02020603050405020304" pitchFamily="18" charset="0"/>
                <a:ea typeface="ＭＳ Ｐゴシック" panose="020B0600070205080204" pitchFamily="34" charset="-128"/>
              </a:rPr>
              <a:t>For example, if a consultant has a financial interest in a certain vendor, this</a:t>
            </a:r>
          </a:p>
          <a:p>
            <a:pPr eaLnBrk="1" hangingPunct="1"/>
            <a:r>
              <a:rPr lang="en-US" altLang="en-US">
                <a:latin typeface="Times New Roman" panose="02020603050405020304" pitchFamily="18" charset="0"/>
                <a:ea typeface="ＭＳ Ｐゴシック" panose="020B0600070205080204" pitchFamily="34" charset="-128"/>
              </a:rPr>
              <a:t>should be revealed to any client if that vendor’s products or services might be recommended</a:t>
            </a:r>
          </a:p>
          <a:p>
            <a:pPr eaLnBrk="1" hangingPunct="1"/>
            <a:r>
              <a:rPr lang="en-US" altLang="en-US">
                <a:latin typeface="Times New Roman" panose="02020603050405020304" pitchFamily="18" charset="0"/>
                <a:ea typeface="ＭＳ Ｐゴシック" panose="020B0600070205080204" pitchFamily="34" charset="-128"/>
              </a:rPr>
              <a:t>by the consultant.</a:t>
            </a:r>
          </a:p>
          <a:p>
            <a:pPr eaLnBrk="1" hangingPunct="1"/>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372060944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57A78DA-1044-4594-BCA7-543438A27E30}" type="slidenum">
              <a:rPr lang="en-AU" altLang="en-US">
                <a:latin typeface="Arial" panose="020B0604020202020204" pitchFamily="34" charset="0"/>
              </a:rPr>
              <a:pPr>
                <a:spcBef>
                  <a:spcPct val="0"/>
                </a:spcBef>
              </a:pPr>
              <a:t>43</a:t>
            </a:fld>
            <a:endParaRPr lang="en-AU" altLang="en-US">
              <a:latin typeface="Arial" panose="020B0604020202020204" pitchFamily="34" charset="0"/>
            </a:endParaRPr>
          </a:p>
        </p:txBody>
      </p:sp>
      <p:sp>
        <p:nvSpPr>
          <p:cNvPr id="80898" name="Rectangle 2"/>
          <p:cNvSpPr>
            <a:spLocks noGrp="1" noRot="1" noChangeAspect="1" noChangeArrowheads="1" noTextEdit="1"/>
          </p:cNvSpPr>
          <p:nvPr>
            <p:ph type="sldImg"/>
          </p:nvPr>
        </p:nvSpPr>
        <p:spPr>
          <a:ln/>
        </p:spPr>
      </p:sp>
      <p:sp>
        <p:nvSpPr>
          <p:cNvPr id="808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Unlike scientific and engineering fields, ethics cannot be reduced to precise laws</a:t>
            </a:r>
          </a:p>
          <a:p>
            <a:pPr eaLnBrk="1" hangingPunct="1"/>
            <a:r>
              <a:rPr lang="en-US" altLang="en-US">
                <a:latin typeface="Times New Roman" panose="02020603050405020304" pitchFamily="18" charset="0"/>
                <a:ea typeface="ＭＳ Ｐゴシック" panose="020B0600070205080204" pitchFamily="34" charset="-128"/>
              </a:rPr>
              <a:t>or sets of facts. Although an employer or a client of a professional can expect that</a:t>
            </a:r>
          </a:p>
          <a:p>
            <a:pPr eaLnBrk="1" hangingPunct="1"/>
            <a:r>
              <a:rPr lang="en-US" altLang="en-US">
                <a:latin typeface="Times New Roman" panose="02020603050405020304" pitchFamily="18" charset="0"/>
                <a:ea typeface="ＭＳ Ｐゴシック" panose="020B0600070205080204" pitchFamily="34" charset="-128"/>
              </a:rPr>
              <a:t>the professional has an internal moral compass, many areas of conduct may present</a:t>
            </a:r>
          </a:p>
          <a:p>
            <a:pPr eaLnBrk="1" hangingPunct="1"/>
            <a:r>
              <a:rPr lang="en-US" altLang="en-US">
                <a:latin typeface="Times New Roman" panose="02020603050405020304" pitchFamily="18" charset="0"/>
                <a:ea typeface="ＭＳ Ｐゴシック" panose="020B0600070205080204" pitchFamily="34" charset="-128"/>
              </a:rPr>
              <a:t>ethical ambiguities. To provide guidance to professionals and to articulate what</a:t>
            </a:r>
          </a:p>
          <a:p>
            <a:pPr eaLnBrk="1" hangingPunct="1"/>
            <a:r>
              <a:rPr lang="en-US" altLang="en-US">
                <a:latin typeface="Times New Roman" panose="02020603050405020304" pitchFamily="18" charset="0"/>
                <a:ea typeface="ＭＳ Ｐゴシック" panose="020B0600070205080204" pitchFamily="34" charset="-128"/>
              </a:rPr>
              <a:t>employers and customers have a right to expect, a number of professional societies</a:t>
            </a:r>
          </a:p>
          <a:p>
            <a:pPr eaLnBrk="1" hangingPunct="1"/>
            <a:r>
              <a:rPr lang="en-US" altLang="en-US">
                <a:latin typeface="Times New Roman" panose="02020603050405020304" pitchFamily="18" charset="0"/>
                <a:ea typeface="ＭＳ Ｐゴシック" panose="020B0600070205080204" pitchFamily="34" charset="-128"/>
              </a:rPr>
              <a:t>have adopted ethical codes of conduct.</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A professional code of conduct can serve the following functions [GOTT99]:</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1. A code can serve two inspirational functions: as a positive stimulus for ethical</a:t>
            </a:r>
          </a:p>
          <a:p>
            <a:pPr eaLnBrk="1" hangingPunct="1"/>
            <a:r>
              <a:rPr lang="en-US" altLang="en-US">
                <a:latin typeface="Times New Roman" panose="02020603050405020304" pitchFamily="18" charset="0"/>
                <a:ea typeface="ＭＳ Ｐゴシック" panose="020B0600070205080204" pitchFamily="34" charset="-128"/>
              </a:rPr>
              <a:t>conduct on the part of the professional, and to instill confidence in the customer</a:t>
            </a:r>
          </a:p>
          <a:p>
            <a:pPr eaLnBrk="1" hangingPunct="1"/>
            <a:r>
              <a:rPr lang="en-US" altLang="en-US">
                <a:latin typeface="Times New Roman" panose="02020603050405020304" pitchFamily="18" charset="0"/>
                <a:ea typeface="ＭＳ Ｐゴシック" panose="020B0600070205080204" pitchFamily="34" charset="-128"/>
              </a:rPr>
              <a:t>or user of an IS product or service. However, a code that stops at just</a:t>
            </a:r>
          </a:p>
          <a:p>
            <a:pPr eaLnBrk="1" hangingPunct="1"/>
            <a:r>
              <a:rPr lang="en-US" altLang="en-US">
                <a:latin typeface="Times New Roman" panose="02020603050405020304" pitchFamily="18" charset="0"/>
                <a:ea typeface="ＭＳ Ｐゴシック" panose="020B0600070205080204" pitchFamily="34" charset="-128"/>
              </a:rPr>
              <a:t>providing inspirational language is likely to be vague and open to an abundance</a:t>
            </a:r>
          </a:p>
          <a:p>
            <a:pPr eaLnBrk="1" hangingPunct="1"/>
            <a:r>
              <a:rPr lang="en-US" altLang="en-US">
                <a:latin typeface="Times New Roman" panose="02020603050405020304" pitchFamily="18" charset="0"/>
                <a:ea typeface="ＭＳ Ｐゴシック" panose="020B0600070205080204" pitchFamily="34" charset="-128"/>
              </a:rPr>
              <a:t>of interpretations.</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2. A code can be educational. It informs professionals about what should be their</a:t>
            </a:r>
          </a:p>
          <a:p>
            <a:pPr eaLnBrk="1" hangingPunct="1"/>
            <a:r>
              <a:rPr lang="en-US" altLang="en-US">
                <a:latin typeface="Times New Roman" panose="02020603050405020304" pitchFamily="18" charset="0"/>
                <a:ea typeface="ＭＳ Ｐゴシック" panose="020B0600070205080204" pitchFamily="34" charset="-128"/>
              </a:rPr>
              <a:t>commitment to undertake a certain level of quality of work and their responsibility</a:t>
            </a:r>
          </a:p>
          <a:p>
            <a:pPr eaLnBrk="1" hangingPunct="1"/>
            <a:r>
              <a:rPr lang="en-US" altLang="en-US">
                <a:latin typeface="Times New Roman" panose="02020603050405020304" pitchFamily="18" charset="0"/>
                <a:ea typeface="ＭＳ Ｐゴシック" panose="020B0600070205080204" pitchFamily="34" charset="-128"/>
              </a:rPr>
              <a:t>for the well-being of users of their product and the public, to the extent</a:t>
            </a:r>
          </a:p>
          <a:p>
            <a:pPr eaLnBrk="1" hangingPunct="1"/>
            <a:r>
              <a:rPr lang="en-US" altLang="en-US">
                <a:latin typeface="Times New Roman" panose="02020603050405020304" pitchFamily="18" charset="0"/>
                <a:ea typeface="ＭＳ Ｐゴシック" panose="020B0600070205080204" pitchFamily="34" charset="-128"/>
              </a:rPr>
              <a:t>the product may affect nonusers. The code also serves to educate managers on</a:t>
            </a:r>
          </a:p>
          <a:p>
            <a:pPr eaLnBrk="1" hangingPunct="1"/>
            <a:r>
              <a:rPr lang="en-US" altLang="en-US">
                <a:latin typeface="Times New Roman" panose="02020603050405020304" pitchFamily="18" charset="0"/>
                <a:ea typeface="ＭＳ Ｐゴシック" panose="020B0600070205080204" pitchFamily="34" charset="-128"/>
              </a:rPr>
              <a:t>their responsibility to encourage and support employee ethical behavior and</a:t>
            </a:r>
          </a:p>
          <a:p>
            <a:pPr eaLnBrk="1" hangingPunct="1"/>
            <a:r>
              <a:rPr lang="en-US" altLang="en-US">
                <a:latin typeface="Times New Roman" panose="02020603050405020304" pitchFamily="18" charset="0"/>
                <a:ea typeface="ＭＳ Ｐゴシック" panose="020B0600070205080204" pitchFamily="34" charset="-128"/>
              </a:rPr>
              <a:t>on their own ethical responsibilities.</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3. A code provides a measure of support for a professional whose decision to act</a:t>
            </a:r>
          </a:p>
          <a:p>
            <a:pPr eaLnBrk="1" hangingPunct="1"/>
            <a:r>
              <a:rPr lang="en-US" altLang="en-US">
                <a:latin typeface="Times New Roman" panose="02020603050405020304" pitchFamily="18" charset="0"/>
                <a:ea typeface="ＭＳ Ｐゴシック" panose="020B0600070205080204" pitchFamily="34" charset="-128"/>
              </a:rPr>
              <a:t>ethically in a situation may create conflict with an employer or customer.</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4. A code can be a means of deterrence and discipline. A professional society</a:t>
            </a:r>
          </a:p>
          <a:p>
            <a:pPr eaLnBrk="1" hangingPunct="1"/>
            <a:r>
              <a:rPr lang="en-US" altLang="en-US">
                <a:latin typeface="Times New Roman" panose="02020603050405020304" pitchFamily="18" charset="0"/>
                <a:ea typeface="ＭＳ Ｐゴシック" panose="020B0600070205080204" pitchFamily="34" charset="-128"/>
              </a:rPr>
              <a:t>can use a code as a justification for revoking membership or even a professional</a:t>
            </a:r>
          </a:p>
          <a:p>
            <a:pPr eaLnBrk="1" hangingPunct="1"/>
            <a:r>
              <a:rPr lang="en-US" altLang="en-US">
                <a:latin typeface="Times New Roman" panose="02020603050405020304" pitchFamily="18" charset="0"/>
                <a:ea typeface="ＭＳ Ｐゴシック" panose="020B0600070205080204" pitchFamily="34" charset="-128"/>
              </a:rPr>
              <a:t>license. An employee can use a code as a basis for a disciplinary action.</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5. A code can enhance the profession’s public image, if it is seen to be widely</a:t>
            </a:r>
          </a:p>
          <a:p>
            <a:pPr eaLnBrk="1" hangingPunct="1"/>
            <a:r>
              <a:rPr lang="en-US" altLang="en-US">
                <a:latin typeface="Times New Roman" panose="02020603050405020304" pitchFamily="18" charset="0"/>
                <a:ea typeface="ＭＳ Ｐゴシック" panose="020B0600070205080204" pitchFamily="34" charset="-128"/>
              </a:rPr>
              <a:t>honored.</a:t>
            </a:r>
          </a:p>
        </p:txBody>
      </p:sp>
    </p:spTree>
    <p:extLst>
      <p:ext uri="{BB962C8B-B14F-4D97-AF65-F5344CB8AC3E}">
        <p14:creationId xmlns:p14="http://schemas.microsoft.com/office/powerpoint/2010/main" val="35684295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p:cNvSpPr>
            <a:spLocks noGrp="1" noRot="1" noChangeAspect="1" noTextEdit="1"/>
          </p:cNvSpPr>
          <p:nvPr>
            <p:ph type="sldImg"/>
          </p:nvPr>
        </p:nvSpPr>
        <p:spPr>
          <a:ln/>
        </p:spPr>
      </p:sp>
      <p:sp>
        <p:nvSpPr>
          <p:cNvPr id="829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We illustrate the concept of a professional code of ethics for computer professionals</a:t>
            </a:r>
          </a:p>
          <a:p>
            <a:pPr eaLnBrk="1" hangingPunct="1"/>
            <a:r>
              <a:rPr lang="en-US" altLang="en-US">
                <a:latin typeface="Times New Roman" panose="02020603050405020304" pitchFamily="18" charset="0"/>
                <a:ea typeface="ＭＳ Ｐゴシック" panose="020B0600070205080204" pitchFamily="34" charset="-128"/>
              </a:rPr>
              <a:t>with three specific examples. The ACM (Association for Computing</a:t>
            </a:r>
          </a:p>
          <a:p>
            <a:pPr eaLnBrk="1" hangingPunct="1"/>
            <a:r>
              <a:rPr lang="en-US" altLang="en-US">
                <a:latin typeface="Times New Roman" panose="02020603050405020304" pitchFamily="18" charset="0"/>
                <a:ea typeface="ＭＳ Ｐゴシック" panose="020B0600070205080204" pitchFamily="34" charset="-128"/>
              </a:rPr>
              <a:t>Machinery) Code of Ethics and Professional Conduct ( Figure 19.6 ) applies to</a:t>
            </a:r>
          </a:p>
          <a:p>
            <a:pPr eaLnBrk="1" hangingPunct="1"/>
            <a:r>
              <a:rPr lang="en-US" altLang="en-US">
                <a:latin typeface="Times New Roman" panose="02020603050405020304" pitchFamily="18" charset="0"/>
                <a:ea typeface="ＭＳ Ｐゴシック" panose="020B0600070205080204" pitchFamily="34" charset="-128"/>
              </a:rPr>
              <a:t>computer scientists</a:t>
            </a:r>
          </a:p>
        </p:txBody>
      </p:sp>
      <p:sp>
        <p:nvSpPr>
          <p:cNvPr id="8294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64C5710-35FB-4A92-83CB-A07763E634FB}" type="slidenum">
              <a:rPr lang="en-AU" altLang="en-US">
                <a:latin typeface="Arial" panose="020B0604020202020204" pitchFamily="34" charset="0"/>
              </a:rPr>
              <a:pPr>
                <a:spcBef>
                  <a:spcPct val="0"/>
                </a:spcBef>
              </a:pPr>
              <a:t>44</a:t>
            </a:fld>
            <a:endParaRPr lang="en-AU" altLang="en-US">
              <a:latin typeface="Arial" panose="020B0604020202020204" pitchFamily="34" charset="0"/>
            </a:endParaRPr>
          </a:p>
        </p:txBody>
      </p:sp>
    </p:spTree>
    <p:extLst>
      <p:ext uri="{BB962C8B-B14F-4D97-AF65-F5344CB8AC3E}">
        <p14:creationId xmlns:p14="http://schemas.microsoft.com/office/powerpoint/2010/main" val="24205439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Slide Image Placeholder 1"/>
          <p:cNvSpPr>
            <a:spLocks noGrp="1" noRot="1" noChangeAspect="1" noTextEdit="1"/>
          </p:cNvSpPr>
          <p:nvPr>
            <p:ph type="sldImg"/>
          </p:nvPr>
        </p:nvSpPr>
        <p:spPr>
          <a:ln/>
        </p:spPr>
      </p:sp>
      <p:sp>
        <p:nvSpPr>
          <p:cNvPr id="8499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The IEEE (Institute of Electrical and Electronic Engineers)</a:t>
            </a:r>
          </a:p>
          <a:p>
            <a:pPr eaLnBrk="1" hangingPunct="1"/>
            <a:r>
              <a:rPr lang="en-US" altLang="en-US">
                <a:latin typeface="Times New Roman" panose="02020603050405020304" pitchFamily="18" charset="0"/>
                <a:ea typeface="ＭＳ Ｐゴシック" panose="020B0600070205080204" pitchFamily="34" charset="-128"/>
              </a:rPr>
              <a:t>Code of Ethics ( Figure 19.7 ) applies to computer engineers as well as other types</a:t>
            </a:r>
          </a:p>
          <a:p>
            <a:pPr eaLnBrk="1" hangingPunct="1"/>
            <a:r>
              <a:rPr lang="en-US" altLang="en-US">
                <a:latin typeface="Times New Roman" panose="02020603050405020304" pitchFamily="18" charset="0"/>
                <a:ea typeface="ＭＳ Ｐゴシック" panose="020B0600070205080204" pitchFamily="34" charset="-128"/>
              </a:rPr>
              <a:t>of electrical and electronic engineers.</a:t>
            </a:r>
          </a:p>
        </p:txBody>
      </p:sp>
      <p:sp>
        <p:nvSpPr>
          <p:cNvPr id="8499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E75BB26-8B5B-4E95-820B-48C5F0301039}" type="slidenum">
              <a:rPr lang="en-AU" altLang="en-US">
                <a:latin typeface="Arial" panose="020B0604020202020204" pitchFamily="34" charset="0"/>
              </a:rPr>
              <a:pPr>
                <a:spcBef>
                  <a:spcPct val="0"/>
                </a:spcBef>
              </a:pPr>
              <a:t>45</a:t>
            </a:fld>
            <a:endParaRPr lang="en-AU" altLang="en-US">
              <a:latin typeface="Arial" panose="020B0604020202020204" pitchFamily="34" charset="0"/>
            </a:endParaRPr>
          </a:p>
        </p:txBody>
      </p:sp>
    </p:spTree>
    <p:extLst>
      <p:ext uri="{BB962C8B-B14F-4D97-AF65-F5344CB8AC3E}">
        <p14:creationId xmlns:p14="http://schemas.microsoft.com/office/powerpoint/2010/main" val="40008075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74D0C0-006E-6F48-B4BE-F69A564E5D3C}" type="slidenum">
              <a:rPr lang="en-AU"/>
              <a:pPr/>
              <a:t>4</a:t>
            </a:fld>
            <a:endParaRPr lang="en-AU"/>
          </a:p>
        </p:txBody>
      </p:sp>
      <p:sp>
        <p:nvSpPr>
          <p:cNvPr id="209922" name="Rectangle 2"/>
          <p:cNvSpPr>
            <a:spLocks noGrp="1" noRot="1" noChangeAspect="1" noChangeArrowheads="1" noTextEdit="1"/>
          </p:cNvSpPr>
          <p:nvPr>
            <p:ph type="sldImg"/>
          </p:nvPr>
        </p:nvSpPr>
        <p:spPr>
          <a:ln/>
        </p:spPr>
      </p:sp>
      <p:sp>
        <p:nvSpPr>
          <p:cNvPr id="209923"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[ISO13335] provides a conceptual framework for managing security. It defines</a:t>
            </a:r>
          </a:p>
          <a:p>
            <a:r>
              <a:rPr lang="en-US" sz="1200" b="1" kern="1200" baseline="0" dirty="0">
                <a:solidFill>
                  <a:schemeClr val="tx1"/>
                </a:solidFill>
                <a:latin typeface="Arial" pitchFamily="-109" charset="0"/>
                <a:ea typeface="+mn-ea"/>
                <a:cs typeface="+mn-cs"/>
              </a:rPr>
              <a:t>IT security management </a:t>
            </a:r>
            <a:r>
              <a:rPr lang="en-US" sz="1200" b="0" kern="1200" baseline="0" dirty="0">
                <a:solidFill>
                  <a:schemeClr val="tx1"/>
                </a:solidFill>
                <a:latin typeface="Arial" pitchFamily="-109" charset="0"/>
                <a:ea typeface="+mn-ea"/>
                <a:cs typeface="+mn-cs"/>
              </a:rPr>
              <a:t>as follows:</a:t>
            </a:r>
          </a:p>
          <a:p>
            <a:endParaRPr lang="en-US" sz="1200" b="0" kern="1200" baseline="0" dirty="0">
              <a:solidFill>
                <a:schemeClr val="tx1"/>
              </a:solidFill>
              <a:latin typeface="Arial" pitchFamily="-109" charset="0"/>
              <a:ea typeface="+mn-ea"/>
              <a:cs typeface="+mn-cs"/>
            </a:endParaRPr>
          </a:p>
          <a:p>
            <a:r>
              <a:rPr lang="en-US" sz="1200" b="1" kern="1200" baseline="0" dirty="0">
                <a:solidFill>
                  <a:schemeClr val="tx1"/>
                </a:solidFill>
                <a:latin typeface="Arial" pitchFamily="-109" charset="0"/>
                <a:ea typeface="+mn-ea"/>
                <a:cs typeface="+mn-cs"/>
              </a:rPr>
              <a:t>IT SECURITY MANAGEMENT</a:t>
            </a:r>
            <a:r>
              <a:rPr lang="en-US" sz="1200" b="0" kern="1200" baseline="0" dirty="0">
                <a:solidFill>
                  <a:schemeClr val="tx1"/>
                </a:solidFill>
                <a:latin typeface="Arial" pitchFamily="-109" charset="0"/>
                <a:ea typeface="+mn-ea"/>
                <a:cs typeface="+mn-cs"/>
              </a:rPr>
              <a:t>: A process used to achieve and maintain appropriate</a:t>
            </a:r>
          </a:p>
          <a:p>
            <a:r>
              <a:rPr lang="en-US" sz="1200" kern="1200" baseline="0" dirty="0">
                <a:solidFill>
                  <a:schemeClr val="tx1"/>
                </a:solidFill>
                <a:latin typeface="Arial" pitchFamily="-109" charset="0"/>
                <a:ea typeface="+mn-ea"/>
                <a:cs typeface="+mn-cs"/>
              </a:rPr>
              <a:t>levels of confidentiality, integrity, availability, accountability, authenticity, and reliability.</a:t>
            </a:r>
          </a:p>
          <a:p>
            <a:r>
              <a:rPr lang="en-US" sz="1200" kern="1200" baseline="0" dirty="0">
                <a:solidFill>
                  <a:schemeClr val="tx1"/>
                </a:solidFill>
                <a:latin typeface="Arial" pitchFamily="-109" charset="0"/>
                <a:ea typeface="+mn-ea"/>
                <a:cs typeface="+mn-cs"/>
              </a:rPr>
              <a:t>IT security management functions include: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determining organizational IT security objectives, strategies, and policies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determining organizational IT security requirements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identifying and analyzing security threats to IT assets within the organization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identifying and analyzing risks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specifying appropriate safeguards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monitoring the implementation and operation of safeguards that are necessary in</a:t>
            </a:r>
          </a:p>
          <a:p>
            <a:r>
              <a:rPr lang="en-US" sz="1200" kern="1200" baseline="0" dirty="0">
                <a:solidFill>
                  <a:schemeClr val="tx1"/>
                </a:solidFill>
                <a:latin typeface="Arial" pitchFamily="-109" charset="0"/>
                <a:ea typeface="+mn-ea"/>
                <a:cs typeface="+mn-cs"/>
              </a:rPr>
              <a:t>order to cost effectively protect the information and services within the organization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developing and implementing a security awareness program</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detecting and reacting to incidents</a:t>
            </a:r>
          </a:p>
          <a:p>
            <a:endParaRPr lang="en-US" sz="1200" b="1" kern="1200" baseline="0" dirty="0">
              <a:solidFill>
                <a:schemeClr val="tx1"/>
              </a:solidFill>
              <a:latin typeface="Arial" pitchFamily="-109" charset="0"/>
              <a:ea typeface="+mn-ea"/>
              <a:cs typeface="+mn-cs"/>
            </a:endParaRPr>
          </a:p>
          <a:p>
            <a:endParaRPr lang="en-US" sz="1200" b="1" kern="1200" baseline="0" dirty="0">
              <a:solidFill>
                <a:schemeClr val="tx1"/>
              </a:solidFill>
              <a:latin typeface="Arial" pitchFamily="-109" charset="0"/>
              <a:ea typeface="+mn-ea"/>
              <a:cs typeface="+mn-cs"/>
            </a:endParaRPr>
          </a:p>
          <a:p>
            <a:endParaRPr lang="en-US" sz="1200" b="1" kern="1200" baseline="0" dirty="0">
              <a:solidFill>
                <a:schemeClr val="tx1"/>
              </a:solidFill>
              <a:latin typeface="Arial" pitchFamily="-109" charset="0"/>
              <a:ea typeface="+mn-ea"/>
              <a:cs typeface="+mn-cs"/>
            </a:endParaRPr>
          </a:p>
          <a:p>
            <a:endParaRPr lang="en-US" dirty="0">
              <a:latin typeface="Times" pitchFamily="-109" charset="0"/>
            </a:endParaRPr>
          </a:p>
        </p:txBody>
      </p:sp>
    </p:spTree>
    <p:extLst>
      <p:ext uri="{BB962C8B-B14F-4D97-AF65-F5344CB8AC3E}">
        <p14:creationId xmlns:p14="http://schemas.microsoft.com/office/powerpoint/2010/main" val="26552951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Slide Image Placeholder 1"/>
          <p:cNvSpPr>
            <a:spLocks noGrp="1" noRot="1" noChangeAspect="1" noTextEdit="1"/>
          </p:cNvSpPr>
          <p:nvPr>
            <p:ph type="sldImg"/>
          </p:nvPr>
        </p:nvSpPr>
        <p:spPr>
          <a:ln/>
        </p:spPr>
      </p:sp>
      <p:sp>
        <p:nvSpPr>
          <p:cNvPr id="8704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The AITP (Association of Information</a:t>
            </a:r>
          </a:p>
          <a:p>
            <a:pPr eaLnBrk="1" hangingPunct="1"/>
            <a:r>
              <a:rPr lang="en-US" altLang="en-US">
                <a:latin typeface="Times New Roman" panose="02020603050405020304" pitchFamily="18" charset="0"/>
                <a:ea typeface="ＭＳ Ｐゴシック" panose="020B0600070205080204" pitchFamily="34" charset="-128"/>
              </a:rPr>
              <a:t>Technology Professionals, formerly the Data Processing Management</a:t>
            </a:r>
          </a:p>
          <a:p>
            <a:pPr eaLnBrk="1" hangingPunct="1"/>
            <a:r>
              <a:rPr lang="en-US" altLang="en-US">
                <a:latin typeface="Times New Roman" panose="02020603050405020304" pitchFamily="18" charset="0"/>
                <a:ea typeface="ＭＳ Ｐゴシック" panose="020B0600070205080204" pitchFamily="34" charset="-128"/>
              </a:rPr>
              <a:t>Association) Standard of Conduct ( Figure 19.8) applies to managers of computer</a:t>
            </a:r>
          </a:p>
          <a:p>
            <a:pPr eaLnBrk="1" hangingPunct="1"/>
            <a:r>
              <a:rPr lang="en-US" altLang="en-US">
                <a:latin typeface="Times New Roman" panose="02020603050405020304" pitchFamily="18" charset="0"/>
                <a:ea typeface="ＭＳ Ｐゴシック" panose="020B0600070205080204" pitchFamily="34" charset="-128"/>
              </a:rPr>
              <a:t>systems and projects.</a:t>
            </a:r>
          </a:p>
        </p:txBody>
      </p:sp>
      <p:sp>
        <p:nvSpPr>
          <p:cNvPr id="8704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4F5A8FA-9959-4FC9-B078-4FA69B24B1FF}" type="slidenum">
              <a:rPr lang="en-AU" altLang="en-US">
                <a:latin typeface="Arial" panose="020B0604020202020204" pitchFamily="34" charset="0"/>
              </a:rPr>
              <a:pPr>
                <a:spcBef>
                  <a:spcPct val="0"/>
                </a:spcBef>
              </a:pPr>
              <a:t>46</a:t>
            </a:fld>
            <a:endParaRPr lang="en-AU" altLang="en-US">
              <a:latin typeface="Arial" panose="020B0604020202020204" pitchFamily="34" charset="0"/>
            </a:endParaRPr>
          </a:p>
        </p:txBody>
      </p:sp>
    </p:spTree>
    <p:extLst>
      <p:ext uri="{BB962C8B-B14F-4D97-AF65-F5344CB8AC3E}">
        <p14:creationId xmlns:p14="http://schemas.microsoft.com/office/powerpoint/2010/main" val="11551030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3323AB-070C-4FC3-91CA-1920B0D840DB}" type="slidenum">
              <a:rPr lang="en-AU" altLang="en-US">
                <a:latin typeface="Arial" panose="020B0604020202020204" pitchFamily="34" charset="0"/>
              </a:rPr>
              <a:pPr>
                <a:spcBef>
                  <a:spcPct val="0"/>
                </a:spcBef>
              </a:pPr>
              <a:t>47</a:t>
            </a:fld>
            <a:endParaRPr lang="en-AU" altLang="en-US">
              <a:latin typeface="Arial" panose="020B0604020202020204" pitchFamily="34" charset="0"/>
            </a:endParaRPr>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A number of common themes emerge from these codes, including (1) dignity</a:t>
            </a:r>
          </a:p>
          <a:p>
            <a:pPr eaLnBrk="1" hangingPunct="1"/>
            <a:r>
              <a:rPr lang="en-US" altLang="en-US">
                <a:latin typeface="Times New Roman" panose="02020603050405020304" pitchFamily="18" charset="0"/>
                <a:ea typeface="ＭＳ Ｐゴシック" panose="020B0600070205080204" pitchFamily="34" charset="-128"/>
              </a:rPr>
              <a:t>and worth of other people; (2) personal integrity and honesty; (3) responsibility</a:t>
            </a:r>
          </a:p>
          <a:p>
            <a:pPr eaLnBrk="1" hangingPunct="1"/>
            <a:r>
              <a:rPr lang="en-US" altLang="en-US">
                <a:latin typeface="Times New Roman" panose="02020603050405020304" pitchFamily="18" charset="0"/>
                <a:ea typeface="ＭＳ Ｐゴシック" panose="020B0600070205080204" pitchFamily="34" charset="-128"/>
              </a:rPr>
              <a:t>for work; (4) confidentiality of information; (5) public safety, health, and welfare;</a:t>
            </a:r>
          </a:p>
          <a:p>
            <a:pPr eaLnBrk="1" hangingPunct="1"/>
            <a:r>
              <a:rPr lang="en-US" altLang="en-US">
                <a:latin typeface="Times New Roman" panose="02020603050405020304" pitchFamily="18" charset="0"/>
                <a:ea typeface="ＭＳ Ｐゴシック" panose="020B0600070205080204" pitchFamily="34" charset="-128"/>
              </a:rPr>
              <a:t>(6) participation in professional societies to improve standards of the profession;</a:t>
            </a:r>
          </a:p>
          <a:p>
            <a:pPr eaLnBrk="1" hangingPunct="1"/>
            <a:r>
              <a:rPr lang="en-US" altLang="en-US">
                <a:latin typeface="Times New Roman" panose="02020603050405020304" pitchFamily="18" charset="0"/>
                <a:ea typeface="ＭＳ Ｐゴシック" panose="020B0600070205080204" pitchFamily="34" charset="-128"/>
              </a:rPr>
              <a:t>and (7) the notion that public knowledge and access to technology is equivalent to</a:t>
            </a:r>
          </a:p>
          <a:p>
            <a:pPr eaLnBrk="1" hangingPunct="1"/>
            <a:r>
              <a:rPr lang="en-US" altLang="en-US">
                <a:latin typeface="Times New Roman" panose="02020603050405020304" pitchFamily="18" charset="0"/>
                <a:ea typeface="ＭＳ Ｐゴシック" panose="020B0600070205080204" pitchFamily="34" charset="-128"/>
              </a:rPr>
              <a:t>social power.</a:t>
            </a:r>
          </a:p>
          <a:p>
            <a:pPr eaLnBrk="1" hangingPunct="1"/>
            <a:endParaRPr lang="en-US" altLang="en-US">
              <a:latin typeface="Times New Roman" panose="02020603050405020304" pitchFamily="18" charset="0"/>
              <a:ea typeface="ＭＳ Ｐゴシック" panose="020B0600070205080204" pitchFamily="34" charset="-128"/>
            </a:endParaRPr>
          </a:p>
          <a:p>
            <a:r>
              <a:rPr lang="en-US" altLang="en-US">
                <a:latin typeface="Times New Roman" panose="02020603050405020304" pitchFamily="18" charset="0"/>
                <a:ea typeface="ＭＳ Ｐゴシック" panose="020B0600070205080204" pitchFamily="34" charset="-128"/>
              </a:rPr>
              <a:t> All three codes place their emphasis on the responsibility of professionals to</a:t>
            </a:r>
          </a:p>
          <a:p>
            <a:r>
              <a:rPr lang="en-US" altLang="en-US">
                <a:latin typeface="Times New Roman" panose="02020603050405020304" pitchFamily="18" charset="0"/>
                <a:ea typeface="ＭＳ Ｐゴシック" panose="020B0600070205080204" pitchFamily="34" charset="-128"/>
              </a:rPr>
              <a:t>other people, which, after all, is the central meaning of ethics. This emphasis on</a:t>
            </a:r>
          </a:p>
          <a:p>
            <a:r>
              <a:rPr lang="en-US" altLang="en-US">
                <a:latin typeface="Times New Roman" panose="02020603050405020304" pitchFamily="18" charset="0"/>
                <a:ea typeface="ＭＳ Ｐゴシック" panose="020B0600070205080204" pitchFamily="34" charset="-128"/>
              </a:rPr>
              <a:t>people rather than machines or software is to the good. However, the codes make</a:t>
            </a:r>
          </a:p>
          <a:p>
            <a:r>
              <a:rPr lang="en-US" altLang="en-US">
                <a:latin typeface="Times New Roman" panose="02020603050405020304" pitchFamily="18" charset="0"/>
                <a:ea typeface="ＭＳ Ｐゴシック" panose="020B0600070205080204" pitchFamily="34" charset="-128"/>
              </a:rPr>
              <a:t>little specific mention of the subject technology, namely computers and information</a:t>
            </a:r>
          </a:p>
          <a:p>
            <a:r>
              <a:rPr lang="en-US" altLang="en-US">
                <a:latin typeface="Times New Roman" panose="02020603050405020304" pitchFamily="18" charset="0"/>
                <a:ea typeface="ＭＳ Ｐゴシック" panose="020B0600070205080204" pitchFamily="34" charset="-128"/>
              </a:rPr>
              <a:t> systems. That is, the approach is quite generic and could apply to most professions</a:t>
            </a:r>
          </a:p>
          <a:p>
            <a:r>
              <a:rPr lang="en-US" altLang="en-US">
                <a:latin typeface="Times New Roman" panose="02020603050405020304" pitchFamily="18" charset="0"/>
                <a:ea typeface="ＭＳ Ｐゴシック" panose="020B0600070205080204" pitchFamily="34" charset="-128"/>
              </a:rPr>
              <a:t>and does not fully reflect the unique ethical problems related to the development</a:t>
            </a:r>
          </a:p>
          <a:p>
            <a:r>
              <a:rPr lang="en-US" altLang="en-US">
                <a:latin typeface="Times New Roman" panose="02020603050405020304" pitchFamily="18" charset="0"/>
                <a:ea typeface="ＭＳ Ｐゴシック" panose="020B0600070205080204" pitchFamily="34" charset="-128"/>
              </a:rPr>
              <a:t>and use of computer and IT technology. For example, these codes do not specifically</a:t>
            </a:r>
          </a:p>
          <a:p>
            <a:r>
              <a:rPr lang="en-US" altLang="en-US">
                <a:latin typeface="Times New Roman" panose="02020603050405020304" pitchFamily="18" charset="0"/>
                <a:ea typeface="ＭＳ Ｐゴシック" panose="020B0600070205080204" pitchFamily="34" charset="-128"/>
              </a:rPr>
              <a:t>deal with the issues raised by [PARK88] listed in the preceding subsection.</a:t>
            </a:r>
          </a:p>
        </p:txBody>
      </p:sp>
    </p:spTree>
    <p:extLst>
      <p:ext uri="{BB962C8B-B14F-4D97-AF65-F5344CB8AC3E}">
        <p14:creationId xmlns:p14="http://schemas.microsoft.com/office/powerpoint/2010/main" val="37961311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C79B345D-4D46-4571-82E1-B6061D6FF4A3}" type="slidenum">
              <a:rPr lang="en-AU" altLang="en-US">
                <a:latin typeface="Arial" panose="020B0604020202020204" pitchFamily="34" charset="0"/>
              </a:rPr>
              <a:pPr>
                <a:spcBef>
                  <a:spcPct val="0"/>
                </a:spcBef>
              </a:pPr>
              <a:t>48</a:t>
            </a:fld>
            <a:endParaRPr lang="en-AU" altLang="en-US">
              <a:latin typeface="Arial" panose="020B0604020202020204" pitchFamily="34" charset="0"/>
            </a:endParaRPr>
          </a:p>
        </p:txBody>
      </p:sp>
      <p:sp>
        <p:nvSpPr>
          <p:cNvPr id="91138" name="Rectangle 4"/>
          <p:cNvSpPr>
            <a:spLocks noGrp="1" noRot="1" noChangeAspect="1" noChangeArrowheads="1" noTextEdit="1"/>
          </p:cNvSpPr>
          <p:nvPr>
            <p:ph type="sldImg"/>
          </p:nvPr>
        </p:nvSpPr>
        <p:spPr>
          <a:ln/>
        </p:spPr>
      </p:sp>
      <p:sp>
        <p:nvSpPr>
          <p:cNvPr id="91139" name="Rectangle 5"/>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rPr>
              <a:t>A different approach from the ones so far discussed is a collaborative effort to</a:t>
            </a:r>
          </a:p>
          <a:p>
            <a:pPr eaLnBrk="1" hangingPunct="1"/>
            <a:r>
              <a:rPr lang="en-US" altLang="en-US">
                <a:latin typeface="Times New Roman" panose="02020603050405020304" pitchFamily="18" charset="0"/>
                <a:ea typeface="ＭＳ Ｐゴシック" panose="020B0600070205080204" pitchFamily="34" charset="-128"/>
              </a:rPr>
              <a:t>develop a short list of guidelines on the ethics of developing computer systems. The</a:t>
            </a:r>
          </a:p>
          <a:p>
            <a:pPr eaLnBrk="1" hangingPunct="1"/>
            <a:r>
              <a:rPr lang="en-US" altLang="en-US">
                <a:latin typeface="Times New Roman" panose="02020603050405020304" pitchFamily="18" charset="0"/>
                <a:ea typeface="ＭＳ Ｐゴシック" panose="020B0600070205080204" pitchFamily="34" charset="-128"/>
              </a:rPr>
              <a:t>guidelines, which continue to evolve, are the product of the Ad Hoc Committee on</a:t>
            </a:r>
          </a:p>
          <a:p>
            <a:pPr eaLnBrk="1" hangingPunct="1"/>
            <a:r>
              <a:rPr lang="en-US" altLang="en-US">
                <a:latin typeface="Times New Roman" panose="02020603050405020304" pitchFamily="18" charset="0"/>
                <a:ea typeface="ＭＳ Ｐゴシック" panose="020B0600070205080204" pitchFamily="34" charset="-128"/>
              </a:rPr>
              <a:t>Responsible Computing. Anyone can join this committee and suggest changes to</a:t>
            </a:r>
          </a:p>
          <a:p>
            <a:pPr eaLnBrk="1" hangingPunct="1"/>
            <a:r>
              <a:rPr lang="en-US" altLang="en-US">
                <a:latin typeface="Times New Roman" panose="02020603050405020304" pitchFamily="18" charset="0"/>
                <a:ea typeface="ＭＳ Ｐゴシック" panose="020B0600070205080204" pitchFamily="34" charset="-128"/>
              </a:rPr>
              <a:t>the guidelines. The committee has publish a document, regularly updated, entitled</a:t>
            </a:r>
          </a:p>
          <a:p>
            <a:pPr eaLnBrk="1" hangingPunct="1"/>
            <a:r>
              <a:rPr lang="en-US" altLang="en-US" i="1">
                <a:latin typeface="Times New Roman" panose="02020603050405020304" pitchFamily="18" charset="0"/>
                <a:ea typeface="ＭＳ Ｐゴシック" panose="020B0600070205080204" pitchFamily="34" charset="-128"/>
              </a:rPr>
              <a:t>Moral Responsibility for Computing Artifacts , </a:t>
            </a:r>
            <a:r>
              <a:rPr lang="en-US" altLang="en-US">
                <a:latin typeface="Times New Roman" panose="02020603050405020304" pitchFamily="18" charset="0"/>
                <a:ea typeface="ＭＳ Ｐゴシック" panose="020B0600070205080204" pitchFamily="34" charset="-128"/>
              </a:rPr>
              <a:t>and is generally referred to as </a:t>
            </a:r>
            <a:r>
              <a:rPr lang="en-US" altLang="en-US" i="1">
                <a:latin typeface="Times New Roman" panose="02020603050405020304" pitchFamily="18" charset="0"/>
                <a:ea typeface="ＭＳ Ｐゴシック" panose="020B0600070205080204" pitchFamily="34" charset="-128"/>
              </a:rPr>
              <a:t>The</a:t>
            </a:r>
          </a:p>
          <a:p>
            <a:pPr eaLnBrk="1" hangingPunct="1"/>
            <a:r>
              <a:rPr lang="en-US" altLang="en-US" i="1">
                <a:latin typeface="Times New Roman" panose="02020603050405020304" pitchFamily="18" charset="0"/>
                <a:ea typeface="ＭＳ Ｐゴシック" panose="020B0600070205080204" pitchFamily="34" charset="-128"/>
              </a:rPr>
              <a:t>Rules . The current version of The Rules is version 27, reflecting the thought and</a:t>
            </a:r>
          </a:p>
          <a:p>
            <a:pPr eaLnBrk="1" hangingPunct="1"/>
            <a:r>
              <a:rPr lang="en-US" altLang="en-US">
                <a:latin typeface="Times New Roman" panose="02020603050405020304" pitchFamily="18" charset="0"/>
                <a:ea typeface="ＭＳ Ｐゴシック" panose="020B0600070205080204" pitchFamily="34" charset="-128"/>
              </a:rPr>
              <a:t>effort that has gone into this project.</a:t>
            </a:r>
          </a:p>
          <a:p>
            <a:pPr eaLnBrk="1" hangingPunct="1"/>
            <a:endParaRPr lang="en-US" altLang="en-US">
              <a:latin typeface="Times New Roman" panose="02020603050405020304" pitchFamily="18" charset="0"/>
              <a:ea typeface="ＭＳ Ｐゴシック" panose="020B0600070205080204" pitchFamily="34" charset="-128"/>
            </a:endParaRPr>
          </a:p>
          <a:p>
            <a:pPr eaLnBrk="1" hangingPunct="1"/>
            <a:r>
              <a:rPr lang="en-US" altLang="en-US">
                <a:latin typeface="Times New Roman" panose="02020603050405020304" pitchFamily="18" charset="0"/>
                <a:ea typeface="ＭＳ Ｐゴシック" panose="020B0600070205080204" pitchFamily="34" charset="-128"/>
              </a:rPr>
              <a:t>The term </a:t>
            </a:r>
            <a:r>
              <a:rPr lang="en-US" altLang="en-US" i="1">
                <a:latin typeface="Times New Roman" panose="02020603050405020304" pitchFamily="18" charset="0"/>
                <a:ea typeface="ＭＳ Ｐゴシック" panose="020B0600070205080204" pitchFamily="34" charset="-128"/>
              </a:rPr>
              <a:t>computing artifact </a:t>
            </a:r>
            <a:r>
              <a:rPr lang="en-US" altLang="en-US">
                <a:latin typeface="Times New Roman" panose="02020603050405020304" pitchFamily="18" charset="0"/>
                <a:ea typeface="ＭＳ Ｐゴシック" panose="020B0600070205080204" pitchFamily="34" charset="-128"/>
              </a:rPr>
              <a:t>refers to any artifact that includes an executing</a:t>
            </a:r>
          </a:p>
          <a:p>
            <a:pPr eaLnBrk="1" hangingPunct="1"/>
            <a:r>
              <a:rPr lang="en-US" altLang="en-US">
                <a:latin typeface="Times New Roman" panose="02020603050405020304" pitchFamily="18" charset="0"/>
                <a:ea typeface="ＭＳ Ｐゴシック" panose="020B0600070205080204" pitchFamily="34" charset="-128"/>
              </a:rPr>
              <a:t>computer program. This includes software applications running on a general</a:t>
            </a:r>
          </a:p>
          <a:p>
            <a:pPr eaLnBrk="1" hangingPunct="1"/>
            <a:r>
              <a:rPr lang="en-US" altLang="en-US">
                <a:latin typeface="Times New Roman" panose="02020603050405020304" pitchFamily="18" charset="0"/>
                <a:ea typeface="ＭＳ Ｐゴシック" panose="020B0600070205080204" pitchFamily="34" charset="-128"/>
              </a:rPr>
              <a:t>purpose computer, programs burned into hardware and embedded in mechanical</a:t>
            </a:r>
          </a:p>
          <a:p>
            <a:pPr eaLnBrk="1" hangingPunct="1"/>
            <a:r>
              <a:rPr lang="en-US" altLang="en-US">
                <a:latin typeface="Times New Roman" panose="02020603050405020304" pitchFamily="18" charset="0"/>
                <a:ea typeface="ＭＳ Ｐゴシック" panose="020B0600070205080204" pitchFamily="34" charset="-128"/>
              </a:rPr>
              <a:t>devices, robots, phones, web bots, toys, programs distributed across more than one</a:t>
            </a:r>
          </a:p>
          <a:p>
            <a:pPr eaLnBrk="1" hangingPunct="1"/>
            <a:r>
              <a:rPr lang="en-US" altLang="en-US">
                <a:latin typeface="Times New Roman" panose="02020603050405020304" pitchFamily="18" charset="0"/>
                <a:ea typeface="ＭＳ Ｐゴシック" panose="020B0600070205080204" pitchFamily="34" charset="-128"/>
              </a:rPr>
              <a:t>machine, and many other configurations. The Rules apply to, among other types:</a:t>
            </a:r>
          </a:p>
          <a:p>
            <a:pPr eaLnBrk="1" hangingPunct="1"/>
            <a:r>
              <a:rPr lang="en-US" altLang="en-US">
                <a:latin typeface="Times New Roman" panose="02020603050405020304" pitchFamily="18" charset="0"/>
                <a:ea typeface="ＭＳ Ｐゴシック" panose="020B0600070205080204" pitchFamily="34" charset="-128"/>
              </a:rPr>
              <a:t>software that is commercial, free, open source, recreational, an academic exercise or</a:t>
            </a:r>
          </a:p>
          <a:p>
            <a:pPr eaLnBrk="1" hangingPunct="1"/>
            <a:r>
              <a:rPr lang="en-US" altLang="en-US">
                <a:latin typeface="Times New Roman" panose="02020603050405020304" pitchFamily="18" charset="0"/>
                <a:ea typeface="ＭＳ Ｐゴシック" panose="020B0600070205080204" pitchFamily="34" charset="-128"/>
              </a:rPr>
              <a:t>a research tool.</a:t>
            </a:r>
          </a:p>
        </p:txBody>
      </p:sp>
    </p:spTree>
    <p:extLst>
      <p:ext uri="{BB962C8B-B14F-4D97-AF65-F5344CB8AC3E}">
        <p14:creationId xmlns:p14="http://schemas.microsoft.com/office/powerpoint/2010/main" val="380118724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Slide Image Placeholder 1"/>
          <p:cNvSpPr>
            <a:spLocks noGrp="1" noRot="1" noChangeAspect="1" noTextEdit="1"/>
          </p:cNvSpPr>
          <p:nvPr>
            <p:ph type="sldImg"/>
          </p:nvPr>
        </p:nvSpPr>
        <p:spPr>
          <a:ln/>
        </p:spPr>
      </p:sp>
      <p:sp>
        <p:nvSpPr>
          <p:cNvPr id="3" name="Notes Placeholder 2"/>
          <p:cNvSpPr>
            <a:spLocks noGrp="1"/>
          </p:cNvSpPr>
          <p:nvPr>
            <p:ph type="body" idx="1"/>
          </p:nvPr>
        </p:nvSpPr>
        <p:spPr/>
        <p:txBody>
          <a:bodyPr>
            <a:normAutofit fontScale="92500" lnSpcReduction="20000"/>
          </a:bodyPr>
          <a:lstStyle/>
          <a:p>
            <a:pPr eaLnBrk="1" hangingPunct="1">
              <a:lnSpc>
                <a:spcPct val="80000"/>
              </a:lnSpc>
              <a:defRPr/>
            </a:pPr>
            <a:r>
              <a:rPr lang="en-US" altLang="x-none" sz="1000">
                <a:latin typeface="Times New Roman" charset="0"/>
                <a:ea typeface="ＭＳ Ｐゴシック" charset="-128"/>
              </a:rPr>
              <a:t>As of this writing, the rules are as follows:</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1. The people who design, develop, or deploy a computing artifact are morally</a:t>
            </a:r>
          </a:p>
          <a:p>
            <a:pPr eaLnBrk="1" hangingPunct="1">
              <a:lnSpc>
                <a:spcPct val="80000"/>
              </a:lnSpc>
              <a:defRPr/>
            </a:pPr>
            <a:r>
              <a:rPr lang="en-US" altLang="x-none" sz="1000">
                <a:latin typeface="Times New Roman" charset="0"/>
                <a:ea typeface="ＭＳ Ｐゴシック" charset="-128"/>
              </a:rPr>
              <a:t>responsible for that artifact, and for the foreseeable effects of that artifact.</a:t>
            </a:r>
          </a:p>
          <a:p>
            <a:pPr eaLnBrk="1" hangingPunct="1">
              <a:lnSpc>
                <a:spcPct val="80000"/>
              </a:lnSpc>
              <a:defRPr/>
            </a:pPr>
            <a:r>
              <a:rPr lang="en-US" altLang="x-none" sz="1000">
                <a:latin typeface="Times New Roman" charset="0"/>
                <a:ea typeface="ＭＳ Ｐゴシック" charset="-128"/>
              </a:rPr>
              <a:t>This responsibility is shared with other people who design, develop, deploy or</a:t>
            </a:r>
          </a:p>
          <a:p>
            <a:pPr eaLnBrk="1" hangingPunct="1">
              <a:lnSpc>
                <a:spcPct val="80000"/>
              </a:lnSpc>
              <a:defRPr/>
            </a:pPr>
            <a:r>
              <a:rPr lang="en-US" altLang="x-none" sz="1000">
                <a:latin typeface="Times New Roman" charset="0"/>
                <a:ea typeface="ＭＳ Ｐゴシック" charset="-128"/>
              </a:rPr>
              <a:t>knowingly use the artifact as part of a sociotechnical system.</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2. The shared responsibility of computing artifacts is not a zero-sum game. The</a:t>
            </a:r>
          </a:p>
          <a:p>
            <a:pPr eaLnBrk="1" hangingPunct="1">
              <a:lnSpc>
                <a:spcPct val="80000"/>
              </a:lnSpc>
              <a:defRPr/>
            </a:pPr>
            <a:r>
              <a:rPr lang="en-US" altLang="x-none" sz="1000">
                <a:latin typeface="Times New Roman" charset="0"/>
                <a:ea typeface="ＭＳ Ｐゴシック" charset="-128"/>
              </a:rPr>
              <a:t>responsibility of an individual is not reduced simply because more people</a:t>
            </a:r>
          </a:p>
          <a:p>
            <a:pPr eaLnBrk="1" hangingPunct="1">
              <a:lnSpc>
                <a:spcPct val="80000"/>
              </a:lnSpc>
              <a:defRPr/>
            </a:pPr>
            <a:r>
              <a:rPr lang="en-US" altLang="x-none" sz="1000">
                <a:latin typeface="Times New Roman" charset="0"/>
                <a:ea typeface="ＭＳ Ｐゴシック" charset="-128"/>
              </a:rPr>
              <a:t>become involved in designing, developing, deploying, or using the artifact.</a:t>
            </a:r>
          </a:p>
          <a:p>
            <a:pPr eaLnBrk="1" hangingPunct="1">
              <a:lnSpc>
                <a:spcPct val="80000"/>
              </a:lnSpc>
              <a:defRPr/>
            </a:pPr>
            <a:r>
              <a:rPr lang="en-US" altLang="x-none" sz="1000">
                <a:latin typeface="Times New Roman" charset="0"/>
                <a:ea typeface="ＭＳ Ｐゴシック" charset="-128"/>
              </a:rPr>
              <a:t>Instead, a person</a:t>
            </a:r>
            <a:r>
              <a:rPr lang="en-US" altLang="en-US" sz="1000">
                <a:latin typeface="Times New Roman" charset="0"/>
                <a:ea typeface="ＭＳ Ｐゴシック" charset="-128"/>
              </a:rPr>
              <a:t>’</a:t>
            </a:r>
            <a:r>
              <a:rPr lang="en-US" altLang="x-none" sz="1000">
                <a:latin typeface="Times New Roman" charset="0"/>
                <a:ea typeface="ＭＳ Ｐゴシック" charset="-128"/>
              </a:rPr>
              <a:t>s responsibility includes being answerable for the behaviors</a:t>
            </a:r>
          </a:p>
          <a:p>
            <a:pPr eaLnBrk="1" hangingPunct="1">
              <a:lnSpc>
                <a:spcPct val="80000"/>
              </a:lnSpc>
              <a:defRPr/>
            </a:pPr>
            <a:r>
              <a:rPr lang="en-US" altLang="x-none" sz="1000">
                <a:latin typeface="Times New Roman" charset="0"/>
                <a:ea typeface="ＭＳ Ｐゴシック" charset="-128"/>
              </a:rPr>
              <a:t>of the artifact and for the artifact</a:t>
            </a:r>
            <a:r>
              <a:rPr lang="en-US" altLang="en-US" sz="1000">
                <a:latin typeface="Times New Roman" charset="0"/>
                <a:ea typeface="ＭＳ Ｐゴシック" charset="-128"/>
              </a:rPr>
              <a:t>’</a:t>
            </a:r>
            <a:r>
              <a:rPr lang="en-US" altLang="x-none" sz="1000">
                <a:latin typeface="Times New Roman" charset="0"/>
                <a:ea typeface="ＭＳ Ｐゴシック" charset="-128"/>
              </a:rPr>
              <a:t>s effects after deployment, to the degree to</a:t>
            </a:r>
          </a:p>
          <a:p>
            <a:pPr eaLnBrk="1" hangingPunct="1">
              <a:lnSpc>
                <a:spcPct val="80000"/>
              </a:lnSpc>
              <a:defRPr/>
            </a:pPr>
            <a:r>
              <a:rPr lang="en-US" altLang="x-none" sz="1000">
                <a:latin typeface="Times New Roman" charset="0"/>
                <a:ea typeface="ＭＳ Ｐゴシック" charset="-128"/>
              </a:rPr>
              <a:t>which these effects are reasonably foreseeable by that person.</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3. People who knowingly use a particular computing artifact are morally responsible</a:t>
            </a:r>
          </a:p>
          <a:p>
            <a:pPr eaLnBrk="1" hangingPunct="1">
              <a:lnSpc>
                <a:spcPct val="80000"/>
              </a:lnSpc>
              <a:defRPr/>
            </a:pPr>
            <a:r>
              <a:rPr lang="en-US" altLang="x-none" sz="1000">
                <a:latin typeface="Times New Roman" charset="0"/>
                <a:ea typeface="ＭＳ Ｐゴシック" charset="-128"/>
              </a:rPr>
              <a:t>for that use.</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4. People who knowingly design, develop, deploy, or use a computing artifact</a:t>
            </a:r>
          </a:p>
          <a:p>
            <a:pPr eaLnBrk="1" hangingPunct="1">
              <a:lnSpc>
                <a:spcPct val="80000"/>
              </a:lnSpc>
              <a:defRPr/>
            </a:pPr>
            <a:r>
              <a:rPr lang="en-US" altLang="x-none" sz="1000">
                <a:latin typeface="Times New Roman" charset="0"/>
                <a:ea typeface="ＭＳ Ｐゴシック" charset="-128"/>
              </a:rPr>
              <a:t>can do so responsibly only when they make a reasonable effort to take into</a:t>
            </a:r>
          </a:p>
          <a:p>
            <a:pPr eaLnBrk="1" hangingPunct="1">
              <a:lnSpc>
                <a:spcPct val="80000"/>
              </a:lnSpc>
              <a:defRPr/>
            </a:pPr>
            <a:r>
              <a:rPr lang="en-US" altLang="x-none" sz="1000">
                <a:latin typeface="Times New Roman" charset="0"/>
                <a:ea typeface="ＭＳ Ｐゴシック" charset="-128"/>
              </a:rPr>
              <a:t>account the sociotechnical systems in which the artifact is embedded.</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5. People who design, develop, deploy, promote, or evaluate a computing artifact</a:t>
            </a:r>
          </a:p>
          <a:p>
            <a:pPr eaLnBrk="1" hangingPunct="1">
              <a:lnSpc>
                <a:spcPct val="80000"/>
              </a:lnSpc>
              <a:defRPr/>
            </a:pPr>
            <a:r>
              <a:rPr lang="en-US" altLang="x-none" sz="1000">
                <a:latin typeface="Times New Roman" charset="0"/>
                <a:ea typeface="ＭＳ Ｐゴシック" charset="-128"/>
              </a:rPr>
              <a:t>should not explicitly or implicitly deceive users about the artifact or its foreseeable</a:t>
            </a:r>
          </a:p>
          <a:p>
            <a:pPr eaLnBrk="1" hangingPunct="1">
              <a:lnSpc>
                <a:spcPct val="80000"/>
              </a:lnSpc>
              <a:defRPr/>
            </a:pPr>
            <a:r>
              <a:rPr lang="en-US" altLang="x-none" sz="1000">
                <a:latin typeface="Times New Roman" charset="0"/>
                <a:ea typeface="ＭＳ Ｐゴシック" charset="-128"/>
              </a:rPr>
              <a:t>effects, or about the sociotechnical systems in which the artifact is embedded.</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Compared to the codes of ethics discussed earlier, The Rules are few in</a:t>
            </a:r>
          </a:p>
          <a:p>
            <a:pPr eaLnBrk="1" hangingPunct="1">
              <a:lnSpc>
                <a:spcPct val="80000"/>
              </a:lnSpc>
              <a:defRPr/>
            </a:pPr>
            <a:r>
              <a:rPr lang="en-US" altLang="x-none" sz="1000">
                <a:latin typeface="Times New Roman" charset="0"/>
                <a:ea typeface="ＭＳ Ｐゴシック" charset="-128"/>
              </a:rPr>
              <a:t>number and quite general in nature. They are intended to apply to a broad spectrum</a:t>
            </a:r>
          </a:p>
          <a:p>
            <a:pPr eaLnBrk="1" hangingPunct="1">
              <a:lnSpc>
                <a:spcPct val="80000"/>
              </a:lnSpc>
              <a:defRPr/>
            </a:pPr>
            <a:r>
              <a:rPr lang="en-US" altLang="x-none" sz="1000">
                <a:latin typeface="Times New Roman" charset="0"/>
                <a:ea typeface="ＭＳ Ｐゴシック" charset="-128"/>
              </a:rPr>
              <a:t>of people involved in computer system design and development. The Rules have</a:t>
            </a:r>
          </a:p>
          <a:p>
            <a:pPr eaLnBrk="1" hangingPunct="1">
              <a:lnSpc>
                <a:spcPct val="80000"/>
              </a:lnSpc>
              <a:defRPr/>
            </a:pPr>
            <a:r>
              <a:rPr lang="en-US" altLang="x-none" sz="1000">
                <a:latin typeface="Times New Roman" charset="0"/>
                <a:ea typeface="ＭＳ Ｐゴシック" charset="-128"/>
              </a:rPr>
              <a:t>gathered broad support as useful guidelines by academics, practitioners, computer</a:t>
            </a:r>
          </a:p>
          <a:p>
            <a:pPr eaLnBrk="1" hangingPunct="1">
              <a:lnSpc>
                <a:spcPct val="80000"/>
              </a:lnSpc>
              <a:defRPr/>
            </a:pPr>
            <a:r>
              <a:rPr lang="en-US" altLang="x-none" sz="1000">
                <a:latin typeface="Times New Roman" charset="0"/>
                <a:ea typeface="ＭＳ Ｐゴシック" charset="-128"/>
              </a:rPr>
              <a:t>scientists, and philosophers from a number of countries [MILL11]. It seems likely</a:t>
            </a:r>
          </a:p>
          <a:p>
            <a:pPr eaLnBrk="1" hangingPunct="1">
              <a:lnSpc>
                <a:spcPct val="80000"/>
              </a:lnSpc>
              <a:defRPr/>
            </a:pPr>
            <a:r>
              <a:rPr lang="en-US" altLang="x-none" sz="1000">
                <a:latin typeface="Times New Roman" charset="0"/>
                <a:ea typeface="ＭＳ Ｐゴシック" charset="-128"/>
              </a:rPr>
              <a:t>that The Rules will influence future versions of codes of ethics by computer-related</a:t>
            </a:r>
          </a:p>
          <a:p>
            <a:pPr eaLnBrk="1" hangingPunct="1">
              <a:lnSpc>
                <a:spcPct val="80000"/>
              </a:lnSpc>
              <a:defRPr/>
            </a:pPr>
            <a:r>
              <a:rPr lang="en-US" altLang="x-none" sz="1000">
                <a:latin typeface="Times New Roman" charset="0"/>
                <a:ea typeface="ＭＳ Ｐゴシック" charset="-128"/>
              </a:rPr>
              <a:t>professional organizations.</a:t>
            </a:r>
          </a:p>
        </p:txBody>
      </p:sp>
      <p:sp>
        <p:nvSpPr>
          <p:cNvPr id="9318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B25B269-8C00-46C0-9F3A-C293B7213519}" type="slidenum">
              <a:rPr lang="en-AU" altLang="en-US">
                <a:latin typeface="Arial" panose="020B0604020202020204" pitchFamily="34" charset="0"/>
              </a:rPr>
              <a:pPr>
                <a:spcBef>
                  <a:spcPct val="0"/>
                </a:spcBef>
              </a:pPr>
              <a:t>49</a:t>
            </a:fld>
            <a:endParaRPr lang="en-AU" altLang="en-US">
              <a:latin typeface="Arial" panose="020B0604020202020204" pitchFamily="34" charset="0"/>
            </a:endParaRPr>
          </a:p>
        </p:txBody>
      </p:sp>
    </p:spTree>
    <p:extLst>
      <p:ext uri="{BB962C8B-B14F-4D97-AF65-F5344CB8AC3E}">
        <p14:creationId xmlns:p14="http://schemas.microsoft.com/office/powerpoint/2010/main" val="18832697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E3F97AC-2737-46D5-882B-8D3953496824}" type="slidenum">
              <a:rPr lang="en-AU" altLang="en-US">
                <a:solidFill>
                  <a:srgbClr val="000000"/>
                </a:solidFill>
                <a:latin typeface="Arial" panose="020B0604020202020204" pitchFamily="34" charset="0"/>
              </a:rPr>
              <a:pPr>
                <a:spcBef>
                  <a:spcPct val="0"/>
                </a:spcBef>
              </a:pPr>
              <a:t>50</a:t>
            </a:fld>
            <a:endParaRPr lang="en-AU" altLang="en-US">
              <a:solidFill>
                <a:srgbClr val="000000"/>
              </a:solidFill>
              <a:latin typeface="Arial" panose="020B0604020202020204" pitchFamily="34" charset="0"/>
            </a:endParaRPr>
          </a:p>
        </p:txBody>
      </p:sp>
      <p:sp>
        <p:nvSpPr>
          <p:cNvPr id="95234" name="Rectangle 4"/>
          <p:cNvSpPr>
            <a:spLocks noGrp="1" noRot="1" noChangeAspect="1" noChangeArrowheads="1" noTextEdit="1"/>
          </p:cNvSpPr>
          <p:nvPr>
            <p:ph type="sldImg"/>
          </p:nvPr>
        </p:nvSpPr>
        <p:spPr>
          <a:ln/>
        </p:spPr>
      </p:sp>
      <p:sp>
        <p:nvSpPr>
          <p:cNvPr id="95235" name="Rectangle 5"/>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Times New Roman" panose="02020603050405020304" pitchFamily="18" charset="0"/>
                <a:ea typeface="ＭＳ Ｐゴシック" panose="020B0600070205080204" pitchFamily="34" charset="-128"/>
              </a:rPr>
              <a:t>Chapter 19 summary.</a:t>
            </a:r>
          </a:p>
        </p:txBody>
      </p:sp>
    </p:spTree>
    <p:extLst>
      <p:ext uri="{BB962C8B-B14F-4D97-AF65-F5344CB8AC3E}">
        <p14:creationId xmlns:p14="http://schemas.microsoft.com/office/powerpoint/2010/main" val="398905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9EB1B8A-E8C2-0D47-BCB4-1F268BA287AC}" type="slidenum">
              <a:rPr lang="en-AU"/>
              <a:pPr/>
              <a:t>5</a:t>
            </a:fld>
            <a:endParaRPr lang="en-AU"/>
          </a:p>
        </p:txBody>
      </p:sp>
      <p:sp>
        <p:nvSpPr>
          <p:cNvPr id="214018" name="Rectangle 2"/>
          <p:cNvSpPr>
            <a:spLocks noGrp="1" noRot="1" noChangeAspect="1" noChangeArrowheads="1" noTextEdit="1"/>
          </p:cNvSpPr>
          <p:nvPr>
            <p:ph type="sldImg"/>
          </p:nvPr>
        </p:nvSpPr>
        <p:spPr>
          <a:ln/>
        </p:spPr>
      </p:sp>
      <p:sp>
        <p:nvSpPr>
          <p:cNvPr id="214019"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This process is illustrated in Figure 14.1 (adapted from figure 1 in ISO27005 (</a:t>
            </a:r>
            <a:r>
              <a:rPr lang="en-US" sz="1200" i="1" kern="1200" baseline="0" dirty="0">
                <a:solidFill>
                  <a:schemeClr val="tx1"/>
                </a:solidFill>
                <a:latin typeface="Arial" pitchFamily="-109" charset="0"/>
                <a:ea typeface="+mn-ea"/>
                <a:cs typeface="+mn-cs"/>
              </a:rPr>
              <a:t>Information security risk management, </a:t>
            </a:r>
            <a:r>
              <a:rPr lang="en-US" sz="1200" i="0" kern="1200" baseline="0" dirty="0">
                <a:solidFill>
                  <a:schemeClr val="tx1"/>
                </a:solidFill>
                <a:latin typeface="Arial" pitchFamily="-109" charset="0"/>
                <a:ea typeface="+mn-ea"/>
                <a:cs typeface="+mn-cs"/>
              </a:rPr>
              <a:t>2005)</a:t>
            </a:r>
            <a:r>
              <a:rPr lang="en-US" sz="1200" kern="1200" baseline="0" dirty="0">
                <a:solidFill>
                  <a:schemeClr val="tx1"/>
                </a:solidFill>
                <a:latin typeface="Arial" pitchFamily="-109" charset="0"/>
                <a:ea typeface="+mn-ea"/>
                <a:cs typeface="+mn-cs"/>
              </a:rPr>
              <a:t> and</a:t>
            </a:r>
          </a:p>
          <a:p>
            <a:r>
              <a:rPr lang="en-US" sz="1200" kern="1200" baseline="0" dirty="0">
                <a:solidFill>
                  <a:schemeClr val="tx1"/>
                </a:solidFill>
                <a:latin typeface="Arial" pitchFamily="-109" charset="0"/>
                <a:ea typeface="+mn-ea"/>
                <a:cs typeface="+mn-cs"/>
              </a:rPr>
              <a:t>figure 1 in ISO13335, part 3]), with  a particular</a:t>
            </a:r>
          </a:p>
          <a:p>
            <a:r>
              <a:rPr lang="en-US" sz="1200" kern="1200" baseline="0" dirty="0">
                <a:solidFill>
                  <a:schemeClr val="tx1"/>
                </a:solidFill>
                <a:latin typeface="Arial" pitchFamily="-109" charset="0"/>
                <a:ea typeface="+mn-ea"/>
                <a:cs typeface="+mn-cs"/>
              </a:rPr>
              <a:t>focus on the internal details relating to the </a:t>
            </a:r>
            <a:r>
              <a:rPr lang="en-US" sz="1200" b="1" kern="1200" baseline="0" dirty="0">
                <a:solidFill>
                  <a:schemeClr val="tx1"/>
                </a:solidFill>
                <a:latin typeface="Arial" pitchFamily="-109" charset="0"/>
                <a:ea typeface="+mn-ea"/>
                <a:cs typeface="+mn-cs"/>
              </a:rPr>
              <a:t>risk assessment</a:t>
            </a:r>
            <a:r>
              <a:rPr lang="en-US" sz="1200" kern="1200" baseline="0" dirty="0">
                <a:solidFill>
                  <a:schemeClr val="tx1"/>
                </a:solidFill>
                <a:latin typeface="Arial" pitchFamily="-109" charset="0"/>
                <a:ea typeface="+mn-ea"/>
                <a:cs typeface="+mn-cs"/>
              </a:rPr>
              <a:t>  process. IT security management</a:t>
            </a:r>
          </a:p>
          <a:p>
            <a:r>
              <a:rPr lang="en-US" sz="1200" kern="1200" baseline="0" dirty="0">
                <a:solidFill>
                  <a:schemeClr val="tx1"/>
                </a:solidFill>
                <a:latin typeface="Arial" pitchFamily="-109" charset="0"/>
                <a:ea typeface="+mn-ea"/>
                <a:cs typeface="+mn-cs"/>
              </a:rPr>
              <a:t>needs to be a key part of an organization’s overall management plan. Similarly,</a:t>
            </a:r>
          </a:p>
          <a:p>
            <a:r>
              <a:rPr lang="en-US" sz="1200" kern="1200" baseline="0" dirty="0">
                <a:solidFill>
                  <a:schemeClr val="tx1"/>
                </a:solidFill>
                <a:latin typeface="Arial" pitchFamily="-109" charset="0"/>
                <a:ea typeface="+mn-ea"/>
                <a:cs typeface="+mn-cs"/>
              </a:rPr>
              <a:t>the IT security risk assessment process should be incorporated into the wider risk</a:t>
            </a:r>
          </a:p>
          <a:p>
            <a:r>
              <a:rPr lang="en-US" sz="1200" kern="1200" baseline="0" dirty="0">
                <a:solidFill>
                  <a:schemeClr val="tx1"/>
                </a:solidFill>
                <a:latin typeface="Arial" pitchFamily="-109" charset="0"/>
                <a:ea typeface="+mn-ea"/>
                <a:cs typeface="+mn-cs"/>
              </a:rPr>
              <a:t>assessment of all the organization’s assets and business processes. Hence, unless senior</a:t>
            </a:r>
          </a:p>
          <a:p>
            <a:r>
              <a:rPr lang="en-US" sz="1200" kern="1200" baseline="0" dirty="0">
                <a:solidFill>
                  <a:schemeClr val="tx1"/>
                </a:solidFill>
                <a:latin typeface="Arial" pitchFamily="-109" charset="0"/>
                <a:ea typeface="+mn-ea"/>
                <a:cs typeface="+mn-cs"/>
              </a:rPr>
              <a:t>management in an organization are aware of, and support, this process, it is unlikely</a:t>
            </a:r>
          </a:p>
          <a:p>
            <a:r>
              <a:rPr lang="en-US" sz="1200" kern="1200" baseline="0" dirty="0">
                <a:solidFill>
                  <a:schemeClr val="tx1"/>
                </a:solidFill>
                <a:latin typeface="Arial" pitchFamily="-109" charset="0"/>
                <a:ea typeface="+mn-ea"/>
                <a:cs typeface="+mn-cs"/>
              </a:rPr>
              <a:t>that the desired security objectives will be met and contribute appropriately to the</a:t>
            </a:r>
          </a:p>
          <a:p>
            <a:r>
              <a:rPr lang="en-US" sz="1200" kern="1200" baseline="0" dirty="0">
                <a:solidFill>
                  <a:schemeClr val="tx1"/>
                </a:solidFill>
                <a:latin typeface="Arial" pitchFamily="-109" charset="0"/>
                <a:ea typeface="+mn-ea"/>
                <a:cs typeface="+mn-cs"/>
              </a:rPr>
              <a:t>organization’s business outcomes. Note that IT management is not something undertaken</a:t>
            </a:r>
          </a:p>
          <a:p>
            <a:r>
              <a:rPr lang="en-US" sz="1200" kern="1200" baseline="0" dirty="0">
                <a:solidFill>
                  <a:schemeClr val="tx1"/>
                </a:solidFill>
                <a:latin typeface="Arial" pitchFamily="-109" charset="0"/>
                <a:ea typeface="+mn-ea"/>
                <a:cs typeface="+mn-cs"/>
              </a:rPr>
              <a:t>just once. Rather it is a cyclic process that must be repeated constantly in order</a:t>
            </a:r>
          </a:p>
          <a:p>
            <a:r>
              <a:rPr lang="en-US" sz="1200" kern="1200" baseline="0" dirty="0">
                <a:solidFill>
                  <a:schemeClr val="tx1"/>
                </a:solidFill>
                <a:latin typeface="Arial" pitchFamily="-109" charset="0"/>
                <a:ea typeface="+mn-ea"/>
                <a:cs typeface="+mn-cs"/>
              </a:rPr>
              <a:t>to keep pace with the rapid changes in both IT technology and the risk environment.</a:t>
            </a:r>
            <a:endParaRPr lang="en-US" dirty="0">
              <a:latin typeface="Times" pitchFamily="-109" charset="0"/>
            </a:endParaRPr>
          </a:p>
        </p:txBody>
      </p:sp>
    </p:spTree>
    <p:extLst>
      <p:ext uri="{BB962C8B-B14F-4D97-AF65-F5344CB8AC3E}">
        <p14:creationId xmlns:p14="http://schemas.microsoft.com/office/powerpoint/2010/main" val="1889320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D09D08-8CF7-AE4E-9CF2-FC11D8CE56A0}" type="slidenum">
              <a:rPr lang="en-AU"/>
              <a:pPr/>
              <a:t>6</a:t>
            </a:fld>
            <a:endParaRPr lang="en-AU"/>
          </a:p>
        </p:txBody>
      </p:sp>
      <p:sp>
        <p:nvSpPr>
          <p:cNvPr id="216066" name="Rectangle 2"/>
          <p:cNvSpPr>
            <a:spLocks noGrp="1" noRot="1" noChangeAspect="1" noChangeArrowheads="1" noTextEdit="1"/>
          </p:cNvSpPr>
          <p:nvPr>
            <p:ph type="sldImg"/>
          </p:nvPr>
        </p:nvSpPr>
        <p:spPr>
          <a:ln/>
        </p:spPr>
      </p:sp>
      <p:sp>
        <p:nvSpPr>
          <p:cNvPr id="21606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iterative nature of this process is a key focus of ISO 31000 </a:t>
            </a:r>
            <a:r>
              <a:rPr lang="en-US" sz="1200" i="1" kern="1200" baseline="0" dirty="0">
                <a:solidFill>
                  <a:schemeClr val="tx1"/>
                </a:solidFill>
                <a:latin typeface="Arial" pitchFamily="-109" charset="0"/>
                <a:ea typeface="+mn-ea"/>
                <a:cs typeface="+mn-cs"/>
              </a:rPr>
              <a:t>(Risk management-Principles and guidelines</a:t>
            </a:r>
            <a:r>
              <a:rPr lang="en-US" sz="1200" kern="1200" baseline="0" dirty="0">
                <a:solidFill>
                  <a:schemeClr val="tx1"/>
                </a:solidFill>
                <a:latin typeface="Arial" pitchFamily="-109" charset="0"/>
                <a:ea typeface="+mn-ea"/>
                <a:cs typeface="+mn-cs"/>
              </a:rPr>
              <a:t>, 2009), and is specifically applied to the security risk management process in ISO 27005.</a:t>
            </a:r>
          </a:p>
          <a:p>
            <a:r>
              <a:rPr lang="en-US" sz="1200" kern="1200" baseline="0" dirty="0">
                <a:solidFill>
                  <a:schemeClr val="tx1"/>
                </a:solidFill>
                <a:latin typeface="Arial" pitchFamily="-109" charset="0"/>
                <a:ea typeface="+mn-ea"/>
                <a:cs typeface="+mn-cs"/>
              </a:rPr>
              <a:t>This standard details a model process for managing information security that comprises the following </a:t>
            </a:r>
            <a:r>
              <a:rPr lang="en-US" sz="1200" b="0" kern="1200" baseline="0" dirty="0">
                <a:solidFill>
                  <a:schemeClr val="tx1"/>
                </a:solidFill>
                <a:latin typeface="Arial" pitchFamily="-109" charset="0"/>
                <a:ea typeface="+mn-ea"/>
                <a:cs typeface="+mn-cs"/>
              </a:rPr>
              <a:t>steps: </a:t>
            </a:r>
          </a:p>
          <a:p>
            <a:endParaRPr lang="en-US" sz="1200" b="0" kern="1200" baseline="0" dirty="0">
              <a:solidFill>
                <a:schemeClr val="tx1"/>
              </a:solidFill>
              <a:latin typeface="Arial" pitchFamily="-109" charset="0"/>
              <a:ea typeface="+mn-ea"/>
              <a:cs typeface="+mn-cs"/>
            </a:endParaRPr>
          </a:p>
          <a:p>
            <a:r>
              <a:rPr lang="en-US" sz="1200" b="1" kern="1200" baseline="0" dirty="0">
                <a:solidFill>
                  <a:schemeClr val="tx1"/>
                </a:solidFill>
                <a:latin typeface="Arial" pitchFamily="-109" charset="0"/>
                <a:ea typeface="+mn-ea"/>
                <a:cs typeface="+mn-cs"/>
              </a:rPr>
              <a:t>Plan:  </a:t>
            </a:r>
            <a:r>
              <a:rPr lang="en-US" sz="1200" b="0" kern="1200" baseline="0" dirty="0">
                <a:solidFill>
                  <a:schemeClr val="tx1"/>
                </a:solidFill>
                <a:latin typeface="Arial" pitchFamily="-109" charset="0"/>
                <a:ea typeface="+mn-ea"/>
                <a:cs typeface="+mn-cs"/>
              </a:rPr>
              <a:t>Establish security policy, objectives, processes and procedures; perform risk assessment; develop risk treatment plan with appropriate selection of controls or acceptance of risk.</a:t>
            </a:r>
          </a:p>
          <a:p>
            <a:endParaRPr lang="en-US" sz="1200" b="0" kern="1200" baseline="0" dirty="0">
              <a:solidFill>
                <a:schemeClr val="tx1"/>
              </a:solidFill>
              <a:latin typeface="Arial" pitchFamily="-109" charset="0"/>
              <a:ea typeface="+mn-ea"/>
              <a:cs typeface="+mn-cs"/>
            </a:endParaRPr>
          </a:p>
          <a:p>
            <a:r>
              <a:rPr lang="en-US" sz="1200" b="1" kern="1200" baseline="0" dirty="0">
                <a:solidFill>
                  <a:schemeClr val="tx1"/>
                </a:solidFill>
                <a:latin typeface="Arial" pitchFamily="-109" charset="0"/>
                <a:ea typeface="+mn-ea"/>
                <a:cs typeface="+mn-cs"/>
              </a:rPr>
              <a:t>Do:  </a:t>
            </a:r>
            <a:r>
              <a:rPr lang="en-US" sz="1200" b="0" kern="1200" baseline="0" dirty="0">
                <a:solidFill>
                  <a:schemeClr val="tx1"/>
                </a:solidFill>
                <a:latin typeface="Arial" pitchFamily="-109" charset="0"/>
                <a:ea typeface="+mn-ea"/>
                <a:cs typeface="+mn-cs"/>
              </a:rPr>
              <a:t>Implement the risk treatment plan.</a:t>
            </a:r>
          </a:p>
          <a:p>
            <a:endParaRPr lang="en-US" sz="1200" b="0" kern="1200" baseline="0" dirty="0">
              <a:solidFill>
                <a:schemeClr val="tx1"/>
              </a:solidFill>
              <a:latin typeface="Arial" pitchFamily="-109" charset="0"/>
              <a:ea typeface="+mn-ea"/>
              <a:cs typeface="+mn-cs"/>
            </a:endParaRPr>
          </a:p>
          <a:p>
            <a:r>
              <a:rPr lang="en-US" sz="1200" b="1" kern="1200" baseline="0" dirty="0">
                <a:solidFill>
                  <a:schemeClr val="tx1"/>
                </a:solidFill>
                <a:latin typeface="Arial" pitchFamily="-109" charset="0"/>
                <a:ea typeface="+mn-ea"/>
                <a:cs typeface="+mn-cs"/>
              </a:rPr>
              <a:t>Check:  </a:t>
            </a:r>
            <a:r>
              <a:rPr lang="en-US" sz="1200" b="0" kern="1200" baseline="0" dirty="0">
                <a:solidFill>
                  <a:schemeClr val="tx1"/>
                </a:solidFill>
                <a:latin typeface="Arial" pitchFamily="-109" charset="0"/>
                <a:ea typeface="+mn-ea"/>
                <a:cs typeface="+mn-cs"/>
              </a:rPr>
              <a:t>Monitor and maintain the risk treatment plan.</a:t>
            </a:r>
          </a:p>
          <a:p>
            <a:endParaRPr lang="en-US" sz="1200" b="0" kern="1200" baseline="0" dirty="0">
              <a:solidFill>
                <a:schemeClr val="tx1"/>
              </a:solidFill>
              <a:latin typeface="Arial" pitchFamily="-109" charset="0"/>
              <a:ea typeface="+mn-ea"/>
              <a:cs typeface="+mn-cs"/>
            </a:endParaRPr>
          </a:p>
          <a:p>
            <a:r>
              <a:rPr lang="en-US" sz="1200" b="1" kern="1200" baseline="0" dirty="0">
                <a:solidFill>
                  <a:schemeClr val="tx1"/>
                </a:solidFill>
                <a:latin typeface="Arial" pitchFamily="-109" charset="0"/>
                <a:ea typeface="+mn-ea"/>
                <a:cs typeface="+mn-cs"/>
              </a:rPr>
              <a:t>Act:</a:t>
            </a:r>
            <a:r>
              <a:rPr lang="en-US" sz="1200" b="0" kern="1200" baseline="0" dirty="0">
                <a:solidFill>
                  <a:schemeClr val="tx1"/>
                </a:solidFill>
                <a:latin typeface="Arial" pitchFamily="-109" charset="0"/>
                <a:ea typeface="+mn-ea"/>
                <a:cs typeface="+mn-cs"/>
              </a:rPr>
              <a:t>  Maintain and improve the information security risk management in response to incidents, review, or identified changes.</a:t>
            </a:r>
          </a:p>
          <a:p>
            <a:endParaRPr lang="en-US" sz="1200" b="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process is illustrated in Figure 14.2, which can be aligned with Figure 14.1. The outcome of this process should be that the security needs of the interested parties are managed appropriately.</a:t>
            </a:r>
            <a:endParaRPr lang="en-US" sz="1200" b="0" kern="1200" baseline="0" dirty="0">
              <a:solidFill>
                <a:schemeClr val="tx1"/>
              </a:solidFill>
              <a:latin typeface="Arial" pitchFamily="-109" charset="0"/>
              <a:ea typeface="+mn-ea"/>
              <a:cs typeface="+mn-cs"/>
            </a:endParaRPr>
          </a:p>
        </p:txBody>
      </p:sp>
    </p:spTree>
    <p:extLst>
      <p:ext uri="{BB962C8B-B14F-4D97-AF65-F5344CB8AC3E}">
        <p14:creationId xmlns:p14="http://schemas.microsoft.com/office/powerpoint/2010/main" val="2690002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C6DB532-EFE8-3C47-BBEA-E855717BF32D}" type="slidenum">
              <a:rPr lang="en-AU"/>
              <a:pPr/>
              <a:t>7</a:t>
            </a:fld>
            <a:endParaRPr lang="en-AU"/>
          </a:p>
        </p:txBody>
      </p:sp>
      <p:sp>
        <p:nvSpPr>
          <p:cNvPr id="218114" name="Rectangle 2"/>
          <p:cNvSpPr>
            <a:spLocks noGrp="1" noRot="1" noChangeAspect="1" noChangeArrowheads="1" noTextEdit="1"/>
          </p:cNvSpPr>
          <p:nvPr>
            <p:ph type="sldImg"/>
          </p:nvPr>
        </p:nvSpPr>
        <p:spPr>
          <a:ln/>
        </p:spPr>
      </p:sp>
      <p:sp>
        <p:nvSpPr>
          <p:cNvPr id="218115"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initial step in the IT security management process comprises an examination of</a:t>
            </a:r>
          </a:p>
          <a:p>
            <a:r>
              <a:rPr lang="en-US" sz="1200" kern="1200" baseline="0" dirty="0">
                <a:solidFill>
                  <a:schemeClr val="tx1"/>
                </a:solidFill>
                <a:latin typeface="Arial" pitchFamily="-109" charset="0"/>
                <a:ea typeface="+mn-ea"/>
                <a:cs typeface="+mn-cs"/>
              </a:rPr>
              <a:t>the organization’s IT security objectives, strategies, and policies in the context of the</a:t>
            </a:r>
          </a:p>
          <a:p>
            <a:r>
              <a:rPr lang="en-US" sz="1200" kern="1200" baseline="0" dirty="0">
                <a:solidFill>
                  <a:schemeClr val="tx1"/>
                </a:solidFill>
                <a:latin typeface="Arial" pitchFamily="-109" charset="0"/>
                <a:ea typeface="+mn-ea"/>
                <a:cs typeface="+mn-cs"/>
              </a:rPr>
              <a:t>organization’s general risk profile. This can only occur in the context of the wider</a:t>
            </a:r>
          </a:p>
          <a:p>
            <a:r>
              <a:rPr lang="en-US" sz="1200" kern="1200" baseline="0" dirty="0">
                <a:solidFill>
                  <a:schemeClr val="tx1"/>
                </a:solidFill>
                <a:latin typeface="Arial" pitchFamily="-109" charset="0"/>
                <a:ea typeface="+mn-ea"/>
                <a:cs typeface="+mn-cs"/>
              </a:rPr>
              <a:t>organizational objectives and policies, as part of the management of the organization.</a:t>
            </a:r>
          </a:p>
          <a:p>
            <a:r>
              <a:rPr lang="en-US" sz="1200" kern="1200" baseline="0" dirty="0">
                <a:solidFill>
                  <a:schemeClr val="tx1"/>
                </a:solidFill>
                <a:latin typeface="Arial" pitchFamily="-109" charset="0"/>
                <a:ea typeface="+mn-ea"/>
                <a:cs typeface="+mn-cs"/>
              </a:rPr>
              <a:t>Organizational security objectives identify what IT security outcomes should be</a:t>
            </a:r>
          </a:p>
          <a:p>
            <a:r>
              <a:rPr lang="en-US" sz="1200" kern="1200" baseline="0" dirty="0">
                <a:solidFill>
                  <a:schemeClr val="tx1"/>
                </a:solidFill>
                <a:latin typeface="Arial" pitchFamily="-109" charset="0"/>
                <a:ea typeface="+mn-ea"/>
                <a:cs typeface="+mn-cs"/>
              </a:rPr>
              <a:t>achieved. They need to address individual rights, legal requirements, and standards</a:t>
            </a:r>
          </a:p>
          <a:p>
            <a:r>
              <a:rPr lang="en-US" sz="1200" kern="1200" baseline="0" dirty="0">
                <a:solidFill>
                  <a:schemeClr val="tx1"/>
                </a:solidFill>
                <a:latin typeface="Arial" pitchFamily="-109" charset="0"/>
                <a:ea typeface="+mn-ea"/>
                <a:cs typeface="+mn-cs"/>
              </a:rPr>
              <a:t>imposed on the organization, in support of the overall organizational objectives.</a:t>
            </a:r>
          </a:p>
          <a:p>
            <a:r>
              <a:rPr lang="en-US" sz="1200" kern="1200" baseline="0" dirty="0">
                <a:solidFill>
                  <a:schemeClr val="tx1"/>
                </a:solidFill>
                <a:latin typeface="Arial" pitchFamily="-109" charset="0"/>
                <a:ea typeface="+mn-ea"/>
                <a:cs typeface="+mn-cs"/>
              </a:rPr>
              <a:t>Organizational security strategies identify how these objectives can be met. Organizational</a:t>
            </a:r>
          </a:p>
          <a:p>
            <a:r>
              <a:rPr lang="en-US" sz="1200" kern="1200" baseline="0" dirty="0">
                <a:solidFill>
                  <a:schemeClr val="tx1"/>
                </a:solidFill>
                <a:latin typeface="Arial" pitchFamily="-109" charset="0"/>
                <a:ea typeface="+mn-ea"/>
                <a:cs typeface="+mn-cs"/>
              </a:rPr>
              <a:t>security policies identify what needs to be done. These objectives, strategies, and</a:t>
            </a:r>
          </a:p>
          <a:p>
            <a:r>
              <a:rPr lang="en-US" sz="1200" kern="1200" baseline="0" dirty="0">
                <a:solidFill>
                  <a:schemeClr val="tx1"/>
                </a:solidFill>
                <a:latin typeface="Arial" pitchFamily="-109" charset="0"/>
                <a:ea typeface="+mn-ea"/>
                <a:cs typeface="+mn-cs"/>
              </a:rPr>
              <a:t>policies need to be maintained and regularly updated based on the results of periodic</a:t>
            </a:r>
          </a:p>
          <a:p>
            <a:r>
              <a:rPr lang="en-US" sz="1200" kern="1200" baseline="0" dirty="0">
                <a:solidFill>
                  <a:schemeClr val="tx1"/>
                </a:solidFill>
                <a:latin typeface="Arial" pitchFamily="-109" charset="0"/>
                <a:ea typeface="+mn-ea"/>
                <a:cs typeface="+mn-cs"/>
              </a:rPr>
              <a:t>security reviews to reflect the constantly changing technological and risk environments.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To help identify these organizational security objectives, the role and importance</a:t>
            </a:r>
          </a:p>
          <a:p>
            <a:r>
              <a:rPr lang="en-US" sz="1200" kern="1200" baseline="0" dirty="0">
                <a:solidFill>
                  <a:schemeClr val="tx1"/>
                </a:solidFill>
                <a:latin typeface="Arial" pitchFamily="-109" charset="0"/>
                <a:ea typeface="+mn-ea"/>
                <a:cs typeface="+mn-cs"/>
              </a:rPr>
              <a:t>of the IT systems in the organization is examined. The value of these systems</a:t>
            </a:r>
          </a:p>
          <a:p>
            <a:r>
              <a:rPr lang="en-US" sz="1200" kern="1200" baseline="0" dirty="0">
                <a:solidFill>
                  <a:schemeClr val="tx1"/>
                </a:solidFill>
                <a:latin typeface="Arial" pitchFamily="-109" charset="0"/>
                <a:ea typeface="+mn-ea"/>
                <a:cs typeface="+mn-cs"/>
              </a:rPr>
              <a:t>in assisting the organization achieve its goals is reviewed, not just the direct costs of</a:t>
            </a:r>
          </a:p>
          <a:p>
            <a:r>
              <a:rPr lang="en-US" sz="1200" kern="1200" baseline="0" dirty="0">
                <a:solidFill>
                  <a:schemeClr val="tx1"/>
                </a:solidFill>
                <a:latin typeface="Arial" pitchFamily="-109" charset="0"/>
                <a:ea typeface="+mn-ea"/>
                <a:cs typeface="+mn-cs"/>
              </a:rPr>
              <a:t>these systems. Questions that help clarify these issues include the following: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What key aspects of the organization require IT support in order to function</a:t>
            </a:r>
          </a:p>
          <a:p>
            <a:r>
              <a:rPr lang="en-US" sz="1200" kern="1200" baseline="0" dirty="0">
                <a:solidFill>
                  <a:schemeClr val="tx1"/>
                </a:solidFill>
                <a:latin typeface="Arial" pitchFamily="-109" charset="0"/>
                <a:ea typeface="+mn-ea"/>
                <a:cs typeface="+mn-cs"/>
              </a:rPr>
              <a:t>efficiently?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What tasks can only be performed with IT support?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Which essential decisions depend on the accuracy, currency, integrity, or</a:t>
            </a:r>
          </a:p>
          <a:p>
            <a:r>
              <a:rPr lang="en-US" sz="1200" kern="1200" baseline="0" dirty="0">
                <a:solidFill>
                  <a:schemeClr val="tx1"/>
                </a:solidFill>
                <a:latin typeface="Arial" pitchFamily="-109" charset="0"/>
                <a:ea typeface="+mn-ea"/>
                <a:cs typeface="+mn-cs"/>
              </a:rPr>
              <a:t>availability of data managed by the IT systems?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What data created, managed, processed, and stored by the IT systems need</a:t>
            </a:r>
          </a:p>
          <a:p>
            <a:r>
              <a:rPr lang="en-US" sz="1200" kern="1200" baseline="0" dirty="0">
                <a:solidFill>
                  <a:schemeClr val="tx1"/>
                </a:solidFill>
                <a:latin typeface="Arial" pitchFamily="-109" charset="0"/>
                <a:ea typeface="+mn-ea"/>
                <a:cs typeface="+mn-cs"/>
              </a:rPr>
              <a:t>protection?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What are the consequences to the organization of a security failure in their IT</a:t>
            </a:r>
          </a:p>
          <a:p>
            <a:r>
              <a:rPr lang="en-US" sz="1200" kern="1200" baseline="0" dirty="0">
                <a:solidFill>
                  <a:schemeClr val="tx1"/>
                </a:solidFill>
                <a:latin typeface="Arial" pitchFamily="-109" charset="0"/>
                <a:ea typeface="+mn-ea"/>
                <a:cs typeface="+mn-cs"/>
              </a:rPr>
              <a:t>systems?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If the answers to some of the above questions show that IT systems are important</a:t>
            </a:r>
          </a:p>
          <a:p>
            <a:r>
              <a:rPr lang="en-US" sz="1200" kern="1200" baseline="0" dirty="0">
                <a:solidFill>
                  <a:schemeClr val="tx1"/>
                </a:solidFill>
                <a:latin typeface="Arial" pitchFamily="-109" charset="0"/>
                <a:ea typeface="+mn-ea"/>
                <a:cs typeface="+mn-cs"/>
              </a:rPr>
              <a:t>to the organization in achieving its goals, then clearly the risks to them should be</a:t>
            </a:r>
          </a:p>
          <a:p>
            <a:r>
              <a:rPr lang="en-US" sz="1200" kern="1200" baseline="0" dirty="0">
                <a:solidFill>
                  <a:schemeClr val="tx1"/>
                </a:solidFill>
                <a:latin typeface="Arial" pitchFamily="-109" charset="0"/>
                <a:ea typeface="+mn-ea"/>
                <a:cs typeface="+mn-cs"/>
              </a:rPr>
              <a:t>assessed and appropriate action taken to address any deficiencies identified. A list</a:t>
            </a:r>
          </a:p>
          <a:p>
            <a:r>
              <a:rPr lang="en-US" sz="1200" kern="1200" baseline="0" dirty="0">
                <a:solidFill>
                  <a:schemeClr val="tx1"/>
                </a:solidFill>
                <a:latin typeface="Arial" pitchFamily="-109" charset="0"/>
                <a:ea typeface="+mn-ea"/>
                <a:cs typeface="+mn-cs"/>
              </a:rPr>
              <a:t>of key organization security objectives should result from this examination.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Once the objectives are listed, some broad strategy statements can be developed.</a:t>
            </a:r>
          </a:p>
          <a:p>
            <a:r>
              <a:rPr lang="en-US" sz="1200" kern="1200" baseline="0" dirty="0">
                <a:solidFill>
                  <a:schemeClr val="tx1"/>
                </a:solidFill>
                <a:latin typeface="Arial" pitchFamily="-109" charset="0"/>
                <a:ea typeface="+mn-ea"/>
                <a:cs typeface="+mn-cs"/>
              </a:rPr>
              <a:t>These outline in general terms how the identified objectives will be met in a consistent</a:t>
            </a:r>
          </a:p>
          <a:p>
            <a:r>
              <a:rPr lang="en-US" sz="1200" kern="1200" baseline="0" dirty="0">
                <a:solidFill>
                  <a:schemeClr val="tx1"/>
                </a:solidFill>
                <a:latin typeface="Arial" pitchFamily="-109" charset="0"/>
                <a:ea typeface="+mn-ea"/>
                <a:cs typeface="+mn-cs"/>
              </a:rPr>
              <a:t>manner across the organization. The topics and details in the strategy statements</a:t>
            </a:r>
          </a:p>
          <a:p>
            <a:r>
              <a:rPr lang="en-US" sz="1200" kern="1200" baseline="0" dirty="0">
                <a:solidFill>
                  <a:schemeClr val="tx1"/>
                </a:solidFill>
                <a:latin typeface="Arial" pitchFamily="-109" charset="0"/>
                <a:ea typeface="+mn-ea"/>
                <a:cs typeface="+mn-cs"/>
              </a:rPr>
              <a:t>depend on the identified objectives, the size of the organization, and the importance</a:t>
            </a:r>
          </a:p>
          <a:p>
            <a:r>
              <a:rPr lang="en-US" sz="1200" kern="1200" baseline="0" dirty="0">
                <a:solidFill>
                  <a:schemeClr val="tx1"/>
                </a:solidFill>
                <a:latin typeface="Arial" pitchFamily="-109" charset="0"/>
                <a:ea typeface="+mn-ea"/>
                <a:cs typeface="+mn-cs"/>
              </a:rPr>
              <a:t>of the IT systems to the organization. The strategy statements should address the</a:t>
            </a:r>
          </a:p>
          <a:p>
            <a:r>
              <a:rPr lang="en-US" sz="1200" kern="1200" baseline="0" dirty="0">
                <a:solidFill>
                  <a:schemeClr val="tx1"/>
                </a:solidFill>
                <a:latin typeface="Arial" pitchFamily="-109" charset="0"/>
                <a:ea typeface="+mn-ea"/>
                <a:cs typeface="+mn-cs"/>
              </a:rPr>
              <a:t>approaches the organization will use to manage the security of its IT systems.</a:t>
            </a:r>
          </a:p>
          <a:p>
            <a:endParaRPr lang="en-US" dirty="0">
              <a:latin typeface="Times" pitchFamily="-109" charset="0"/>
            </a:endParaRPr>
          </a:p>
        </p:txBody>
      </p:sp>
    </p:spTree>
    <p:extLst>
      <p:ext uri="{BB962C8B-B14F-4D97-AF65-F5344CB8AC3E}">
        <p14:creationId xmlns:p14="http://schemas.microsoft.com/office/powerpoint/2010/main" val="949887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A6E8C1-DC6D-A14C-8B24-F3008895FACF}" type="slidenum">
              <a:rPr lang="en-AU"/>
              <a:pPr/>
              <a:t>8</a:t>
            </a:fld>
            <a:endParaRPr lang="en-AU"/>
          </a:p>
        </p:txBody>
      </p:sp>
      <p:sp>
        <p:nvSpPr>
          <p:cNvPr id="220162" name="Rectangle 2"/>
          <p:cNvSpPr>
            <a:spLocks noGrp="1" noRot="1" noChangeAspect="1" noChangeArrowheads="1" noTextEdit="1"/>
          </p:cNvSpPr>
          <p:nvPr>
            <p:ph type="sldImg"/>
          </p:nvPr>
        </p:nvSpPr>
        <p:spPr>
          <a:ln/>
        </p:spPr>
      </p:sp>
      <p:sp>
        <p:nvSpPr>
          <p:cNvPr id="220163" name="Rectangle 3"/>
          <p:cNvSpPr>
            <a:spLocks noGrp="1" noChangeArrowheads="1"/>
          </p:cNvSpPr>
          <p:nvPr>
            <p:ph type="body" idx="1"/>
          </p:nvPr>
        </p:nvSpPr>
        <p:spPr>
          <a:xfrm>
            <a:off x="685800" y="4343400"/>
            <a:ext cx="5486400" cy="4572000"/>
          </a:xfrm>
        </p:spPr>
        <p:txBody>
          <a:bodyPr/>
          <a:lstStyle/>
          <a:p>
            <a:r>
              <a:rPr lang="en-US" sz="1200" kern="1200" baseline="0" dirty="0">
                <a:solidFill>
                  <a:schemeClr val="tx1"/>
                </a:solidFill>
                <a:latin typeface="Arial" pitchFamily="-109" charset="0"/>
                <a:ea typeface="+mn-ea"/>
                <a:cs typeface="+mn-cs"/>
              </a:rPr>
              <a:t>Given the organizational security objectives and strategies, an </a:t>
            </a:r>
            <a:r>
              <a:rPr lang="en-US" sz="1200" b="1" kern="1200" baseline="0" dirty="0">
                <a:solidFill>
                  <a:schemeClr val="tx1"/>
                </a:solidFill>
                <a:latin typeface="Arial" pitchFamily="-109" charset="0"/>
                <a:ea typeface="+mn-ea"/>
                <a:cs typeface="+mn-cs"/>
              </a:rPr>
              <a:t>organizational</a:t>
            </a:r>
          </a:p>
          <a:p>
            <a:r>
              <a:rPr lang="en-US" sz="1200" b="1" kern="1200" baseline="0" dirty="0">
                <a:solidFill>
                  <a:schemeClr val="tx1"/>
                </a:solidFill>
                <a:latin typeface="Arial" pitchFamily="-109" charset="0"/>
                <a:ea typeface="+mn-ea"/>
                <a:cs typeface="+mn-cs"/>
              </a:rPr>
              <a:t>security policy </a:t>
            </a:r>
            <a:r>
              <a:rPr lang="en-US" sz="1200" kern="1200" baseline="0" dirty="0">
                <a:solidFill>
                  <a:schemeClr val="tx1"/>
                </a:solidFill>
                <a:latin typeface="Arial" pitchFamily="-109" charset="0"/>
                <a:ea typeface="+mn-ea"/>
                <a:cs typeface="+mn-cs"/>
              </a:rPr>
              <a:t>is developed that describes what the objectives and strategies are and</a:t>
            </a:r>
          </a:p>
          <a:p>
            <a:r>
              <a:rPr lang="en-US" sz="1200" kern="1200" baseline="0" dirty="0">
                <a:solidFill>
                  <a:schemeClr val="tx1"/>
                </a:solidFill>
                <a:latin typeface="Arial" pitchFamily="-109" charset="0"/>
                <a:ea typeface="+mn-ea"/>
                <a:cs typeface="+mn-cs"/>
              </a:rPr>
              <a:t>the process used to achieve them. The organizational or corporate security policy</a:t>
            </a:r>
          </a:p>
          <a:p>
            <a:r>
              <a:rPr lang="en-US" sz="1200" kern="1200" baseline="0" dirty="0">
                <a:solidFill>
                  <a:schemeClr val="tx1"/>
                </a:solidFill>
                <a:latin typeface="Arial" pitchFamily="-109" charset="0"/>
                <a:ea typeface="+mn-ea"/>
                <a:cs typeface="+mn-cs"/>
              </a:rPr>
              <a:t>may be either a single large document or, more commonly, a set of related documents.</a:t>
            </a:r>
          </a:p>
          <a:p>
            <a:r>
              <a:rPr lang="en-US" sz="1200" kern="1200" baseline="0" dirty="0">
                <a:solidFill>
                  <a:schemeClr val="tx1"/>
                </a:solidFill>
                <a:latin typeface="Arial" pitchFamily="-109" charset="0"/>
                <a:ea typeface="+mn-ea"/>
                <a:cs typeface="+mn-cs"/>
              </a:rPr>
              <a:t>This policy typically needs to address at least the following topics: </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The scope and purpose of the policy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The relationship of the security objectives to the organization’s legal and</a:t>
            </a:r>
          </a:p>
          <a:p>
            <a:r>
              <a:rPr lang="en-US" sz="1200" kern="1200" baseline="0" dirty="0">
                <a:solidFill>
                  <a:schemeClr val="tx1"/>
                </a:solidFill>
                <a:latin typeface="Arial" pitchFamily="-109" charset="0"/>
                <a:ea typeface="+mn-ea"/>
                <a:cs typeface="+mn-cs"/>
              </a:rPr>
              <a:t>regulatory obligations, and its business objectives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IT security requirements in terms of confidentiality, integrity, availability,</a:t>
            </a:r>
          </a:p>
          <a:p>
            <a:r>
              <a:rPr lang="en-US" sz="1200" kern="1200" baseline="0" dirty="0">
                <a:solidFill>
                  <a:schemeClr val="tx1"/>
                </a:solidFill>
                <a:latin typeface="Arial" pitchFamily="-109" charset="0"/>
                <a:ea typeface="+mn-ea"/>
                <a:cs typeface="+mn-cs"/>
              </a:rPr>
              <a:t>accountability, authenticity, and reliability, particularly with regard to the</a:t>
            </a:r>
          </a:p>
          <a:p>
            <a:r>
              <a:rPr lang="en-US" sz="1200" kern="1200" baseline="0" dirty="0">
                <a:solidFill>
                  <a:schemeClr val="tx1"/>
                </a:solidFill>
                <a:latin typeface="Arial" pitchFamily="-109" charset="0"/>
                <a:ea typeface="+mn-ea"/>
                <a:cs typeface="+mn-cs"/>
              </a:rPr>
              <a:t>views of the asset owners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The assignment of responsibilities relating to the management of IT security</a:t>
            </a:r>
          </a:p>
          <a:p>
            <a:r>
              <a:rPr lang="en-US" sz="1200" kern="1200" baseline="0" dirty="0">
                <a:solidFill>
                  <a:schemeClr val="tx1"/>
                </a:solidFill>
                <a:latin typeface="Arial" pitchFamily="-109" charset="0"/>
                <a:ea typeface="+mn-ea"/>
                <a:cs typeface="+mn-cs"/>
              </a:rPr>
              <a:t>and the organizational infrastructure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The risk management approach adopted by the organization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How security awareness and training is to be handled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General personnel issues, especially for those in positions of trust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Any legal sanctions that may be imposed on staff, and the conditions under</a:t>
            </a:r>
          </a:p>
          <a:p>
            <a:r>
              <a:rPr lang="en-US" sz="1200" kern="1200" baseline="0" dirty="0">
                <a:solidFill>
                  <a:schemeClr val="tx1"/>
                </a:solidFill>
                <a:latin typeface="Arial" pitchFamily="-109" charset="0"/>
                <a:ea typeface="+mn-ea"/>
                <a:cs typeface="+mn-cs"/>
              </a:rPr>
              <a:t>which such penalties apply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Integration of security into systems development and procurement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Definition of the information classification scheme used across the organization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Contingency and business continuity planning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Incident detection and handling processes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How and when this policy should be reviewed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The method for controlling changes to this policy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intent of the policy is to provide a clear overview of how an organization’s IT</a:t>
            </a:r>
          </a:p>
          <a:p>
            <a:r>
              <a:rPr lang="en-US" sz="1200" kern="1200" baseline="0" dirty="0">
                <a:solidFill>
                  <a:schemeClr val="tx1"/>
                </a:solidFill>
                <a:latin typeface="Arial" pitchFamily="-109" charset="0"/>
                <a:ea typeface="+mn-ea"/>
                <a:cs typeface="+mn-cs"/>
              </a:rPr>
              <a:t>infrastructure supports its overall business objectives in general, and more specifically</a:t>
            </a:r>
          </a:p>
          <a:p>
            <a:r>
              <a:rPr lang="en-US" sz="1200" kern="1200" baseline="0" dirty="0">
                <a:solidFill>
                  <a:schemeClr val="tx1"/>
                </a:solidFill>
                <a:latin typeface="Arial" pitchFamily="-109" charset="0"/>
                <a:ea typeface="+mn-ea"/>
                <a:cs typeface="+mn-cs"/>
              </a:rPr>
              <a:t>what security requirements must be provided in order to do this most</a:t>
            </a:r>
          </a:p>
          <a:p>
            <a:r>
              <a:rPr lang="en-US" sz="1200" kern="1200" baseline="0" dirty="0">
                <a:solidFill>
                  <a:schemeClr val="tx1"/>
                </a:solidFill>
                <a:latin typeface="Arial" pitchFamily="-109" charset="0"/>
                <a:ea typeface="+mn-ea"/>
                <a:cs typeface="+mn-cs"/>
              </a:rPr>
              <a:t>effectively.</a:t>
            </a:r>
            <a:endParaRPr lang="en-US" dirty="0">
              <a:latin typeface="Times" pitchFamily="-109" charset="0"/>
            </a:endParaRPr>
          </a:p>
        </p:txBody>
      </p:sp>
    </p:spTree>
    <p:extLst>
      <p:ext uri="{BB962C8B-B14F-4D97-AF65-F5344CB8AC3E}">
        <p14:creationId xmlns:p14="http://schemas.microsoft.com/office/powerpoint/2010/main" val="29765265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F7ED721-B42A-324B-A2FA-AE54EF2364D2}" type="slidenum">
              <a:rPr lang="en-AU"/>
              <a:pPr/>
              <a:t>9</a:t>
            </a:fld>
            <a:endParaRPr lang="en-AU"/>
          </a:p>
        </p:txBody>
      </p:sp>
      <p:sp>
        <p:nvSpPr>
          <p:cNvPr id="222210" name="Rectangle 2"/>
          <p:cNvSpPr>
            <a:spLocks noGrp="1" noRot="1" noChangeAspect="1" noChangeArrowheads="1" noTextEdit="1"/>
          </p:cNvSpPr>
          <p:nvPr>
            <p:ph type="sldImg"/>
          </p:nvPr>
        </p:nvSpPr>
        <p:spPr>
          <a:ln/>
        </p:spPr>
      </p:sp>
      <p:sp>
        <p:nvSpPr>
          <p:cNvPr id="222211"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It is critical that an organization’s IT security policy has full approval and buy-in</a:t>
            </a:r>
          </a:p>
          <a:p>
            <a:r>
              <a:rPr lang="en-US" sz="1200" kern="1200" baseline="0" dirty="0">
                <a:solidFill>
                  <a:schemeClr val="tx1"/>
                </a:solidFill>
                <a:latin typeface="Arial" pitchFamily="-109" charset="0"/>
                <a:ea typeface="+mn-ea"/>
                <a:cs typeface="+mn-cs"/>
              </a:rPr>
              <a:t>by senior management. Without this, experience shows that it is unlikely that sufficient</a:t>
            </a:r>
          </a:p>
          <a:p>
            <a:r>
              <a:rPr lang="en-US" sz="1200" kern="1200" baseline="0" dirty="0">
                <a:solidFill>
                  <a:schemeClr val="tx1"/>
                </a:solidFill>
                <a:latin typeface="Arial" pitchFamily="-109" charset="0"/>
                <a:ea typeface="+mn-ea"/>
                <a:cs typeface="+mn-cs"/>
              </a:rPr>
              <a:t>resources or emphasis will be given to meeting the identified objectives and achieving</a:t>
            </a:r>
          </a:p>
          <a:p>
            <a:r>
              <a:rPr lang="en-US" sz="1200" kern="1200" baseline="0" dirty="0">
                <a:solidFill>
                  <a:schemeClr val="tx1"/>
                </a:solidFill>
                <a:latin typeface="Arial" pitchFamily="-109" charset="0"/>
                <a:ea typeface="+mn-ea"/>
                <a:cs typeface="+mn-cs"/>
              </a:rPr>
              <a:t>a suitable security outcome. With the clear, visible support of senior management, it is</a:t>
            </a:r>
          </a:p>
          <a:p>
            <a:r>
              <a:rPr lang="en-US" sz="1200" kern="1200" baseline="0" dirty="0">
                <a:solidFill>
                  <a:schemeClr val="tx1"/>
                </a:solidFill>
                <a:latin typeface="Arial" pitchFamily="-109" charset="0"/>
                <a:ea typeface="+mn-ea"/>
                <a:cs typeface="+mn-cs"/>
              </a:rPr>
              <a:t>much more likely that security will be taken seriously by all levels of personnel in the</a:t>
            </a:r>
          </a:p>
          <a:p>
            <a:r>
              <a:rPr lang="en-US" sz="1200" kern="1200" baseline="0" dirty="0">
                <a:solidFill>
                  <a:schemeClr val="tx1"/>
                </a:solidFill>
                <a:latin typeface="Arial" pitchFamily="-109" charset="0"/>
                <a:ea typeface="+mn-ea"/>
                <a:cs typeface="+mn-cs"/>
              </a:rPr>
              <a:t>organization. This support is also evidence of concern and due diligence in the management</a:t>
            </a:r>
          </a:p>
          <a:p>
            <a:r>
              <a:rPr lang="en-US" sz="1200" kern="1200" baseline="0" dirty="0">
                <a:solidFill>
                  <a:schemeClr val="tx1"/>
                </a:solidFill>
                <a:latin typeface="Arial" pitchFamily="-109" charset="0"/>
                <a:ea typeface="+mn-ea"/>
                <a:cs typeface="+mn-cs"/>
              </a:rPr>
              <a:t>of the organization’s systems and the monitoring of its risk profile.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Because the responsibility for IT security is shared across the organization,</a:t>
            </a:r>
          </a:p>
          <a:p>
            <a:r>
              <a:rPr lang="en-US" sz="1200" kern="1200" baseline="0" dirty="0">
                <a:solidFill>
                  <a:schemeClr val="tx1"/>
                </a:solidFill>
                <a:latin typeface="Arial" pitchFamily="-109" charset="0"/>
                <a:ea typeface="+mn-ea"/>
                <a:cs typeface="+mn-cs"/>
              </a:rPr>
              <a:t>there is a risk of inconsistent implementation of security and a loss of central</a:t>
            </a:r>
          </a:p>
          <a:p>
            <a:r>
              <a:rPr lang="en-US" sz="1200" kern="1200" baseline="0" dirty="0">
                <a:solidFill>
                  <a:schemeClr val="tx1"/>
                </a:solidFill>
                <a:latin typeface="Arial" pitchFamily="-109" charset="0"/>
                <a:ea typeface="+mn-ea"/>
                <a:cs typeface="+mn-cs"/>
              </a:rPr>
              <a:t>monitoring and control. The various standards strongly recommend that overall</a:t>
            </a:r>
          </a:p>
          <a:p>
            <a:r>
              <a:rPr lang="en-US" sz="1200" kern="1200" baseline="0" dirty="0">
                <a:solidFill>
                  <a:schemeClr val="tx1"/>
                </a:solidFill>
                <a:latin typeface="Arial" pitchFamily="-109" charset="0"/>
                <a:ea typeface="+mn-ea"/>
                <a:cs typeface="+mn-cs"/>
              </a:rPr>
              <a:t>responsibility for the organization’s IT security be assigned to a single person, the</a:t>
            </a:r>
          </a:p>
          <a:p>
            <a:r>
              <a:rPr lang="en-US" sz="1200" kern="1200" baseline="0" dirty="0">
                <a:solidFill>
                  <a:schemeClr val="tx1"/>
                </a:solidFill>
                <a:latin typeface="Arial" pitchFamily="-109" charset="0"/>
                <a:ea typeface="+mn-ea"/>
                <a:cs typeface="+mn-cs"/>
              </a:rPr>
              <a:t>organizational IT security officer. This person should ideally have a background in</a:t>
            </a:r>
          </a:p>
          <a:p>
            <a:r>
              <a:rPr lang="en-US" sz="1200" kern="1200" baseline="0" dirty="0">
                <a:solidFill>
                  <a:schemeClr val="tx1"/>
                </a:solidFill>
                <a:latin typeface="Arial" pitchFamily="-109" charset="0"/>
                <a:ea typeface="+mn-ea"/>
                <a:cs typeface="+mn-cs"/>
              </a:rPr>
              <a:t>IT security. The responsibilities of this person include: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Oversight of the IT security management process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Liaison with senior management on IT security issues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Maintenance of the organization’s IT security objectives, strategies, and policies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Coordination of the response to any IT security incidents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Management of the organization-wide IT security awareness and training</a:t>
            </a:r>
          </a:p>
          <a:p>
            <a:r>
              <a:rPr lang="en-US" sz="1200" kern="1200" baseline="0" dirty="0">
                <a:solidFill>
                  <a:schemeClr val="tx1"/>
                </a:solidFill>
                <a:latin typeface="Arial" pitchFamily="-109" charset="0"/>
                <a:ea typeface="+mn-ea"/>
                <a:cs typeface="+mn-cs"/>
              </a:rPr>
              <a:t>programs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Interaction with IT project security officers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Larger organizations will need separate IT project security officers associated with</a:t>
            </a:r>
          </a:p>
          <a:p>
            <a:r>
              <a:rPr lang="en-US" sz="1200" kern="1200" baseline="0" dirty="0">
                <a:solidFill>
                  <a:schemeClr val="tx1"/>
                </a:solidFill>
                <a:latin typeface="Arial" pitchFamily="-109" charset="0"/>
                <a:ea typeface="+mn-ea"/>
                <a:cs typeface="+mn-cs"/>
              </a:rPr>
              <a:t>major projects and systems. Their role is to develop and maintain security policies</a:t>
            </a:r>
          </a:p>
          <a:p>
            <a:r>
              <a:rPr lang="en-US" sz="1200" kern="1200" baseline="0" dirty="0">
                <a:solidFill>
                  <a:schemeClr val="tx1"/>
                </a:solidFill>
                <a:latin typeface="Arial" pitchFamily="-109" charset="0"/>
                <a:ea typeface="+mn-ea"/>
                <a:cs typeface="+mn-cs"/>
              </a:rPr>
              <a:t>for their systems, develop and implement security plans relating to these systems,</a:t>
            </a:r>
          </a:p>
          <a:p>
            <a:r>
              <a:rPr lang="en-US" sz="1200" kern="1200" baseline="0" dirty="0">
                <a:solidFill>
                  <a:schemeClr val="tx1"/>
                </a:solidFill>
                <a:latin typeface="Arial" pitchFamily="-109" charset="0"/>
                <a:ea typeface="+mn-ea"/>
                <a:cs typeface="+mn-cs"/>
              </a:rPr>
              <a:t>handle the day-to-day monitoring of the implementation of these plans, and assist</a:t>
            </a:r>
          </a:p>
          <a:p>
            <a:r>
              <a:rPr lang="en-US" sz="1200" kern="1200" baseline="0" dirty="0">
                <a:solidFill>
                  <a:schemeClr val="tx1"/>
                </a:solidFill>
                <a:latin typeface="Arial" pitchFamily="-109" charset="0"/>
                <a:ea typeface="+mn-ea"/>
                <a:cs typeface="+mn-cs"/>
              </a:rPr>
              <a:t>with the investigation of incidents involving their systems.</a:t>
            </a:r>
            <a:endParaRPr lang="en-US" dirty="0">
              <a:latin typeface="Times" pitchFamily="-109" charset="0"/>
            </a:endParaRPr>
          </a:p>
        </p:txBody>
      </p:sp>
    </p:spTree>
    <p:extLst>
      <p:ext uri="{BB962C8B-B14F-4D97-AF65-F5344CB8AC3E}">
        <p14:creationId xmlns:p14="http://schemas.microsoft.com/office/powerpoint/2010/main" val="2796183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9.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package" Target="../embeddings/Microsoft_Word_Document2.docx"/><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14</a:t>
            </a:r>
          </a:p>
        </p:txBody>
      </p:sp>
      <p:sp>
        <p:nvSpPr>
          <p:cNvPr id="13" name="Subtitle 12"/>
          <p:cNvSpPr>
            <a:spLocks noGrp="1"/>
          </p:cNvSpPr>
          <p:nvPr>
            <p:ph type="subTitle" idx="1"/>
          </p:nvPr>
        </p:nvSpPr>
        <p:spPr/>
        <p:txBody>
          <a:bodyPr>
            <a:normAutofit/>
          </a:bodyPr>
          <a:lstStyle/>
          <a:p>
            <a:pPr>
              <a:defRPr/>
            </a:pPr>
            <a:r>
              <a:rPr lang="en-US" sz="3200" dirty="0"/>
              <a:t>IT Security Management </a:t>
            </a:r>
          </a:p>
          <a:p>
            <a:pPr>
              <a:defRPr/>
            </a:pPr>
            <a:r>
              <a:rPr lang="en-US" sz="3200" dirty="0"/>
              <a:t>and Risk Assessment</a:t>
            </a: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ChangeArrowheads="1"/>
          </p:cNvSpPr>
          <p:nvPr>
            <p:ph type="title"/>
          </p:nvPr>
        </p:nvSpPr>
        <p:spPr>
          <a:xfrm>
            <a:off x="457200" y="-228600"/>
            <a:ext cx="8229600" cy="1412776"/>
          </a:xfrm>
        </p:spPr>
        <p:txBody>
          <a:bodyPr/>
          <a:lstStyle/>
          <a:p>
            <a:r>
              <a:rPr lang="en-US" dirty="0">
                <a:solidFill>
                  <a:schemeClr val="accent6">
                    <a:lumMod val="40000"/>
                    <a:lumOff val="60000"/>
                  </a:schemeClr>
                </a:solidFill>
              </a:rPr>
              <a:t>Security Risk Assessment</a:t>
            </a:r>
          </a:p>
        </p:txBody>
      </p:sp>
      <p:graphicFrame>
        <p:nvGraphicFramePr>
          <p:cNvPr id="13" name="Content Placeholder 12"/>
          <p:cNvGraphicFramePr>
            <a:graphicFrameLocks noGrp="1"/>
          </p:cNvGraphicFramePr>
          <p:nvPr>
            <p:ph idx="1"/>
            <p:extLst>
              <p:ext uri="{D42A27DB-BD31-4B8C-83A1-F6EECF244321}">
                <p14:modId xmlns:p14="http://schemas.microsoft.com/office/powerpoint/2010/main" val="689077963"/>
              </p:ext>
            </p:extLst>
          </p:nvPr>
        </p:nvGraphicFramePr>
        <p:xfrm>
          <a:off x="304800" y="1371600"/>
          <a:ext cx="8610600" cy="548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0"/>
            <a:ext cx="8229600" cy="1295400"/>
          </a:xfrm>
        </p:spPr>
        <p:txBody>
          <a:bodyPr/>
          <a:lstStyle/>
          <a:p>
            <a:r>
              <a:rPr lang="en-US" dirty="0">
                <a:solidFill>
                  <a:schemeClr val="accent6">
                    <a:lumMod val="40000"/>
                    <a:lumOff val="60000"/>
                  </a:schemeClr>
                </a:solidFill>
              </a:rPr>
              <a:t>Baseline Approach</a:t>
            </a:r>
          </a:p>
        </p:txBody>
      </p:sp>
      <p:sp>
        <p:nvSpPr>
          <p:cNvPr id="225283" name="Rectangle 3"/>
          <p:cNvSpPr>
            <a:spLocks noGrp="1" noChangeArrowheads="1"/>
          </p:cNvSpPr>
          <p:nvPr>
            <p:ph idx="1"/>
          </p:nvPr>
        </p:nvSpPr>
        <p:spPr>
          <a:xfrm>
            <a:off x="457200" y="1676400"/>
            <a:ext cx="8229600" cy="5181600"/>
          </a:xfrm>
        </p:spPr>
        <p:txBody>
          <a:bodyPr>
            <a:normAutofit/>
          </a:bodyPr>
          <a:lstStyle/>
          <a:p>
            <a:pPr>
              <a:buClr>
                <a:schemeClr val="accent6">
                  <a:lumMod val="60000"/>
                  <a:lumOff val="40000"/>
                </a:schemeClr>
              </a:buClr>
              <a:buSzPct val="140000"/>
              <a:buFont typeface="Arial"/>
              <a:buChar char="•"/>
            </a:pPr>
            <a:r>
              <a:rPr lang="en-US" sz="2800" dirty="0">
                <a:latin typeface="+mn-lt"/>
              </a:rPr>
              <a:t>Goal is to implement agreed controls to provide protection against the most common threats</a:t>
            </a:r>
          </a:p>
          <a:p>
            <a:pPr>
              <a:buClr>
                <a:schemeClr val="accent6">
                  <a:lumMod val="60000"/>
                  <a:lumOff val="40000"/>
                </a:schemeClr>
              </a:buClr>
              <a:buSzPct val="140000"/>
              <a:buFont typeface="Arial"/>
              <a:buChar char="•"/>
            </a:pPr>
            <a:r>
              <a:rPr lang="en-US" sz="2800" dirty="0">
                <a:latin typeface="+mn-lt"/>
              </a:rPr>
              <a:t>Forms a good base for further security measures</a:t>
            </a:r>
          </a:p>
          <a:p>
            <a:pPr>
              <a:buClr>
                <a:schemeClr val="accent6">
                  <a:lumMod val="60000"/>
                  <a:lumOff val="40000"/>
                </a:schemeClr>
              </a:buClr>
              <a:buSzPct val="140000"/>
              <a:buFont typeface="Arial"/>
              <a:buChar char="•"/>
            </a:pPr>
            <a:r>
              <a:rPr lang="en-US" sz="2800" dirty="0">
                <a:latin typeface="+mn-lt"/>
              </a:rPr>
              <a:t>Use “industry best practice”</a:t>
            </a:r>
          </a:p>
          <a:p>
            <a:pPr lvl="1">
              <a:buClr>
                <a:schemeClr val="accent6">
                  <a:lumMod val="60000"/>
                  <a:lumOff val="40000"/>
                </a:schemeClr>
              </a:buClr>
              <a:buSzPct val="140000"/>
              <a:buFont typeface="Arial"/>
              <a:buChar char="•"/>
            </a:pPr>
            <a:r>
              <a:rPr lang="en-US" sz="2000" dirty="0">
                <a:latin typeface="+mn-lt"/>
              </a:rPr>
              <a:t>Easy, cheap, can be replicated</a:t>
            </a:r>
          </a:p>
          <a:p>
            <a:pPr lvl="1">
              <a:buClr>
                <a:schemeClr val="accent6">
                  <a:lumMod val="60000"/>
                  <a:lumOff val="40000"/>
                </a:schemeClr>
              </a:buClr>
              <a:buSzPct val="140000"/>
              <a:buFont typeface="Arial"/>
              <a:buChar char="•"/>
            </a:pPr>
            <a:r>
              <a:rPr lang="en-US" sz="2000" dirty="0">
                <a:latin typeface="+mn-lt"/>
              </a:rPr>
              <a:t>Gives no special consideration to variations in risk exposure</a:t>
            </a:r>
          </a:p>
          <a:p>
            <a:pPr lvl="1">
              <a:buClr>
                <a:schemeClr val="accent6">
                  <a:lumMod val="60000"/>
                  <a:lumOff val="40000"/>
                </a:schemeClr>
              </a:buClr>
              <a:buSzPct val="140000"/>
              <a:buFont typeface="Arial"/>
              <a:buChar char="•"/>
            </a:pPr>
            <a:r>
              <a:rPr lang="en-US" sz="2000" dirty="0">
                <a:latin typeface="+mn-lt"/>
              </a:rPr>
              <a:t>May give too much or too little security</a:t>
            </a:r>
          </a:p>
          <a:p>
            <a:pPr>
              <a:buClr>
                <a:schemeClr val="accent6">
                  <a:lumMod val="60000"/>
                  <a:lumOff val="40000"/>
                </a:schemeClr>
              </a:buClr>
              <a:buSzPct val="140000"/>
              <a:buFont typeface="Arial"/>
              <a:buChar char="•"/>
            </a:pPr>
            <a:r>
              <a:rPr lang="en-US" sz="2800" dirty="0">
                <a:latin typeface="+mn-lt"/>
              </a:rPr>
              <a:t>Generally recommended only for small organizations without the resources to implement more structured approaches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p:txBody>
          <a:bodyPr/>
          <a:lstStyle/>
          <a:p>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Informal Approach</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515635995"/>
              </p:ext>
            </p:extLst>
          </p:nvPr>
        </p:nvGraphicFramePr>
        <p:xfrm>
          <a:off x="304800" y="1981200"/>
          <a:ext cx="8458200"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2"/>
          <p:cNvSpPr>
            <a:spLocks noGrp="1" noChangeArrowheads="1"/>
          </p:cNvSpPr>
          <p:nvPr>
            <p:ph type="title"/>
          </p:nvPr>
        </p:nvSpPr>
        <p:spPr>
          <a:xfrm>
            <a:off x="457200" y="0"/>
            <a:ext cx="8229600" cy="1340768"/>
          </a:xfrm>
        </p:spPr>
        <p:txBody>
          <a:bodyPr/>
          <a:lstStyle/>
          <a:p>
            <a:r>
              <a:rPr lang="en-US" dirty="0">
                <a:ln w="18415" cmpd="sng">
                  <a:noFill/>
                  <a:prstDash val="solid"/>
                </a:ln>
                <a:solidFill>
                  <a:schemeClr val="accent6">
                    <a:lumMod val="40000"/>
                    <a:lumOff val="60000"/>
                  </a:schemeClr>
                </a:solidFill>
                <a:effectLst/>
              </a:rPr>
              <a:t>Detailed Risk Analysis</a:t>
            </a:r>
          </a:p>
        </p:txBody>
      </p:sp>
      <p:graphicFrame>
        <p:nvGraphicFramePr>
          <p:cNvPr id="17" name="Content Placeholder 16"/>
          <p:cNvGraphicFramePr>
            <a:graphicFrameLocks noGrp="1"/>
          </p:cNvGraphicFramePr>
          <p:nvPr>
            <p:ph idx="1"/>
          </p:nvPr>
        </p:nvGraphicFramePr>
        <p:xfrm>
          <a:off x="457200" y="1196752"/>
          <a:ext cx="8435280" cy="54726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1196752"/>
          </a:xfrm>
        </p:spPr>
        <p:txBody>
          <a:bodyPr/>
          <a:lstStyle/>
          <a:p>
            <a:r>
              <a:rPr lang="en-US" dirty="0">
                <a:solidFill>
                  <a:schemeClr val="accent6">
                    <a:lumMod val="40000"/>
                    <a:lumOff val="60000"/>
                  </a:schemeClr>
                </a:solidFill>
              </a:rPr>
              <a:t>Combined Approach</a:t>
            </a:r>
          </a:p>
        </p:txBody>
      </p:sp>
      <p:sp>
        <p:nvSpPr>
          <p:cNvPr id="2" name="Content Placeholder 1"/>
          <p:cNvSpPr>
            <a:spLocks noGrp="1"/>
          </p:cNvSpPr>
          <p:nvPr>
            <p:ph idx="1"/>
          </p:nvPr>
        </p:nvSpPr>
        <p:spPr>
          <a:xfrm>
            <a:off x="457200" y="1457400"/>
            <a:ext cx="8363272" cy="5139952"/>
          </a:xfrm>
        </p:spPr>
        <p:txBody>
          <a:bodyPr>
            <a:normAutofit fontScale="92500"/>
          </a:bodyPr>
          <a:lstStyle/>
          <a:p>
            <a:pPr>
              <a:spcBef>
                <a:spcPts val="0"/>
              </a:spcBef>
              <a:spcAft>
                <a:spcPts val="600"/>
              </a:spcAft>
              <a:buClr>
                <a:schemeClr val="accent6">
                  <a:lumMod val="60000"/>
                  <a:lumOff val="40000"/>
                </a:schemeClr>
              </a:buClr>
              <a:buSzPct val="140000"/>
            </a:pPr>
            <a:r>
              <a:rPr lang="en-US" sz="1800" dirty="0">
                <a:latin typeface="+mn-lt"/>
              </a:rPr>
              <a:t>Combines elements of the baseline, informal, and detailed risk analysis approaches</a:t>
            </a:r>
          </a:p>
          <a:p>
            <a:pPr>
              <a:spcBef>
                <a:spcPts val="600"/>
              </a:spcBef>
              <a:spcAft>
                <a:spcPts val="1200"/>
              </a:spcAft>
              <a:buClr>
                <a:schemeClr val="accent6">
                  <a:lumMod val="60000"/>
                  <a:lumOff val="40000"/>
                </a:schemeClr>
              </a:buClr>
              <a:buSzPct val="140000"/>
            </a:pPr>
            <a:r>
              <a:rPr lang="en-US" sz="1800" dirty="0">
                <a:latin typeface="+mn-lt"/>
              </a:rPr>
              <a:t>Aim is to provide reasonable levels of protection as quickly as possible then to examine and adjust the protection controls deployed on key systems over time</a:t>
            </a:r>
          </a:p>
          <a:p>
            <a:pPr>
              <a:spcBef>
                <a:spcPts val="0"/>
              </a:spcBef>
              <a:spcAft>
                <a:spcPts val="600"/>
              </a:spcAft>
              <a:buClr>
                <a:schemeClr val="accent6">
                  <a:lumMod val="60000"/>
                  <a:lumOff val="40000"/>
                </a:schemeClr>
              </a:buClr>
              <a:buSzPct val="140000"/>
            </a:pPr>
            <a:r>
              <a:rPr lang="en-US" sz="1800" dirty="0">
                <a:latin typeface="+mn-lt"/>
              </a:rPr>
              <a:t>Approach starts with the implementation of suitable baseline security recommendations on all systems</a:t>
            </a:r>
          </a:p>
          <a:p>
            <a:pPr>
              <a:spcBef>
                <a:spcPts val="600"/>
              </a:spcBef>
              <a:spcAft>
                <a:spcPts val="1200"/>
              </a:spcAft>
              <a:buClr>
                <a:schemeClr val="accent6">
                  <a:lumMod val="60000"/>
                  <a:lumOff val="40000"/>
                </a:schemeClr>
              </a:buClr>
              <a:buSzPct val="140000"/>
            </a:pPr>
            <a:r>
              <a:rPr lang="en-US" sz="1800" dirty="0">
                <a:latin typeface="+mn-lt"/>
              </a:rPr>
              <a:t>Next, systems either exposed to high risk levels or critical to the organization's business objectives are identified in the high-level risk assessment</a:t>
            </a:r>
          </a:p>
          <a:p>
            <a:pPr>
              <a:spcBef>
                <a:spcPts val="600"/>
              </a:spcBef>
              <a:spcAft>
                <a:spcPts val="1200"/>
              </a:spcAft>
              <a:buClr>
                <a:schemeClr val="accent6">
                  <a:lumMod val="60000"/>
                  <a:lumOff val="40000"/>
                </a:schemeClr>
              </a:buClr>
              <a:buSzPct val="140000"/>
            </a:pPr>
            <a:r>
              <a:rPr lang="en-US" sz="1800" dirty="0">
                <a:latin typeface="+mn-lt"/>
              </a:rPr>
              <a:t>A decision can then be made </a:t>
            </a:r>
            <a:r>
              <a:rPr lang="en-US" sz="1800">
                <a:latin typeface="+mn-lt"/>
              </a:rPr>
              <a:t>to possibly </a:t>
            </a:r>
            <a:r>
              <a:rPr lang="en-US" sz="1800" dirty="0">
                <a:latin typeface="+mn-lt"/>
              </a:rPr>
              <a:t>conduct an immediate informal risk assessment on key systems, with the aim of relatively quickly tailoring controls to more accurately reflect their requirements</a:t>
            </a:r>
          </a:p>
          <a:p>
            <a:pPr>
              <a:spcBef>
                <a:spcPts val="600"/>
              </a:spcBef>
              <a:spcAft>
                <a:spcPts val="1200"/>
              </a:spcAft>
              <a:buClr>
                <a:schemeClr val="accent6">
                  <a:lumMod val="60000"/>
                  <a:lumOff val="40000"/>
                </a:schemeClr>
              </a:buClr>
              <a:buSzPct val="140000"/>
            </a:pPr>
            <a:r>
              <a:rPr lang="en-US" sz="1800" dirty="0">
                <a:latin typeface="+mn-lt"/>
              </a:rPr>
              <a:t>Lastly, an ordered process of performing detailed risk analyses of these systems can be instituted</a:t>
            </a:r>
          </a:p>
          <a:p>
            <a:pPr>
              <a:spcBef>
                <a:spcPts val="600"/>
              </a:spcBef>
              <a:spcAft>
                <a:spcPts val="1200"/>
              </a:spcAft>
              <a:buClr>
                <a:schemeClr val="accent6">
                  <a:lumMod val="60000"/>
                  <a:lumOff val="40000"/>
                </a:schemeClr>
              </a:buClr>
              <a:buSzPct val="140000"/>
            </a:pPr>
            <a:r>
              <a:rPr lang="en-US" sz="1800" dirty="0">
                <a:latin typeface="+mn-lt"/>
              </a:rPr>
              <a:t>Over time, this can result in the most appropriate and cost-effective security controls being selected and implemented on these systems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p:cNvSpPr>
            <a:spLocks noGrp="1" noChangeArrowheads="1"/>
          </p:cNvSpPr>
          <p:nvPr>
            <p:ph type="title"/>
          </p:nvPr>
        </p:nvSpPr>
        <p:spPr/>
        <p:txBody>
          <a:bodyPr/>
          <a:lstStyle/>
          <a:p>
            <a:r>
              <a:rPr lang="en-US" dirty="0">
                <a:solidFill>
                  <a:schemeClr val="accent6">
                    <a:lumMod val="40000"/>
                    <a:lumOff val="60000"/>
                  </a:schemeClr>
                </a:solidFill>
              </a:rPr>
              <a:t>Detailed Security Risk Analysis</a:t>
            </a:r>
          </a:p>
        </p:txBody>
      </p:sp>
      <p:graphicFrame>
        <p:nvGraphicFramePr>
          <p:cNvPr id="26" name="Content Placeholder 25"/>
          <p:cNvGraphicFramePr>
            <a:graphicFrameLocks noGrp="1"/>
          </p:cNvGraphicFramePr>
          <p:nvPr>
            <p:ph idx="1"/>
          </p:nvPr>
        </p:nvGraphicFramePr>
        <p:xfrm>
          <a:off x="251520" y="1988840"/>
          <a:ext cx="8750138" cy="47004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p:cNvSpPr txBox="1"/>
          <p:nvPr/>
        </p:nvSpPr>
        <p:spPr>
          <a:xfrm>
            <a:off x="10210800" y="1473200"/>
            <a:ext cx="184731" cy="369332"/>
          </a:xfrm>
          <a:prstGeom prst="rect">
            <a:avLst/>
          </a:prstGeom>
          <a:solidFill>
            <a:schemeClr val="accent3">
              <a:lumMod val="75000"/>
            </a:schemeClr>
          </a:solidFill>
        </p:spPr>
        <p:txBody>
          <a:bodyPr wrap="none" rtlCol="0">
            <a:spAutoFit/>
          </a:bodyPr>
          <a:lstStyle/>
          <a:p>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a:xfrm>
            <a:off x="685800" y="609600"/>
            <a:ext cx="7772400" cy="4267200"/>
          </a:xfrm>
        </p:spPr>
        <p:txBody>
          <a:bodyPr wrap="square" numCol="1" anchorCtr="0" compatLnSpc="1">
            <a:prstTxWarp prst="textNoShape">
              <a:avLst/>
            </a:prstTxWarp>
          </a:bodyPr>
          <a:lstStyle/>
          <a:p>
            <a:pPr eaLnBrk="1" hangingPunct="1">
              <a:defRPr/>
            </a:pPr>
            <a:r>
              <a:rPr lang="en-US" altLang="x-none" dirty="0">
                <a:effectLst>
                  <a:outerShdw blurRad="38100" dist="38100" dir="2700000" algn="tl">
                    <a:srgbClr val="000000"/>
                  </a:outerShdw>
                </a:effectLst>
                <a:ea typeface="ＭＳ Ｐゴシック" charset="-128"/>
              </a:rPr>
              <a:t>Chapter 19</a:t>
            </a:r>
          </a:p>
        </p:txBody>
      </p:sp>
      <p:sp>
        <p:nvSpPr>
          <p:cNvPr id="13" name="Subtitle 12"/>
          <p:cNvSpPr>
            <a:spLocks noGrp="1"/>
          </p:cNvSpPr>
          <p:nvPr>
            <p:ph type="subTitle" idx="1"/>
          </p:nvPr>
        </p:nvSpPr>
        <p:spPr/>
        <p:txBody>
          <a:bodyPr rtlCol="0"/>
          <a:lstStyle/>
          <a:p>
            <a:pPr eaLnBrk="1" fontAlgn="auto" hangingPunct="1">
              <a:spcAft>
                <a:spcPts val="0"/>
              </a:spcAft>
              <a:defRPr/>
            </a:pPr>
            <a:r>
              <a:rPr lang="en-US" sz="3200" dirty="0">
                <a:ea typeface="+mn-ea"/>
                <a:cs typeface="+mn-cs"/>
              </a:rPr>
              <a:t>Legal and Ethical Aspects</a:t>
            </a:r>
          </a:p>
          <a:p>
            <a:pPr eaLnBrk="1" fontAlgn="auto" hangingPunct="1">
              <a:spcAft>
                <a:spcPts val="0"/>
              </a:spcAft>
              <a:defRPr/>
            </a:pPr>
            <a:endParaRPr lang="en-US" dirty="0">
              <a:ea typeface="+mn-ea"/>
              <a:cs typeface="+mn-cs"/>
            </a:endParaRPr>
          </a:p>
        </p:txBody>
      </p:sp>
    </p:spTree>
    <p:extLst>
      <p:ext uri="{BB962C8B-B14F-4D97-AF65-F5344CB8AC3E}">
        <p14:creationId xmlns:p14="http://schemas.microsoft.com/office/powerpoint/2010/main" val="380289687"/>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7" name="Rectangle 3"/>
          <p:cNvSpPr>
            <a:spLocks noGrp="1" noChangeArrowheads="1"/>
          </p:cNvSpPr>
          <p:nvPr>
            <p:ph idx="1"/>
          </p:nvPr>
        </p:nvSpPr>
        <p:spPr>
          <a:xfrm>
            <a:off x="457200" y="620713"/>
            <a:ext cx="8229600" cy="5505450"/>
          </a:xfrm>
        </p:spPr>
        <p:txBody>
          <a:bodyPr>
            <a:normAutofit/>
          </a:bodyPr>
          <a:lstStyle/>
          <a:p>
            <a:pPr indent="3175" eaLnBrk="1" hangingPunct="1">
              <a:lnSpc>
                <a:spcPct val="80000"/>
              </a:lnSpc>
              <a:buFont typeface="Wingdings" charset="2"/>
              <a:buNone/>
              <a:defRPr/>
            </a:pPr>
            <a:r>
              <a:rPr lang="en-US" altLang="en-US" sz="4700" dirty="0">
                <a:solidFill>
                  <a:schemeClr val="tx2"/>
                </a:solidFill>
                <a:effectLst>
                  <a:outerShdw blurRad="38100" dist="38100" dir="2700000" algn="tl">
                    <a:srgbClr val="000000"/>
                  </a:outerShdw>
                </a:effectLst>
                <a:latin typeface="Palatino Linotype" charset="0"/>
                <a:ea typeface="ＭＳ Ｐゴシック" charset="-128"/>
              </a:rPr>
              <a:t>“</a:t>
            </a:r>
            <a:r>
              <a:rPr lang="en-US" altLang="x-none" sz="4700" dirty="0">
                <a:solidFill>
                  <a:schemeClr val="tx2"/>
                </a:solidFill>
                <a:effectLst>
                  <a:outerShdw blurRad="38100" dist="38100" dir="2700000" algn="tl">
                    <a:srgbClr val="000000"/>
                  </a:outerShdw>
                </a:effectLst>
                <a:latin typeface="Palatino Linotype" charset="0"/>
                <a:ea typeface="ＭＳ Ｐゴシック" charset="-128"/>
              </a:rPr>
              <a:t>Computer crime, or cybercrime, is a term used broadly to describe criminal activity in which computers or computer networks are a tool, a target, or a place of criminal activity.</a:t>
            </a:r>
            <a:r>
              <a:rPr lang="en-US" altLang="en-US" sz="4700" dirty="0">
                <a:solidFill>
                  <a:schemeClr val="tx2"/>
                </a:solidFill>
                <a:effectLst>
                  <a:outerShdw blurRad="38100" dist="38100" dir="2700000" algn="tl">
                    <a:srgbClr val="000000"/>
                  </a:outerShdw>
                </a:effectLst>
                <a:latin typeface="Palatino Linotype" charset="0"/>
                <a:ea typeface="ＭＳ Ｐゴシック" charset="-128"/>
              </a:rPr>
              <a:t>”</a:t>
            </a:r>
            <a:r>
              <a:rPr lang="en-US" altLang="x-none" sz="4700" dirty="0">
                <a:solidFill>
                  <a:schemeClr val="tx2"/>
                </a:solidFill>
                <a:effectLst>
                  <a:outerShdw blurRad="38100" dist="38100" dir="2700000" algn="tl">
                    <a:srgbClr val="000000"/>
                  </a:outerShdw>
                </a:effectLst>
                <a:latin typeface="Palatino Linotype" charset="0"/>
                <a:ea typeface="ＭＳ Ｐゴシック" charset="-128"/>
              </a:rPr>
              <a:t> </a:t>
            </a:r>
          </a:p>
          <a:p>
            <a:pPr indent="3175" eaLnBrk="1" hangingPunct="1">
              <a:lnSpc>
                <a:spcPct val="80000"/>
              </a:lnSpc>
              <a:buFont typeface="Wingdings" charset="2"/>
              <a:buNone/>
              <a:defRPr/>
            </a:pPr>
            <a:endParaRPr lang="en-US" altLang="x-none" sz="1500" i="1" dirty="0">
              <a:effectLst>
                <a:outerShdw blurRad="38100" dist="38100" dir="2700000" algn="tl">
                  <a:srgbClr val="000000"/>
                </a:outerShdw>
              </a:effectLst>
              <a:ea typeface="ＭＳ Ｐゴシック" charset="-128"/>
            </a:endParaRPr>
          </a:p>
          <a:p>
            <a:pPr indent="3175" eaLnBrk="1" hangingPunct="1">
              <a:lnSpc>
                <a:spcPct val="80000"/>
              </a:lnSpc>
              <a:buFont typeface="Wingdings" charset="2"/>
              <a:buNone/>
              <a:defRPr/>
            </a:pPr>
            <a:r>
              <a:rPr lang="en-US" altLang="x-none" sz="1500" i="1" dirty="0">
                <a:effectLst>
                  <a:outerShdw blurRad="38100" dist="38100" dir="2700000" algn="tl">
                    <a:srgbClr val="000000"/>
                  </a:outerShdw>
                </a:effectLst>
                <a:ea typeface="ＭＳ Ｐゴシック" charset="-128"/>
              </a:rPr>
              <a:t>			</a:t>
            </a:r>
          </a:p>
          <a:p>
            <a:pPr indent="3175" eaLnBrk="1" hangingPunct="1">
              <a:lnSpc>
                <a:spcPct val="80000"/>
              </a:lnSpc>
              <a:buFont typeface="Wingdings" charset="2"/>
              <a:buNone/>
              <a:defRPr/>
            </a:pPr>
            <a:r>
              <a:rPr lang="en-US" altLang="x-none" sz="1500" i="1" dirty="0">
                <a:effectLst>
                  <a:outerShdw blurRad="38100" dist="38100" dir="2700000" algn="tl">
                    <a:srgbClr val="000000"/>
                  </a:outerShdw>
                </a:effectLst>
                <a:ea typeface="ＭＳ Ｐゴシック" charset="-128"/>
              </a:rPr>
              <a:t>--</a:t>
            </a:r>
            <a:r>
              <a:rPr lang="en-US" altLang="x-none" sz="2000" i="1" dirty="0">
                <a:effectLst>
                  <a:outerShdw blurRad="38100" dist="38100" dir="2700000" algn="tl">
                    <a:srgbClr val="000000"/>
                  </a:outerShdw>
                </a:effectLst>
                <a:ea typeface="ＭＳ Ｐゴシック" charset="-128"/>
              </a:rPr>
              <a:t>From the New York Law School Course on</a:t>
            </a:r>
          </a:p>
          <a:p>
            <a:pPr indent="3175" eaLnBrk="1" hangingPunct="1">
              <a:lnSpc>
                <a:spcPct val="80000"/>
              </a:lnSpc>
              <a:buFont typeface="Wingdings" charset="2"/>
              <a:buNone/>
              <a:defRPr/>
            </a:pPr>
            <a:r>
              <a:rPr lang="en-US" altLang="x-none" sz="2000" i="1" dirty="0">
                <a:effectLst>
                  <a:outerShdw blurRad="38100" dist="38100" dir="2700000" algn="tl">
                    <a:srgbClr val="000000"/>
                  </a:outerShdw>
                </a:effectLst>
                <a:ea typeface="ＭＳ Ｐゴシック" charset="-128"/>
              </a:rPr>
              <a:t> Cybercrime,  Cyberterrorism, and Digital </a:t>
            </a:r>
          </a:p>
          <a:p>
            <a:pPr indent="3175" eaLnBrk="1" hangingPunct="1">
              <a:lnSpc>
                <a:spcPct val="80000"/>
              </a:lnSpc>
              <a:buFont typeface="Wingdings" charset="2"/>
              <a:buNone/>
              <a:defRPr/>
            </a:pPr>
            <a:r>
              <a:rPr lang="en-US" altLang="x-none" sz="2000" i="1" dirty="0">
                <a:effectLst>
                  <a:outerShdw blurRad="38100" dist="38100" dir="2700000" algn="tl">
                    <a:srgbClr val="000000"/>
                  </a:outerShdw>
                </a:effectLst>
                <a:ea typeface="ＭＳ Ｐゴシック" charset="-128"/>
              </a:rPr>
              <a:t> Law Enforcement</a:t>
            </a:r>
          </a:p>
          <a:p>
            <a:pPr indent="3175" eaLnBrk="1" hangingPunct="1">
              <a:lnSpc>
                <a:spcPct val="80000"/>
              </a:lnSpc>
              <a:buFont typeface="Wingdings" charset="2"/>
              <a:buNone/>
              <a:defRPr/>
            </a:pPr>
            <a:endParaRPr lang="en-AU" altLang="x-none" sz="1500" dirty="0">
              <a:effectLst>
                <a:outerShdw blurRad="38100" dist="38100" dir="2700000" algn="tl">
                  <a:srgbClr val="000000"/>
                </a:outerShdw>
              </a:effectLst>
              <a:ea typeface="ＭＳ Ｐゴシック" charset="-128"/>
            </a:endParaRPr>
          </a:p>
        </p:txBody>
      </p:sp>
    </p:spTree>
    <p:extLst>
      <p:ext uri="{BB962C8B-B14F-4D97-AF65-F5344CB8AC3E}">
        <p14:creationId xmlns:p14="http://schemas.microsoft.com/office/powerpoint/2010/main" val="1976668293"/>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468313" y="-242888"/>
            <a:ext cx="8229600" cy="1600201"/>
          </a:xfrm>
        </p:spPr>
        <p:txBody>
          <a:bodyPr wrap="square" numCol="1" anchorCtr="0" compatLnSpc="1">
            <a:prstTxWarp prst="textNoShape">
              <a:avLst/>
            </a:prstTxWarp>
          </a:bodyPr>
          <a:lstStyle/>
          <a:p>
            <a:pPr eaLnBrk="1" fontAlgn="auto" hangingPunct="1">
              <a:spcAft>
                <a:spcPts val="0"/>
              </a:spcAft>
              <a:defRPr/>
            </a:pPr>
            <a:r>
              <a:rPr kumimoji="1" lang="en-GB" dirty="0">
                <a:solidFill>
                  <a:schemeClr val="accent6">
                    <a:lumMod val="40000"/>
                    <a:lumOff val="60000"/>
                  </a:schemeClr>
                </a:solidFill>
                <a:effectLst/>
              </a:rPr>
              <a:t>Types of Computer Crime</a:t>
            </a:r>
            <a:endParaRPr kumimoji="1" lang="en-AU" sz="3600" dirty="0">
              <a:solidFill>
                <a:schemeClr val="accent6">
                  <a:lumMod val="40000"/>
                  <a:lumOff val="60000"/>
                </a:schemeClr>
              </a:solidFill>
              <a:effectLst/>
            </a:endParaRPr>
          </a:p>
        </p:txBody>
      </p:sp>
      <p:sp>
        <p:nvSpPr>
          <p:cNvPr id="21506" name="Rectangle 3"/>
          <p:cNvSpPr>
            <a:spLocks noGrp="1" noChangeArrowheads="1"/>
          </p:cNvSpPr>
          <p:nvPr>
            <p:ph idx="1"/>
          </p:nvPr>
        </p:nvSpPr>
        <p:spPr>
          <a:xfrm>
            <a:off x="250825" y="1484313"/>
            <a:ext cx="8229600" cy="1676400"/>
          </a:xfrm>
        </p:spPr>
        <p:txBody>
          <a:bodyPr/>
          <a:lstStyle/>
          <a:p>
            <a:pPr eaLnBrk="1" hangingPunct="1">
              <a:buClr>
                <a:schemeClr val="accent6">
                  <a:lumMod val="60000"/>
                  <a:lumOff val="40000"/>
                </a:schemeClr>
              </a:buClr>
              <a:buSzPct val="140000"/>
              <a:buFont typeface="Arial" charset="0"/>
              <a:buChar char="•"/>
              <a:defRPr/>
            </a:pPr>
            <a:r>
              <a:rPr lang="en-AU" altLang="x-none" dirty="0">
                <a:latin typeface="+mn-lt"/>
                <a:ea typeface="ＭＳ Ｐゴシック" charset="-128"/>
              </a:rPr>
              <a:t>The U.S. Department of Justice categorizes computer crime based on the role that the computer plays in the criminal activity:</a:t>
            </a:r>
          </a:p>
        </p:txBody>
      </p:sp>
      <p:graphicFrame>
        <p:nvGraphicFramePr>
          <p:cNvPr id="4" name="Diagram 3"/>
          <p:cNvGraphicFramePr/>
          <p:nvPr/>
        </p:nvGraphicFramePr>
        <p:xfrm>
          <a:off x="381000" y="2971800"/>
          <a:ext cx="8458200" cy="3683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436" name="TextBox 1"/>
          <p:cNvSpPr txBox="1">
            <a:spLocks noChangeArrowheads="1"/>
          </p:cNvSpPr>
          <p:nvPr/>
        </p:nvSpPr>
        <p:spPr bwMode="auto">
          <a:xfrm>
            <a:off x="5118100" y="7150100"/>
            <a:ext cx="184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18437" name="TextBox 2"/>
          <p:cNvSpPr txBox="1">
            <a:spLocks noChangeArrowheads="1"/>
          </p:cNvSpPr>
          <p:nvPr/>
        </p:nvSpPr>
        <p:spPr bwMode="auto">
          <a:xfrm>
            <a:off x="5118100" y="7721600"/>
            <a:ext cx="184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Tree>
    <p:extLst>
      <p:ext uri="{BB962C8B-B14F-4D97-AF65-F5344CB8AC3E}">
        <p14:creationId xmlns:p14="http://schemas.microsoft.com/office/powerpoint/2010/main" val="2883331289"/>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940425" y="188913"/>
            <a:ext cx="2895600" cy="6354762"/>
          </a:xfrm>
        </p:spPr>
        <p:txBody>
          <a:bodyPr wrap="square" numCol="1" anchorCtr="0" compatLnSpc="1">
            <a:prstTxWarp prst="textNoShape">
              <a:avLst/>
            </a:prstTxWarp>
          </a:bodyPr>
          <a:lstStyle/>
          <a:p>
            <a:pPr eaLnBrk="1" fontAlgn="auto" hangingPunct="1">
              <a:lnSpc>
                <a:spcPct val="100000"/>
              </a:lnSpc>
              <a:spcAft>
                <a:spcPts val="0"/>
              </a:spcAft>
              <a:defRPr/>
            </a:pPr>
            <a:r>
              <a:rPr lang="en-US" sz="3600" dirty="0">
                <a:solidFill>
                  <a:schemeClr val="accent6">
                    <a:lumMod val="40000"/>
                    <a:lumOff val="60000"/>
                  </a:schemeClr>
                </a:solidFill>
                <a:ea typeface="+mj-ea"/>
                <a:cs typeface="+mj-cs"/>
              </a:rPr>
              <a:t>Table 19.1</a:t>
            </a:r>
            <a:br>
              <a:rPr lang="en-US" sz="3600" dirty="0">
                <a:solidFill>
                  <a:schemeClr val="accent6">
                    <a:lumMod val="40000"/>
                    <a:lumOff val="60000"/>
                  </a:schemeClr>
                </a:solidFill>
                <a:ea typeface="+mj-ea"/>
                <a:cs typeface="+mj-cs"/>
              </a:rPr>
            </a:br>
            <a:br>
              <a:rPr lang="en-US" sz="3600" dirty="0">
                <a:solidFill>
                  <a:schemeClr val="accent6">
                    <a:lumMod val="40000"/>
                    <a:lumOff val="60000"/>
                  </a:schemeClr>
                </a:solidFill>
                <a:ea typeface="+mj-ea"/>
                <a:cs typeface="+mj-cs"/>
              </a:rPr>
            </a:br>
            <a:r>
              <a:rPr lang="en-US" sz="3600" dirty="0">
                <a:solidFill>
                  <a:schemeClr val="accent6">
                    <a:lumMod val="40000"/>
                    <a:lumOff val="60000"/>
                  </a:schemeClr>
                </a:solidFill>
                <a:ea typeface="+mj-ea"/>
                <a:cs typeface="+mj-cs"/>
              </a:rPr>
              <a:t>Cybercrimes Cited </a:t>
            </a:r>
            <a:br>
              <a:rPr lang="en-US" sz="3600" dirty="0">
                <a:solidFill>
                  <a:schemeClr val="accent6">
                    <a:lumMod val="40000"/>
                    <a:lumOff val="60000"/>
                  </a:schemeClr>
                </a:solidFill>
                <a:ea typeface="+mj-ea"/>
                <a:cs typeface="+mj-cs"/>
              </a:rPr>
            </a:br>
            <a:r>
              <a:rPr lang="en-US" sz="3600" dirty="0">
                <a:solidFill>
                  <a:schemeClr val="accent6">
                    <a:lumMod val="40000"/>
                    <a:lumOff val="60000"/>
                  </a:schemeClr>
                </a:solidFill>
                <a:ea typeface="+mj-ea"/>
                <a:cs typeface="+mj-cs"/>
              </a:rPr>
              <a:t>in the Convention on Cybercrime</a:t>
            </a:r>
            <a:br>
              <a:rPr lang="en-US" sz="3600" dirty="0">
                <a:solidFill>
                  <a:schemeClr val="accent6">
                    <a:lumMod val="40000"/>
                    <a:lumOff val="60000"/>
                  </a:schemeClr>
                </a:solidFill>
                <a:ea typeface="+mj-ea"/>
                <a:cs typeface="+mj-cs"/>
              </a:rPr>
            </a:br>
            <a:br>
              <a:rPr lang="en-US" sz="4300" dirty="0">
                <a:solidFill>
                  <a:srgbClr val="FFB91D"/>
                </a:solidFill>
                <a:effectLst>
                  <a:outerShdw blurRad="38100" dist="38100" dir="2700000" algn="tl">
                    <a:srgbClr val="FFFFFF"/>
                  </a:outerShdw>
                </a:effectLst>
                <a:latin typeface="Corbel" charset="0"/>
              </a:rPr>
            </a:br>
            <a:r>
              <a:rPr lang="en-US" sz="1800" dirty="0">
                <a:effectLst/>
              </a:rPr>
              <a:t>(page 1 of 2)</a:t>
            </a:r>
          </a:p>
        </p:txBody>
      </p:sp>
      <p:graphicFrame>
        <p:nvGraphicFramePr>
          <p:cNvPr id="20482" name="Object 4"/>
          <p:cNvGraphicFramePr>
            <a:graphicFrameLocks noChangeAspect="1"/>
          </p:cNvGraphicFramePr>
          <p:nvPr>
            <p:extLst>
              <p:ext uri="{D42A27DB-BD31-4B8C-83A1-F6EECF244321}">
                <p14:modId xmlns:p14="http://schemas.microsoft.com/office/powerpoint/2010/main" val="301559691"/>
              </p:ext>
            </p:extLst>
          </p:nvPr>
        </p:nvGraphicFramePr>
        <p:xfrm>
          <a:off x="107950" y="153937"/>
          <a:ext cx="5457825" cy="6875463"/>
        </p:xfrm>
        <a:graphic>
          <a:graphicData uri="http://schemas.openxmlformats.org/presentationml/2006/ole">
            <mc:AlternateContent xmlns:mc="http://schemas.openxmlformats.org/markup-compatibility/2006">
              <mc:Choice xmlns:v="urn:schemas-microsoft-com:vml" Requires="v">
                <p:oleObj name="Document" r:id="rId3" imgW="6108475" imgH="7695917" progId="Word.Document.12">
                  <p:embed/>
                </p:oleObj>
              </mc:Choice>
              <mc:Fallback>
                <p:oleObj name="Document" r:id="rId3" imgW="6108475" imgH="7695917" progId="Word.Document.12">
                  <p:embed/>
                  <p:pic>
                    <p:nvPicPr>
                      <p:cNvPr id="20482" name="Object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950" y="153937"/>
                        <a:ext cx="5457825" cy="687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752478472"/>
      </p:ext>
    </p:extLst>
  </p:cSld>
  <p:clrMapOvr>
    <a:masterClrMapping/>
  </p:clrMapOvr>
  <p:transition>
    <p:wipe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normAutofit/>
          </a:bodyPr>
          <a:lstStyle/>
          <a:p>
            <a:r>
              <a:rPr lang="en-GB" sz="5400" dirty="0">
                <a:ln w="18415" cmpd="sng">
                  <a:noFill/>
                  <a:prstDash val="solid"/>
                </a:ln>
                <a:solidFill>
                  <a:schemeClr val="accent6">
                    <a:lumMod val="40000"/>
                    <a:lumOff val="60000"/>
                  </a:schemeClr>
                </a:solidFill>
                <a:effectLst/>
              </a:rPr>
              <a:t>IT Security Management Overview</a:t>
            </a:r>
            <a:endParaRPr lang="en-AU" sz="5400" dirty="0">
              <a:ln w="18415" cmpd="sng">
                <a:noFill/>
                <a:prstDash val="solid"/>
              </a:ln>
              <a:solidFill>
                <a:schemeClr val="accent6">
                  <a:lumMod val="40000"/>
                  <a:lumOff val="60000"/>
                </a:schemeClr>
              </a:solidFill>
              <a:effectLst/>
            </a:endParaRPr>
          </a:p>
        </p:txBody>
      </p:sp>
      <p:sp>
        <p:nvSpPr>
          <p:cNvPr id="9" name="Content Placeholder 8"/>
          <p:cNvSpPr>
            <a:spLocks noGrp="1"/>
          </p:cNvSpPr>
          <p:nvPr>
            <p:ph idx="1"/>
          </p:nvPr>
        </p:nvSpPr>
        <p:spPr>
          <a:xfrm>
            <a:off x="381000" y="4343400"/>
            <a:ext cx="8610600" cy="2819400"/>
          </a:xfrm>
        </p:spPr>
        <p:txBody>
          <a:bodyPr>
            <a:normAutofit/>
          </a:bodyPr>
          <a:lstStyle/>
          <a:p>
            <a:pPr>
              <a:buSzPct val="130000"/>
            </a:pPr>
            <a:r>
              <a:rPr lang="en-US" sz="2000" dirty="0">
                <a:latin typeface="+mn-lt"/>
              </a:rPr>
              <a:t>Ensures that critical assets are sufficiently protected in a cost-effective manner</a:t>
            </a:r>
          </a:p>
          <a:p>
            <a:pPr>
              <a:buSzPct val="130000"/>
            </a:pPr>
            <a:r>
              <a:rPr lang="en-US" sz="2000" dirty="0">
                <a:latin typeface="+mn-lt"/>
              </a:rPr>
              <a:t>Security risk assessment is needed for each asset in the organization that requires protection</a:t>
            </a:r>
          </a:p>
          <a:p>
            <a:pPr>
              <a:buSzPct val="130000"/>
            </a:pPr>
            <a:r>
              <a:rPr lang="en-US" sz="2000" dirty="0">
                <a:latin typeface="+mn-lt"/>
              </a:rPr>
              <a:t>Provides the information necessary to decide what management, operational, and technical controls are needed to reduce the risks identified</a:t>
            </a:r>
          </a:p>
          <a:p>
            <a:endParaRPr lang="en-US" dirty="0"/>
          </a:p>
          <a:p>
            <a:endParaRPr lang="en-US" dirty="0"/>
          </a:p>
          <a:p>
            <a:endParaRPr lang="en-US" dirty="0"/>
          </a:p>
          <a:p>
            <a:endParaRPr lang="en-US" dirty="0"/>
          </a:p>
        </p:txBody>
      </p:sp>
      <p:sp>
        <p:nvSpPr>
          <p:cNvPr id="10" name="TextBox 9"/>
          <p:cNvSpPr txBox="1"/>
          <p:nvPr/>
        </p:nvSpPr>
        <p:spPr>
          <a:xfrm>
            <a:off x="220892" y="4122622"/>
            <a:ext cx="184666" cy="369332"/>
          </a:xfrm>
          <a:prstGeom prst="rect">
            <a:avLst/>
          </a:prstGeom>
          <a:noFill/>
        </p:spPr>
        <p:txBody>
          <a:bodyPr wrap="none" rtlCol="0">
            <a:spAutoFit/>
          </a:bodyPr>
          <a:lstStyle/>
          <a:p>
            <a:endParaRPr lang="en-US" dirty="0"/>
          </a:p>
        </p:txBody>
      </p:sp>
      <p:graphicFrame>
        <p:nvGraphicFramePr>
          <p:cNvPr id="5" name="Diagram 4"/>
          <p:cNvGraphicFramePr/>
          <p:nvPr>
            <p:extLst>
              <p:ext uri="{D42A27DB-BD31-4B8C-83A1-F6EECF244321}">
                <p14:modId xmlns:p14="http://schemas.microsoft.com/office/powerpoint/2010/main" val="3046568816"/>
              </p:ext>
            </p:extLst>
          </p:nvPr>
        </p:nvGraphicFramePr>
        <p:xfrm>
          <a:off x="228600" y="1371600"/>
          <a:ext cx="86106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p:cNvSpPr txBox="1"/>
          <p:nvPr/>
        </p:nvSpPr>
        <p:spPr>
          <a:xfrm>
            <a:off x="609600" y="1828800"/>
            <a:ext cx="8077200" cy="800219"/>
          </a:xfrm>
          <a:prstGeom prst="rect">
            <a:avLst/>
          </a:prstGeom>
          <a:noFill/>
        </p:spPr>
        <p:txBody>
          <a:bodyPr wrap="square" rtlCol="0">
            <a:spAutoFit/>
          </a:bodyPr>
          <a:lstStyle/>
          <a:p>
            <a:pPr lvl="0"/>
            <a:r>
              <a:rPr lang="en-US" sz="2800" dirty="0">
                <a:latin typeface="+mn-lt"/>
              </a:rPr>
              <a:t>Is the formal process of answering the questions:</a:t>
            </a:r>
          </a:p>
          <a:p>
            <a:endParaRPr lang="en-US" dirty="0">
              <a:latin typeface="+mj-l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9144000" cy="1828800"/>
          </a:xfrm>
        </p:spPr>
        <p:txBody>
          <a:bodyPr wrap="square" numCol="1" anchorCtr="0" compatLnSpc="1">
            <a:prstTxWarp prst="textNoShape">
              <a:avLst/>
            </a:prstTxWarp>
          </a:bodyPr>
          <a:lstStyle/>
          <a:p>
            <a:pPr eaLnBrk="1" fontAlgn="auto" hangingPunct="1">
              <a:lnSpc>
                <a:spcPct val="100000"/>
              </a:lnSpc>
              <a:spcAft>
                <a:spcPts val="0"/>
              </a:spcAft>
              <a:defRPr/>
            </a:pPr>
            <a:r>
              <a:rPr lang="en-US" sz="3600" dirty="0">
                <a:solidFill>
                  <a:schemeClr val="accent6">
                    <a:lumMod val="40000"/>
                    <a:lumOff val="60000"/>
                  </a:schemeClr>
                </a:solidFill>
                <a:ea typeface="+mj-ea"/>
                <a:cs typeface="+mj-cs"/>
              </a:rPr>
              <a:t>Table 19.1 </a:t>
            </a:r>
            <a:br>
              <a:rPr lang="en-US" sz="3600" dirty="0">
                <a:solidFill>
                  <a:schemeClr val="accent6">
                    <a:lumMod val="40000"/>
                    <a:lumOff val="60000"/>
                  </a:schemeClr>
                </a:solidFill>
                <a:ea typeface="+mj-ea"/>
                <a:cs typeface="+mj-cs"/>
              </a:rPr>
            </a:br>
            <a:r>
              <a:rPr lang="en-US" sz="3600" dirty="0">
                <a:solidFill>
                  <a:schemeClr val="accent6">
                    <a:lumMod val="40000"/>
                    <a:lumOff val="60000"/>
                  </a:schemeClr>
                </a:solidFill>
                <a:ea typeface="+mj-ea"/>
                <a:cs typeface="+mj-cs"/>
              </a:rPr>
              <a:t>Cybercrimes Cited in the Convention on Cybercrime </a:t>
            </a:r>
            <a:r>
              <a:rPr lang="en-US" sz="1800" dirty="0">
                <a:solidFill>
                  <a:schemeClr val="accent6">
                    <a:lumMod val="40000"/>
                    <a:lumOff val="60000"/>
                  </a:schemeClr>
                </a:solidFill>
                <a:effectLst/>
              </a:rPr>
              <a:t>(page 2 of 2)</a:t>
            </a:r>
          </a:p>
        </p:txBody>
      </p:sp>
      <p:graphicFrame>
        <p:nvGraphicFramePr>
          <p:cNvPr id="22530" name="Object 3"/>
          <p:cNvGraphicFramePr>
            <a:graphicFrameLocks noChangeAspect="1"/>
          </p:cNvGraphicFramePr>
          <p:nvPr/>
        </p:nvGraphicFramePr>
        <p:xfrm>
          <a:off x="239713" y="1989138"/>
          <a:ext cx="8664575" cy="4664075"/>
        </p:xfrm>
        <a:graphic>
          <a:graphicData uri="http://schemas.openxmlformats.org/presentationml/2006/ole">
            <mc:AlternateContent xmlns:mc="http://schemas.openxmlformats.org/markup-compatibility/2006">
              <mc:Choice xmlns:v="urn:schemas-microsoft-com:vml" Requires="v">
                <p:oleObj name="Document" r:id="rId3" imgW="6108475" imgH="3289179" progId="Word.Document.12">
                  <p:embed/>
                </p:oleObj>
              </mc:Choice>
              <mc:Fallback>
                <p:oleObj name="Document" r:id="rId3" imgW="6108475" imgH="3289179" progId="Word.Document.12">
                  <p:embed/>
                  <p:pic>
                    <p:nvPicPr>
                      <p:cNvPr id="2253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9713" y="1989138"/>
                        <a:ext cx="8664575" cy="466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410934109"/>
      </p:ext>
    </p:extLst>
  </p:cSld>
  <p:clrMapOvr>
    <a:masterClrMapping/>
  </p:clrMapOvr>
  <p:transition>
    <p:wipe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172200" y="333375"/>
            <a:ext cx="2971800" cy="5227638"/>
          </a:xfrm>
        </p:spPr>
        <p:txBody>
          <a:bodyPr wrap="square" numCol="1" anchorCtr="0" compatLnSpc="1">
            <a:prstTxWarp prst="textNoShape">
              <a:avLst/>
            </a:prstTxWarp>
          </a:bodyPr>
          <a:lstStyle/>
          <a:p>
            <a:pPr eaLnBrk="1" hangingPunct="1">
              <a:defRPr/>
            </a:pP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Table 19.2</a:t>
            </a: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CERT 2007 </a:t>
            </a: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E-Crime </a:t>
            </a: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Watch Survey Results</a:t>
            </a:r>
          </a:p>
        </p:txBody>
      </p:sp>
      <p:graphicFrame>
        <p:nvGraphicFramePr>
          <p:cNvPr id="24578" name="Object 2"/>
          <p:cNvGraphicFramePr>
            <a:graphicFrameLocks noChangeAspect="1"/>
          </p:cNvGraphicFramePr>
          <p:nvPr/>
        </p:nvGraphicFramePr>
        <p:xfrm>
          <a:off x="107950" y="0"/>
          <a:ext cx="6119813" cy="6899275"/>
        </p:xfrm>
        <a:graphic>
          <a:graphicData uri="http://schemas.openxmlformats.org/presentationml/2006/ole">
            <mc:AlternateContent xmlns:mc="http://schemas.openxmlformats.org/markup-compatibility/2006">
              <mc:Choice xmlns:v="urn:schemas-microsoft-com:vml" Requires="v">
                <p:oleObj name="Document" r:id="rId3" imgW="6095776" imgH="6870447" progId="Word.Document.12">
                  <p:embed/>
                </p:oleObj>
              </mc:Choice>
              <mc:Fallback>
                <p:oleObj name="Document" r:id="rId3" imgW="6095776" imgH="6870447" progId="Word.Document.12">
                  <p:embed/>
                  <p:pic>
                    <p:nvPicPr>
                      <p:cNvPr id="24578"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950" y="0"/>
                        <a:ext cx="6119813" cy="689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TextBox 3"/>
          <p:cNvSpPr txBox="1"/>
          <p:nvPr/>
        </p:nvSpPr>
        <p:spPr>
          <a:xfrm>
            <a:off x="6300788" y="6308725"/>
            <a:ext cx="2663825" cy="461963"/>
          </a:xfrm>
          <a:prstGeom prst="rect">
            <a:avLst/>
          </a:prstGeom>
          <a:noFill/>
        </p:spPr>
        <p:txBody>
          <a:bodyPr>
            <a:spAutoFit/>
          </a:bodyPr>
          <a:lstStyle/>
          <a:p>
            <a:pPr eaLnBrk="1" hangingPunct="1">
              <a:defRPr/>
            </a:pPr>
            <a:r>
              <a:rPr lang="en-US" sz="1200" dirty="0">
                <a:latin typeface="+mj-lt"/>
                <a:ea typeface="ＭＳ Ｐゴシック" charset="0"/>
                <a:cs typeface="ＭＳ Ｐゴシック" charset="0"/>
              </a:rPr>
              <a:t>(Table can be found on page 582 in the textbook)</a:t>
            </a:r>
          </a:p>
        </p:txBody>
      </p:sp>
    </p:spTree>
    <p:extLst>
      <p:ext uri="{BB962C8B-B14F-4D97-AF65-F5344CB8AC3E}">
        <p14:creationId xmlns:p14="http://schemas.microsoft.com/office/powerpoint/2010/main" val="2609362271"/>
      </p:ext>
    </p:extLst>
  </p:cSld>
  <p:clrMapOvr>
    <a:masterClrMapping/>
  </p:clrMapOvr>
  <p:transition>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313" y="115888"/>
            <a:ext cx="8229600" cy="1600200"/>
          </a:xfrm>
        </p:spPr>
        <p:txBody>
          <a:bodyPr wrap="square" numCol="1" anchorCtr="0" compatLnSpc="1">
            <a:prstTxWarp prst="textNoShape">
              <a:avLst/>
            </a:prstTxWarp>
          </a:bodyPr>
          <a:lstStyle/>
          <a:p>
            <a:pPr eaLnBrk="1" hangingPunct="1">
              <a:defRPr/>
            </a:pPr>
            <a:r>
              <a:rPr lang="en-US" altLang="x-none" dirty="0">
                <a:solidFill>
                  <a:schemeClr val="accent6">
                    <a:lumMod val="40000"/>
                    <a:lumOff val="60000"/>
                  </a:schemeClr>
                </a:solidFill>
                <a:effectLst>
                  <a:outerShdw blurRad="38100" dist="38100" dir="2700000" algn="tl">
                    <a:srgbClr val="000000"/>
                  </a:outerShdw>
                </a:effectLst>
                <a:ea typeface="ＭＳ Ｐゴシック" charset="-128"/>
              </a:rPr>
              <a:t>Law Enforcement Challenges</a:t>
            </a:r>
          </a:p>
        </p:txBody>
      </p:sp>
      <p:sp>
        <p:nvSpPr>
          <p:cNvPr id="3" name="Content Placeholder 2"/>
          <p:cNvSpPr>
            <a:spLocks noGrp="1"/>
          </p:cNvSpPr>
          <p:nvPr>
            <p:ph idx="1"/>
          </p:nvPr>
        </p:nvSpPr>
        <p:spPr>
          <a:xfrm>
            <a:off x="611188" y="1941513"/>
            <a:ext cx="8229600" cy="4924425"/>
          </a:xfrm>
        </p:spPr>
        <p:txBody>
          <a:bodyPr rtlCol="0">
            <a:noAutofit/>
          </a:bodyPr>
          <a:lstStyle/>
          <a:p>
            <a:pPr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cs typeface="+mn-cs"/>
              </a:rPr>
              <a:t>The deterrent effect of law enforcement on computer and network attacks correlates with the success rate of criminal arrest and prosecution</a:t>
            </a:r>
          </a:p>
          <a:p>
            <a:pPr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cs typeface="+mn-cs"/>
              </a:rPr>
              <a:t>Law enforcement agency difficulties:</a:t>
            </a:r>
          </a:p>
          <a:p>
            <a:pPr lvl="1" eaLnBrk="1" fontAlgn="auto" hangingPunct="1">
              <a:spcAft>
                <a:spcPts val="0"/>
              </a:spcAft>
              <a:buClr>
                <a:schemeClr val="accent6">
                  <a:lumMod val="60000"/>
                  <a:lumOff val="40000"/>
                </a:schemeClr>
              </a:buClr>
              <a:buSzPct val="140000"/>
              <a:buFont typeface="Arial" charset="0"/>
              <a:buChar char="•"/>
              <a:defRPr/>
            </a:pPr>
            <a:r>
              <a:rPr lang="en-US" sz="1800" dirty="0">
                <a:solidFill>
                  <a:schemeClr val="tx1">
                    <a:lumMod val="50000"/>
                    <a:lumOff val="50000"/>
                  </a:schemeClr>
                </a:solidFill>
                <a:latin typeface="+mn-lt"/>
                <a:ea typeface="+mn-ea"/>
              </a:rPr>
              <a:t>Lack of investigators knowledgeable and experienced in dealing with this kind of crime</a:t>
            </a:r>
          </a:p>
          <a:p>
            <a:pPr lvl="1" eaLnBrk="1" fontAlgn="auto" hangingPunct="1">
              <a:spcAft>
                <a:spcPts val="0"/>
              </a:spcAft>
              <a:buClr>
                <a:schemeClr val="accent6">
                  <a:lumMod val="60000"/>
                  <a:lumOff val="40000"/>
                </a:schemeClr>
              </a:buClr>
              <a:buSzPct val="140000"/>
              <a:buFont typeface="Arial" charset="0"/>
              <a:buChar char="•"/>
              <a:defRPr/>
            </a:pPr>
            <a:r>
              <a:rPr lang="en-US" sz="1800" dirty="0">
                <a:solidFill>
                  <a:schemeClr val="tx1">
                    <a:lumMod val="50000"/>
                    <a:lumOff val="50000"/>
                  </a:schemeClr>
                </a:solidFill>
                <a:latin typeface="+mn-lt"/>
                <a:ea typeface="+mn-ea"/>
              </a:rPr>
              <a:t>Required technology may be beyond their budget</a:t>
            </a:r>
          </a:p>
          <a:p>
            <a:pPr lvl="1" eaLnBrk="1" fontAlgn="auto" hangingPunct="1">
              <a:spcAft>
                <a:spcPts val="0"/>
              </a:spcAft>
              <a:buClr>
                <a:schemeClr val="accent6">
                  <a:lumMod val="60000"/>
                  <a:lumOff val="40000"/>
                </a:schemeClr>
              </a:buClr>
              <a:buSzPct val="140000"/>
              <a:buFont typeface="Arial" charset="0"/>
              <a:buChar char="•"/>
              <a:defRPr/>
            </a:pPr>
            <a:r>
              <a:rPr lang="en-US" sz="1800" dirty="0">
                <a:solidFill>
                  <a:schemeClr val="tx1">
                    <a:lumMod val="50000"/>
                    <a:lumOff val="50000"/>
                  </a:schemeClr>
                </a:solidFill>
                <a:latin typeface="+mn-lt"/>
                <a:ea typeface="+mn-ea"/>
              </a:rPr>
              <a:t>The global nature of cybercrime</a:t>
            </a:r>
          </a:p>
          <a:p>
            <a:pPr lvl="1" eaLnBrk="1" fontAlgn="auto" hangingPunct="1">
              <a:spcAft>
                <a:spcPts val="0"/>
              </a:spcAft>
              <a:buClr>
                <a:schemeClr val="accent6">
                  <a:lumMod val="60000"/>
                  <a:lumOff val="40000"/>
                </a:schemeClr>
              </a:buClr>
              <a:buSzPct val="140000"/>
              <a:buFont typeface="Arial" charset="0"/>
              <a:buChar char="•"/>
              <a:defRPr/>
            </a:pPr>
            <a:r>
              <a:rPr lang="en-US" sz="1800" dirty="0">
                <a:solidFill>
                  <a:schemeClr val="tx1">
                    <a:lumMod val="50000"/>
                    <a:lumOff val="50000"/>
                  </a:schemeClr>
                </a:solidFill>
                <a:latin typeface="+mn-lt"/>
                <a:ea typeface="+mn-ea"/>
              </a:rPr>
              <a:t>Lack of collaboration and cooperation with remote law enforcement agencies</a:t>
            </a:r>
          </a:p>
          <a:p>
            <a:pPr marL="342900" lvl="1" indent="-342900" eaLnBrk="1" fontAlgn="auto" hangingPunct="1">
              <a:spcAft>
                <a:spcPts val="0"/>
              </a:spcAft>
              <a:buClr>
                <a:schemeClr val="accent6">
                  <a:lumMod val="60000"/>
                  <a:lumOff val="40000"/>
                </a:schemeClr>
              </a:buClr>
              <a:buSzPct val="140000"/>
              <a:buFont typeface="Arial" charset="0"/>
              <a:buChar char="•"/>
              <a:defRPr/>
            </a:pPr>
            <a:r>
              <a:rPr lang="en-US" sz="2400" dirty="0">
                <a:solidFill>
                  <a:schemeClr val="tx1">
                    <a:lumMod val="50000"/>
                    <a:lumOff val="50000"/>
                  </a:schemeClr>
                </a:solidFill>
                <a:latin typeface="+mn-lt"/>
                <a:ea typeface="+mn-ea"/>
              </a:rPr>
              <a:t>Convention on Cybercrime introduces a common terminology for crimes and a framework for harmonizing laws globally</a:t>
            </a:r>
          </a:p>
        </p:txBody>
      </p:sp>
    </p:spTree>
    <p:extLst>
      <p:ext uri="{BB962C8B-B14F-4D97-AF65-F5344CB8AC3E}">
        <p14:creationId xmlns:p14="http://schemas.microsoft.com/office/powerpoint/2010/main" val="1630779267"/>
      </p:ext>
    </p:extLst>
  </p:cSld>
  <p:clrMapOvr>
    <a:masterClrMapping/>
  </p:clrMapOvr>
  <p:transition>
    <p:wipe dir="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2363" y="549275"/>
            <a:ext cx="3754437" cy="1600200"/>
          </a:xfrm>
        </p:spPr>
        <p:txBody>
          <a:bodyPr wrap="square" numCol="1" anchorCtr="0" compatLnSpc="1">
            <a:prstTxWarp prst="textNoShape">
              <a:avLst/>
            </a:prstTxWarp>
          </a:bodyPr>
          <a:lstStyle/>
          <a:p>
            <a:pPr eaLnBrk="1" hangingPunct="1">
              <a:defRPr/>
            </a:pPr>
            <a:r>
              <a:rPr lang="en-US" altLang="x-none" sz="4000" dirty="0">
                <a:solidFill>
                  <a:schemeClr val="accent6">
                    <a:lumMod val="60000"/>
                    <a:lumOff val="40000"/>
                  </a:schemeClr>
                </a:solidFill>
                <a:effectLst>
                  <a:outerShdw blurRad="38100" dist="38100" dir="2700000" algn="tl">
                    <a:srgbClr val="000000"/>
                  </a:outerShdw>
                </a:effectLst>
                <a:ea typeface="ＭＳ Ｐゴシック" charset="-128"/>
              </a:rPr>
              <a:t>Cybercriminals</a:t>
            </a:r>
          </a:p>
        </p:txBody>
      </p:sp>
      <p:graphicFrame>
        <p:nvGraphicFramePr>
          <p:cNvPr id="5" name="Content Placeholder 4"/>
          <p:cNvGraphicFramePr>
            <a:graphicFrameLocks noGrp="1"/>
          </p:cNvGraphicFramePr>
          <p:nvPr>
            <p:ph idx="1"/>
          </p:nvPr>
        </p:nvGraphicFramePr>
        <p:xfrm>
          <a:off x="-684584" y="116632"/>
          <a:ext cx="9577064" cy="6624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54883818"/>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19475" y="981075"/>
            <a:ext cx="5565775" cy="1600200"/>
          </a:xfrm>
        </p:spPr>
        <p:txBody>
          <a:bodyPr wrap="square" numCol="1" anchorCtr="0" compatLnSpc="1">
            <a:prstTxWarp prst="textNoShape">
              <a:avLst/>
            </a:prstTxWarp>
          </a:bodyPr>
          <a:lstStyle/>
          <a:p>
            <a:pPr eaLnBrk="1" hangingPunct="1">
              <a:defRPr/>
            </a:pPr>
            <a:r>
              <a:rPr lang="en-US" altLang="x-none">
                <a:effectLst>
                  <a:outerShdw blurRad="38100" dist="38100" dir="2700000" algn="tl">
                    <a:srgbClr val="000000"/>
                  </a:outerShdw>
                </a:effectLst>
                <a:ea typeface="ＭＳ Ｐゴシック" charset="-128"/>
              </a:rPr>
              <a:t>Cybercrime Victims</a:t>
            </a:r>
          </a:p>
        </p:txBody>
      </p:sp>
      <p:graphicFrame>
        <p:nvGraphicFramePr>
          <p:cNvPr id="9" name="Content Placeholder 8"/>
          <p:cNvGraphicFramePr>
            <a:graphicFrameLocks noGrp="1"/>
          </p:cNvGraphicFramePr>
          <p:nvPr>
            <p:ph idx="1"/>
          </p:nvPr>
        </p:nvGraphicFramePr>
        <p:xfrm>
          <a:off x="-252536" y="233264"/>
          <a:ext cx="9577064" cy="6624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48732733"/>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313" y="333375"/>
            <a:ext cx="8229600" cy="1600200"/>
          </a:xfrm>
        </p:spPr>
        <p:txBody>
          <a:bodyPr/>
          <a:lstStyle/>
          <a:p>
            <a:pPr eaLnBrk="1" fontAlgn="auto" hangingPunct="1">
              <a:spcAft>
                <a:spcPts val="0"/>
              </a:spcAft>
              <a:defRPr/>
            </a:pPr>
            <a:r>
              <a:rPr lang="en-US" dirty="0">
                <a:solidFill>
                  <a:schemeClr val="accent6">
                    <a:lumMod val="40000"/>
                    <a:lumOff val="60000"/>
                  </a:schemeClr>
                </a:solidFill>
              </a:rPr>
              <a:t>Working with Law Enforcement</a:t>
            </a:r>
          </a:p>
        </p:txBody>
      </p:sp>
      <p:sp>
        <p:nvSpPr>
          <p:cNvPr id="35842" name="Content Placeholder 2"/>
          <p:cNvSpPr>
            <a:spLocks noGrp="1"/>
          </p:cNvSpPr>
          <p:nvPr>
            <p:ph idx="1"/>
          </p:nvPr>
        </p:nvSpPr>
        <p:spPr>
          <a:xfrm>
            <a:off x="468313" y="2403475"/>
            <a:ext cx="8229600" cy="4525963"/>
          </a:xfrm>
        </p:spPr>
        <p:txBody>
          <a:bodyPr/>
          <a:lstStyle/>
          <a:p>
            <a:pPr eaLnBrk="1" hangingPunct="1">
              <a:buClr>
                <a:schemeClr val="accent6">
                  <a:lumMod val="60000"/>
                  <a:lumOff val="40000"/>
                </a:schemeClr>
              </a:buClr>
              <a:buSzPct val="140000"/>
              <a:buFont typeface="Arial" charset="0"/>
              <a:buChar char="•"/>
              <a:defRPr/>
            </a:pPr>
            <a:r>
              <a:rPr lang="en-US" altLang="x-none" sz="2800" dirty="0">
                <a:latin typeface="+mn-lt"/>
                <a:ea typeface="ＭＳ Ｐゴシック" charset="-128"/>
              </a:rPr>
              <a:t>Executive management and security administrators need to look upon law enforcement as a resource and tool</a:t>
            </a:r>
          </a:p>
          <a:p>
            <a:pPr eaLnBrk="1" hangingPunct="1">
              <a:spcBef>
                <a:spcPts val="1875"/>
              </a:spcBef>
              <a:spcAft>
                <a:spcPts val="600"/>
              </a:spcAft>
              <a:buClr>
                <a:schemeClr val="accent6">
                  <a:lumMod val="60000"/>
                  <a:lumOff val="40000"/>
                </a:schemeClr>
              </a:buClr>
              <a:buSzPct val="140000"/>
              <a:buFont typeface="Arial" charset="0"/>
              <a:buChar char="•"/>
              <a:defRPr/>
            </a:pPr>
            <a:r>
              <a:rPr lang="en-US" altLang="x-none" sz="2800" dirty="0">
                <a:latin typeface="+mn-lt"/>
                <a:ea typeface="ＭＳ Ｐゴシック" charset="-128"/>
              </a:rPr>
              <a:t>Management needs to:</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Understand the criminal investigation process</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Understand the inputs that investigators need</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Understand the ways in which the victim can                 contribute positively to the investigation</a:t>
            </a:r>
          </a:p>
        </p:txBody>
      </p:sp>
    </p:spTree>
    <p:extLst>
      <p:ext uri="{BB962C8B-B14F-4D97-AF65-F5344CB8AC3E}">
        <p14:creationId xmlns:p14="http://schemas.microsoft.com/office/powerpoint/2010/main" val="2479597302"/>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2564904"/>
          </a:xfrm>
        </p:spPr>
        <p:txBody>
          <a:bodyPr/>
          <a:lstStyle/>
          <a:p>
            <a:r>
              <a:rPr lang="en-US" dirty="0">
                <a:effectLst/>
              </a:rPr>
              <a:t>Pakistan is Prevention of Electronic Crimes Act, 2016 (“</a:t>
            </a:r>
            <a:r>
              <a:rPr lang="en-US" b="1" dirty="0">
                <a:effectLst/>
              </a:rPr>
              <a:t>Act</a:t>
            </a:r>
            <a:r>
              <a:rPr lang="en-US" dirty="0">
                <a:effectLst/>
              </a:rPr>
              <a:t>”)</a:t>
            </a:r>
            <a:endParaRPr lang="en-US" dirty="0"/>
          </a:p>
        </p:txBody>
      </p:sp>
      <p:sp>
        <p:nvSpPr>
          <p:cNvPr id="3" name="Content Placeholder 2"/>
          <p:cNvSpPr>
            <a:spLocks noGrp="1"/>
          </p:cNvSpPr>
          <p:nvPr>
            <p:ph idx="1"/>
          </p:nvPr>
        </p:nvSpPr>
        <p:spPr>
          <a:xfrm>
            <a:off x="457200" y="2996952"/>
            <a:ext cx="8229600" cy="3129211"/>
          </a:xfrm>
        </p:spPr>
        <p:txBody>
          <a:bodyPr/>
          <a:lstStyle/>
          <a:p>
            <a:r>
              <a:rPr lang="en-US" dirty="0"/>
              <a:t>The law dealing with cyber crimes in Pakistan is Prevention of Electronic Crimes Act, 2016 (“</a:t>
            </a:r>
            <a:r>
              <a:rPr lang="en-US" b="1" dirty="0"/>
              <a:t>Act</a:t>
            </a:r>
            <a:r>
              <a:rPr lang="en-US" dirty="0"/>
              <a:t>”) which is applicable to every citizen of Pakistan wherever he may be and to every other person who is stationed in Pakistan for the time being.</a:t>
            </a:r>
          </a:p>
        </p:txBody>
      </p:sp>
    </p:spTree>
    <p:extLst>
      <p:ext uri="{BB962C8B-B14F-4D97-AF65-F5344CB8AC3E}">
        <p14:creationId xmlns:p14="http://schemas.microsoft.com/office/powerpoint/2010/main" val="37087031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rPr>
              <a:t>Types of cyber crimes under the Act:</a:t>
            </a:r>
            <a:endParaRPr lang="en-US" dirty="0"/>
          </a:p>
        </p:txBody>
      </p:sp>
      <p:sp>
        <p:nvSpPr>
          <p:cNvPr id="3" name="Content Placeholder 2"/>
          <p:cNvSpPr>
            <a:spLocks noGrp="1"/>
          </p:cNvSpPr>
          <p:nvPr>
            <p:ph idx="1"/>
          </p:nvPr>
        </p:nvSpPr>
        <p:spPr/>
        <p:txBody>
          <a:bodyPr>
            <a:normAutofit fontScale="85000" lnSpcReduction="20000"/>
          </a:bodyPr>
          <a:lstStyle/>
          <a:p>
            <a:endParaRPr lang="en-US" dirty="0"/>
          </a:p>
          <a:p>
            <a:r>
              <a:rPr lang="en-US" dirty="0"/>
              <a:t>Access or interfere the data or information system and copying or transmission of data; (Section 3, 4 and 5 of the Act).</a:t>
            </a:r>
          </a:p>
          <a:p>
            <a:r>
              <a:rPr lang="en-US" dirty="0"/>
              <a:t>Unauthorized access, unauthorized copying, unauthorized transmitting or unauthorized interfering with the critical infrastructure OR threaten to commit any of the aforesaid offences with an intention to coerce, intimidate, create a sense of fear, panic, insecurity or public or community/society (Sections 6, 7 and 8 of the Act).</a:t>
            </a:r>
          </a:p>
          <a:p>
            <a:r>
              <a:rPr lang="en-US" dirty="0"/>
              <a:t>Prepare or disseminate information through any information system or device with the intent to glorify an offence relating to terrorism, or any person convicted of a crime relating to terrorism OR threaten to commit any of the aforesaid offences with an intention to coerce, intimidate, create a sense of fear, panic, insecurity or public or community/society (Section 9 of the Act ).</a:t>
            </a:r>
          </a:p>
        </p:txBody>
      </p:sp>
    </p:spTree>
    <p:extLst>
      <p:ext uri="{BB962C8B-B14F-4D97-AF65-F5344CB8AC3E}">
        <p14:creationId xmlns:p14="http://schemas.microsoft.com/office/powerpoint/2010/main" val="40552489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rPr>
              <a:t>Types of cyber crimes under the Act:</a:t>
            </a:r>
            <a:endParaRPr lang="en-US" dirty="0"/>
          </a:p>
        </p:txBody>
      </p:sp>
      <p:sp>
        <p:nvSpPr>
          <p:cNvPr id="3" name="Content Placeholder 2"/>
          <p:cNvSpPr>
            <a:spLocks noGrp="1"/>
          </p:cNvSpPr>
          <p:nvPr>
            <p:ph idx="1"/>
          </p:nvPr>
        </p:nvSpPr>
        <p:spPr/>
        <p:txBody>
          <a:bodyPr>
            <a:normAutofit fontScale="85000" lnSpcReduction="20000"/>
          </a:bodyPr>
          <a:lstStyle/>
          <a:p>
            <a:r>
              <a:rPr lang="en-US" dirty="0"/>
              <a:t>Whosoever prepares or disseminates any Hate Speech, information that invites motivation of people to fund or recruits for terrorism through any information system or device (Sections 11 &amp; 12 of the Act).</a:t>
            </a:r>
          </a:p>
          <a:p>
            <a:r>
              <a:rPr lang="en-US" dirty="0"/>
              <a:t>Electronic forgery and electronic fraud committed by interfering with any information system, device or data with the intent to cause damage or injury to the public; or to make any illegal claim; or title or to cause any person to part with property; or to enter into a contract; to commit fraud; alteration, deletion or suppression of data etc. (Sections 13 &amp; 14 of the Act).</a:t>
            </a:r>
          </a:p>
          <a:p>
            <a:r>
              <a:rPr lang="en-US" dirty="0"/>
              <a:t>An act to manufacture, generate, adapt, export, supply, offer to supply or import any information system, data or device, with an intent to be used or believing that it is primarily to be used to commit or to assist in the commission of an offence under this Act. (Section 15 of the Act).</a:t>
            </a:r>
          </a:p>
          <a:p>
            <a:endParaRPr lang="en-US" dirty="0"/>
          </a:p>
        </p:txBody>
      </p:sp>
    </p:spTree>
    <p:extLst>
      <p:ext uri="{BB962C8B-B14F-4D97-AF65-F5344CB8AC3E}">
        <p14:creationId xmlns:p14="http://schemas.microsoft.com/office/powerpoint/2010/main" val="41408355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rPr>
              <a:t>Types of cyber crimes under the Act:</a:t>
            </a:r>
            <a:endParaRPr lang="en-US" dirty="0"/>
          </a:p>
        </p:txBody>
      </p:sp>
      <p:sp>
        <p:nvSpPr>
          <p:cNvPr id="3" name="Content Placeholder 2"/>
          <p:cNvSpPr>
            <a:spLocks noGrp="1"/>
          </p:cNvSpPr>
          <p:nvPr>
            <p:ph idx="1"/>
          </p:nvPr>
        </p:nvSpPr>
        <p:spPr/>
        <p:txBody>
          <a:bodyPr>
            <a:normAutofit fontScale="92500" lnSpcReduction="20000"/>
          </a:bodyPr>
          <a:lstStyle/>
          <a:p>
            <a:r>
              <a:rPr lang="en-US" dirty="0"/>
              <a:t>Unauthorized use of another person’s identity information or to obtain, sell, possess or transmit such information. (Sections 16 of the Act).</a:t>
            </a:r>
          </a:p>
          <a:p>
            <a:r>
              <a:rPr lang="en-US" dirty="0"/>
              <a:t>Issuance of SIM (subscriber identity module); R-IUM (re-useable identification module); or UICC (universal integrated circuit) or any other module designed for authenticating users to establish connection with the network and to be used in cellular mobile, wireless phone or other digital devices without obtaining and verification of the subscriber’s antecedents. (Section 17 of the Act).</a:t>
            </a:r>
          </a:p>
          <a:p>
            <a:r>
              <a:rPr lang="en-US" dirty="0"/>
              <a:t>Dignity of Natural Person: Public exhibit or display or transmission of any information knowingly that such information is false and intimidate or harm the reputation or privacy of a natural person through an information system. (Section 20 of the Act).</a:t>
            </a:r>
          </a:p>
        </p:txBody>
      </p:sp>
    </p:spTree>
    <p:extLst>
      <p:ext uri="{BB962C8B-B14F-4D97-AF65-F5344CB8AC3E}">
        <p14:creationId xmlns:p14="http://schemas.microsoft.com/office/powerpoint/2010/main" val="3507645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4800" y="6858000"/>
            <a:ext cx="8839200" cy="369332"/>
          </a:xfrm>
          <a:prstGeom prst="rect">
            <a:avLst/>
          </a:prstGeom>
          <a:noFill/>
        </p:spPr>
        <p:txBody>
          <a:bodyPr wrap="square" rtlCol="0">
            <a:spAutoFit/>
          </a:bodyPr>
          <a:lstStyle/>
          <a:p>
            <a:endParaRPr lang="en-US" dirty="0"/>
          </a:p>
        </p:txBody>
      </p:sp>
      <p:sp>
        <p:nvSpPr>
          <p:cNvPr id="6" name="TextBox 5"/>
          <p:cNvSpPr txBox="1"/>
          <p:nvPr/>
        </p:nvSpPr>
        <p:spPr>
          <a:xfrm>
            <a:off x="1" y="116632"/>
            <a:ext cx="9036496" cy="892552"/>
          </a:xfrm>
          <a:prstGeom prst="rect">
            <a:avLst/>
          </a:prstGeom>
          <a:noFill/>
        </p:spPr>
        <p:txBody>
          <a:bodyPr wrap="square" rtlCol="0">
            <a:spAutoFit/>
          </a:bodyPr>
          <a:lstStyle/>
          <a:p>
            <a:pPr algn="ctr"/>
            <a:r>
              <a:rPr lang="en-US" sz="2800" dirty="0">
                <a:solidFill>
                  <a:schemeClr val="tx2"/>
                </a:solidFill>
                <a:effectLst>
                  <a:outerShdw blurRad="63500" dist="38100" dir="5400000" algn="t" rotWithShape="0">
                    <a:prstClr val="black">
                      <a:alpha val="25000"/>
                    </a:prstClr>
                  </a:outerShdw>
                </a:effectLst>
                <a:latin typeface="+mn-lt"/>
                <a:ea typeface="+mj-ea"/>
                <a:cs typeface="+mj-cs"/>
              </a:rPr>
              <a:t>Table 14.1 </a:t>
            </a: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ISO/IEC 27000 Series of Standards on IT Security Techniques </a:t>
            </a:r>
          </a:p>
        </p:txBody>
      </p:sp>
      <p:pic>
        <p:nvPicPr>
          <p:cNvPr id="7" name="Picture 6"/>
          <p:cNvPicPr>
            <a:picLocks noChangeAspect="1"/>
          </p:cNvPicPr>
          <p:nvPr/>
        </p:nvPicPr>
        <p:blipFill>
          <a:blip r:embed="rId3"/>
          <a:stretch>
            <a:fillRect/>
          </a:stretch>
        </p:blipFill>
        <p:spPr>
          <a:xfrm>
            <a:off x="304800" y="1184682"/>
            <a:ext cx="8482788" cy="5673318"/>
          </a:xfrm>
          <a:prstGeom prst="rect">
            <a:avLst/>
          </a:prstGeom>
        </p:spPr>
      </p:pic>
    </p:spTree>
  </p:cSld>
  <p:clrMapOvr>
    <a:masterClrMapping/>
  </p:clrMapOvr>
  <p:transition>
    <p:wipe dir="d"/>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rPr>
              <a:t>Types of cyber crimes under the Act:</a:t>
            </a:r>
            <a:endParaRPr lang="en-US" dirty="0"/>
          </a:p>
        </p:txBody>
      </p:sp>
      <p:sp>
        <p:nvSpPr>
          <p:cNvPr id="3" name="Content Placeholder 2"/>
          <p:cNvSpPr>
            <a:spLocks noGrp="1"/>
          </p:cNvSpPr>
          <p:nvPr>
            <p:ph idx="1"/>
          </p:nvPr>
        </p:nvSpPr>
        <p:spPr/>
        <p:txBody>
          <a:bodyPr>
            <a:normAutofit fontScale="70000" lnSpcReduction="20000"/>
          </a:bodyPr>
          <a:lstStyle/>
          <a:p>
            <a:r>
              <a:rPr lang="en-US" dirty="0"/>
              <a:t>Modesty of Natural Person:, Intentional and public display or exhibition or transmission of any information which superimposes a photograph over any sexually explicit image or video of a natural person; includes a photograph in sexually explicit conduct of a natural person; intimates a natural person with sexual act; sexually explicit image or video of a natural person; or entices or induces a natural person to engage in sexually explicit act; through an information system to harm a natural person or his reputation, take revenge, create hatred or blackmail a natural person. (Section 21 of the Act).</a:t>
            </a:r>
          </a:p>
          <a:p>
            <a:r>
              <a:rPr lang="en-US" dirty="0"/>
              <a:t>Child Pornography: Produce, offer or make available, distribute or transmit through an information system or to procure for himself or for any other person or without lawful justification possesses material in an information system any material which contain the elements of child pornography. (Section 22 of the Act).</a:t>
            </a:r>
          </a:p>
          <a:p>
            <a:r>
              <a:rPr lang="en-US" dirty="0"/>
              <a:t>Writing, offering, making available, distributing or transmitting malicious code through an information system with an intent to cause harm to any information system or data resulting in the corruption, destruction, alteration suppression, theft or loss of information system. (Section 23 of the Act).</a:t>
            </a:r>
          </a:p>
        </p:txBody>
      </p:sp>
    </p:spTree>
    <p:extLst>
      <p:ext uri="{BB962C8B-B14F-4D97-AF65-F5344CB8AC3E}">
        <p14:creationId xmlns:p14="http://schemas.microsoft.com/office/powerpoint/2010/main" val="37028738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rPr>
              <a:t>Types of cyber crimes under the Act:</a:t>
            </a:r>
            <a:endParaRPr lang="en-US" dirty="0"/>
          </a:p>
        </p:txBody>
      </p:sp>
      <p:sp>
        <p:nvSpPr>
          <p:cNvPr id="3" name="Content Placeholder 2"/>
          <p:cNvSpPr>
            <a:spLocks noGrp="1"/>
          </p:cNvSpPr>
          <p:nvPr>
            <p:ph idx="1"/>
          </p:nvPr>
        </p:nvSpPr>
        <p:spPr/>
        <p:txBody>
          <a:bodyPr>
            <a:normAutofit fontScale="77500" lnSpcReduction="20000"/>
          </a:bodyPr>
          <a:lstStyle/>
          <a:p>
            <a:r>
              <a:rPr lang="en-US" dirty="0"/>
              <a:t>Doing Cyber Stalking with an intent to coerce or intimidate or harass any person by using information system, information system network, internet website, electronic mail or any similar means of communication. The term Cyber Stalking includes: (a) foster personal interaction repeatedly to a person who clearly indicates a disinterest from the stalker; (b) monitor the internet, electronic mail, text message or any other form of electronic communication of another person; (c) watch or spy upon a person in a manner that results in fear of violence or serious alarm or distress in mind of such persons; and (d) take photograph or make video of a person and display or distribute such video in a manner without his consent that harms a person. (Section 24 of the Act).</a:t>
            </a:r>
          </a:p>
          <a:p>
            <a:r>
              <a:rPr lang="en-US" dirty="0"/>
              <a:t>Spamming: A person commits the offence of spamming who with an intent transmits harmful, fraudulent, misleading, illegal or unsolicited information to any person without permission of the recipient or who causes any information system to show any such information for wrongful gain. (Section 25 of the Act).</a:t>
            </a:r>
          </a:p>
        </p:txBody>
      </p:sp>
    </p:spTree>
    <p:extLst>
      <p:ext uri="{BB962C8B-B14F-4D97-AF65-F5344CB8AC3E}">
        <p14:creationId xmlns:p14="http://schemas.microsoft.com/office/powerpoint/2010/main" val="36177283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a:xfrm>
            <a:off x="-107950" y="0"/>
            <a:ext cx="9596438" cy="1600200"/>
          </a:xfrm>
        </p:spPr>
        <p:txBody>
          <a:bodyPr wrap="square" numCol="1" anchorCtr="0" compatLnSpc="1">
            <a:prstTxWarp prst="textNoShape">
              <a:avLst/>
            </a:prstTxWarp>
          </a:bodyPr>
          <a:lstStyle/>
          <a:p>
            <a:pPr eaLnBrk="1" fontAlgn="auto" hangingPunct="1">
              <a:spcAft>
                <a:spcPts val="0"/>
              </a:spcAft>
              <a:defRPr/>
            </a:pPr>
            <a:r>
              <a:rPr lang="en-US" dirty="0">
                <a:solidFill>
                  <a:schemeClr val="accent6">
                    <a:lumMod val="40000"/>
                    <a:lumOff val="60000"/>
                  </a:schemeClr>
                </a:solidFill>
              </a:rPr>
              <a:t>Privacy</a:t>
            </a:r>
          </a:p>
        </p:txBody>
      </p:sp>
      <p:sp>
        <p:nvSpPr>
          <p:cNvPr id="52227" name="Rectangle 3"/>
          <p:cNvSpPr>
            <a:spLocks noGrp="1" noChangeArrowheads="1"/>
          </p:cNvSpPr>
          <p:nvPr>
            <p:ph idx="1"/>
          </p:nvPr>
        </p:nvSpPr>
        <p:spPr>
          <a:xfrm>
            <a:off x="457200" y="1905000"/>
            <a:ext cx="8229600" cy="4724400"/>
          </a:xfrm>
        </p:spPr>
        <p:txBody>
          <a:bodyPr rtlCol="0">
            <a:noAutofit/>
          </a:bodyPr>
          <a:lstStyle/>
          <a:p>
            <a:pPr eaLnBrk="1" fontAlgn="auto" hangingPunct="1">
              <a:spcAft>
                <a:spcPts val="12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rPr>
              <a:t>Overlaps with computer security</a:t>
            </a:r>
          </a:p>
          <a:p>
            <a:pPr marL="347472" eaLnBrk="1" fontAlgn="auto" hangingPunct="1">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rPr>
              <a:t>Dramatic increase in scale of information collected and stored</a:t>
            </a:r>
          </a:p>
          <a:p>
            <a:pPr marL="923544" lvl="1" eaLnBrk="1" fontAlgn="auto" hangingPunct="1">
              <a:spcBef>
                <a:spcPts val="0"/>
              </a:spcBef>
              <a:spcAft>
                <a:spcPts val="1200"/>
              </a:spcAft>
              <a:buClr>
                <a:schemeClr val="accent6">
                  <a:lumMod val="60000"/>
                  <a:lumOff val="40000"/>
                </a:schemeClr>
              </a:buClr>
              <a:buSzPct val="140000"/>
              <a:buFont typeface="Arial" charset="0"/>
              <a:buChar char="•"/>
              <a:defRPr/>
            </a:pPr>
            <a:r>
              <a:rPr lang="en-US" sz="1800" dirty="0">
                <a:solidFill>
                  <a:schemeClr val="tx1">
                    <a:lumMod val="50000"/>
                    <a:lumOff val="50000"/>
                  </a:schemeClr>
                </a:solidFill>
                <a:latin typeface="+mn-lt"/>
              </a:rPr>
              <a:t>Motivated by law enforcement, national security, economic incentives</a:t>
            </a:r>
          </a:p>
          <a:p>
            <a:pPr eaLnBrk="1" fontAlgn="auto" hangingPunct="1">
              <a:spcAft>
                <a:spcPts val="12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rPr>
              <a:t>Individuals have become increasingly aware of access and use of personal information and private details about their lives</a:t>
            </a:r>
          </a:p>
          <a:p>
            <a:pPr eaLnBrk="1" fontAlgn="auto" hangingPunct="1">
              <a:spcAft>
                <a:spcPts val="12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rPr>
              <a:t>Concerns about extent of privacy compromise have led to a variety of legal and technical approaches to reinforcing privacy rights</a:t>
            </a:r>
          </a:p>
        </p:txBody>
      </p:sp>
    </p:spTree>
    <p:extLst>
      <p:ext uri="{BB962C8B-B14F-4D97-AF65-F5344CB8AC3E}">
        <p14:creationId xmlns:p14="http://schemas.microsoft.com/office/powerpoint/2010/main" val="701513404"/>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0" y="115888"/>
            <a:ext cx="9144000" cy="1524000"/>
          </a:xfrm>
        </p:spPr>
        <p:txBody>
          <a:bodyPr wrap="square" numCol="1" anchorCtr="0" compatLnSpc="1">
            <a:prstTxWarp prst="textNoShape">
              <a:avLst/>
            </a:prstTxWarp>
          </a:bodyPr>
          <a:lstStyle/>
          <a:p>
            <a:pPr eaLnBrk="1" fontAlgn="auto" hangingPunct="1">
              <a:spcAft>
                <a:spcPts val="0"/>
              </a:spcAft>
              <a:defRPr/>
            </a:pPr>
            <a:r>
              <a:rPr lang="en-US" sz="4300" dirty="0">
                <a:solidFill>
                  <a:schemeClr val="accent6">
                    <a:lumMod val="40000"/>
                    <a:lumOff val="60000"/>
                  </a:schemeClr>
                </a:solidFill>
                <a:effectLst/>
              </a:rPr>
              <a:t>European Union (EU) </a:t>
            </a:r>
            <a:br>
              <a:rPr lang="en-US" sz="4300" dirty="0">
                <a:solidFill>
                  <a:schemeClr val="accent6">
                    <a:lumMod val="40000"/>
                    <a:lumOff val="60000"/>
                  </a:schemeClr>
                </a:solidFill>
                <a:effectLst/>
              </a:rPr>
            </a:br>
            <a:r>
              <a:rPr lang="en-US" sz="4300" dirty="0">
                <a:solidFill>
                  <a:schemeClr val="accent6">
                    <a:lumMod val="40000"/>
                    <a:lumOff val="60000"/>
                  </a:schemeClr>
                </a:solidFill>
                <a:effectLst/>
              </a:rPr>
              <a:t>Directive on Data Protection </a:t>
            </a:r>
          </a:p>
        </p:txBody>
      </p:sp>
      <p:sp>
        <p:nvSpPr>
          <p:cNvPr id="62466" name="Rectangle 3"/>
          <p:cNvSpPr>
            <a:spLocks noGrp="1" noChangeArrowheads="1"/>
          </p:cNvSpPr>
          <p:nvPr>
            <p:ph idx="1"/>
          </p:nvPr>
        </p:nvSpPr>
        <p:spPr>
          <a:xfrm>
            <a:off x="457200" y="1905000"/>
            <a:ext cx="8229600" cy="2590800"/>
          </a:xfrm>
        </p:spPr>
        <p:txBody>
          <a:bodyPr/>
          <a:lstStyle/>
          <a:p>
            <a:pPr eaLnBrk="1" hangingPunct="1">
              <a:lnSpc>
                <a:spcPct val="90000"/>
              </a:lnSpc>
              <a:buClr>
                <a:schemeClr val="accent6">
                  <a:lumMod val="40000"/>
                  <a:lumOff val="60000"/>
                </a:schemeClr>
              </a:buClr>
              <a:buSzPct val="140000"/>
              <a:buFont typeface="Arial" charset="0"/>
              <a:buChar char="•"/>
              <a:defRPr/>
            </a:pPr>
            <a:r>
              <a:rPr lang="en-US" altLang="x-none" sz="2200" dirty="0">
                <a:latin typeface="+mn-lt"/>
                <a:ea typeface="ＭＳ Ｐゴシック" charset="-128"/>
              </a:rPr>
              <a:t>Adopted in 1998 to:</a:t>
            </a:r>
          </a:p>
          <a:p>
            <a:pPr lvl="1" eaLnBrk="1" hangingPunct="1">
              <a:lnSpc>
                <a:spcPct val="90000"/>
              </a:lnSpc>
              <a:buClr>
                <a:schemeClr val="accent6">
                  <a:lumMod val="40000"/>
                  <a:lumOff val="60000"/>
                </a:schemeClr>
              </a:buClr>
              <a:buSzPct val="140000"/>
              <a:buFont typeface="Arial" charset="0"/>
              <a:buChar char="•"/>
              <a:defRPr/>
            </a:pPr>
            <a:r>
              <a:rPr lang="en-US" altLang="x-none" sz="2000" dirty="0">
                <a:latin typeface="+mn-lt"/>
                <a:ea typeface="ＭＳ Ｐゴシック" charset="-128"/>
              </a:rPr>
              <a:t>Ensure member states protect fundamental privacy rights when processing personal information</a:t>
            </a:r>
          </a:p>
          <a:p>
            <a:pPr lvl="1" eaLnBrk="1" hangingPunct="1">
              <a:lnSpc>
                <a:spcPct val="90000"/>
              </a:lnSpc>
              <a:buClr>
                <a:schemeClr val="accent6">
                  <a:lumMod val="40000"/>
                  <a:lumOff val="60000"/>
                </a:schemeClr>
              </a:buClr>
              <a:buSzPct val="140000"/>
              <a:buFont typeface="Arial" charset="0"/>
              <a:buChar char="•"/>
              <a:defRPr/>
            </a:pPr>
            <a:r>
              <a:rPr lang="en-US" altLang="x-none" sz="2000" dirty="0">
                <a:latin typeface="+mn-lt"/>
                <a:ea typeface="ＭＳ Ｐゴシック" charset="-128"/>
              </a:rPr>
              <a:t>Prevent member states from restricting the free flow of personal information within EU</a:t>
            </a:r>
          </a:p>
          <a:p>
            <a:pPr eaLnBrk="1" hangingPunct="1">
              <a:lnSpc>
                <a:spcPct val="90000"/>
              </a:lnSpc>
              <a:buClr>
                <a:schemeClr val="accent6">
                  <a:lumMod val="40000"/>
                  <a:lumOff val="60000"/>
                </a:schemeClr>
              </a:buClr>
              <a:buSzPct val="140000"/>
              <a:buFont typeface="Arial" charset="0"/>
              <a:buChar char="•"/>
              <a:defRPr/>
            </a:pPr>
            <a:r>
              <a:rPr lang="en-US" altLang="x-none" sz="2200" dirty="0">
                <a:latin typeface="+mn-lt"/>
                <a:ea typeface="ＭＳ Ｐゴシック" charset="-128"/>
              </a:rPr>
              <a:t>Organized around principles of:</a:t>
            </a:r>
          </a:p>
        </p:txBody>
      </p:sp>
      <p:graphicFrame>
        <p:nvGraphicFramePr>
          <p:cNvPr id="4" name="Diagram 3"/>
          <p:cNvGraphicFramePr/>
          <p:nvPr/>
        </p:nvGraphicFramePr>
        <p:xfrm>
          <a:off x="762000" y="3962400"/>
          <a:ext cx="7696200" cy="2895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27054330"/>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idx="4294967295"/>
          </p:nvPr>
        </p:nvSpPr>
        <p:spPr bwMode="auto">
          <a:xfrm>
            <a:off x="0" y="-100013"/>
            <a:ext cx="9144000" cy="1143001"/>
          </a:xfrm>
          <a:extLst>
            <a:ext uri="{909E8E84-426E-40dd-AFC4-6F175D3DCCD1}"/>
            <a:ext uri="{91240B29-F687-4f45-9708-019B960494DF}"/>
          </a:extLst>
        </p:spPr>
        <p:txBody>
          <a:bodyPr wrap="square" numCol="1" anchorCtr="0" compatLnSpc="1">
            <a:prstTxWarp prst="textNoShape">
              <a:avLst/>
            </a:prstTxWarp>
          </a:bodyPr>
          <a:lstStyle/>
          <a:p>
            <a:pPr eaLnBrk="1" fontAlgn="auto" hangingPunct="1">
              <a:spcAft>
                <a:spcPts val="0"/>
              </a:spcAft>
              <a:defRPr/>
            </a:pPr>
            <a:r>
              <a:rPr lang="en-US" sz="4800" dirty="0">
                <a:solidFill>
                  <a:schemeClr val="accent6">
                    <a:lumMod val="40000"/>
                    <a:lumOff val="60000"/>
                  </a:schemeClr>
                </a:solidFill>
                <a:effectLst/>
              </a:rPr>
              <a:t>United States Privacy Initiatives</a:t>
            </a:r>
          </a:p>
        </p:txBody>
      </p:sp>
      <p:graphicFrame>
        <p:nvGraphicFramePr>
          <p:cNvPr id="6" name="Content Placeholder 5"/>
          <p:cNvGraphicFramePr>
            <a:graphicFrameLocks noGrp="1"/>
          </p:cNvGraphicFramePr>
          <p:nvPr>
            <p:ph idx="4294967295"/>
          </p:nvPr>
        </p:nvGraphicFramePr>
        <p:xfrm>
          <a:off x="395536" y="1412776"/>
          <a:ext cx="8229600" cy="42484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6324" name="TextBox 6"/>
          <p:cNvSpPr txBox="1">
            <a:spLocks noChangeArrowheads="1"/>
          </p:cNvSpPr>
          <p:nvPr/>
        </p:nvSpPr>
        <p:spPr bwMode="auto">
          <a:xfrm>
            <a:off x="914400" y="5867400"/>
            <a:ext cx="8229600" cy="800100"/>
          </a:xfrm>
          <a:prstGeom prst="rect">
            <a:avLst/>
          </a:prstGeom>
          <a:noFill/>
          <a:ln>
            <a:noFill/>
          </a:ln>
          <a:extLst>
            <a:ext uri="{909E8E84-426E-40dd-AFC4-6F175D3DCCD1}"/>
            <a:ext uri="{91240B29-F687-4f45-9708-019B960494DF}"/>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defRPr/>
            </a:pPr>
            <a:r>
              <a:rPr lang="en-US" sz="2800" dirty="0">
                <a:solidFill>
                  <a:schemeClr val="accent6">
                    <a:lumMod val="40000"/>
                    <a:lumOff val="60000"/>
                  </a:schemeClr>
                </a:solidFill>
                <a:latin typeface="+mj-lt"/>
              </a:rPr>
              <a:t>Also have a range of other privacy laws</a:t>
            </a:r>
          </a:p>
          <a:p>
            <a:pPr eaLnBrk="1" hangingPunct="1">
              <a:defRPr/>
            </a:pPr>
            <a:endParaRPr lang="en-US" sz="1800" dirty="0"/>
          </a:p>
        </p:txBody>
      </p:sp>
    </p:spTree>
    <p:extLst>
      <p:ext uri="{BB962C8B-B14F-4D97-AF65-F5344CB8AC3E}">
        <p14:creationId xmlns:p14="http://schemas.microsoft.com/office/powerpoint/2010/main" val="3633305257"/>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2"/>
          <p:cNvSpPr>
            <a:spLocks noGrp="1" noChangeArrowheads="1"/>
          </p:cNvSpPr>
          <p:nvPr>
            <p:ph type="title" idx="4294967295"/>
          </p:nvPr>
        </p:nvSpPr>
        <p:spPr>
          <a:xfrm>
            <a:off x="323850" y="152400"/>
            <a:ext cx="7905750" cy="1139825"/>
          </a:xfrm>
        </p:spPr>
        <p:txBody>
          <a:bodyPr wrap="square" numCol="1" anchorCtr="0" compatLnSpc="1">
            <a:prstTxWarp prst="textNoShape">
              <a:avLst/>
            </a:prstTxWarp>
          </a:bodyPr>
          <a:lstStyle/>
          <a:p>
            <a:pPr algn="l" eaLnBrk="1" fontAlgn="auto" hangingPunct="1">
              <a:spcAft>
                <a:spcPts val="0"/>
              </a:spcAft>
              <a:defRPr/>
            </a:pPr>
            <a:r>
              <a:rPr lang="en-US" dirty="0">
                <a:solidFill>
                  <a:schemeClr val="accent6">
                    <a:lumMod val="40000"/>
                    <a:lumOff val="60000"/>
                  </a:schemeClr>
                </a:solidFill>
              </a:rPr>
              <a:t>ISO 27002 states . . .</a:t>
            </a:r>
          </a:p>
        </p:txBody>
      </p:sp>
      <p:sp>
        <p:nvSpPr>
          <p:cNvPr id="241667" name="Rectangle 3"/>
          <p:cNvSpPr>
            <a:spLocks noGrp="1" noChangeArrowheads="1"/>
          </p:cNvSpPr>
          <p:nvPr>
            <p:ph idx="4294967295"/>
          </p:nvPr>
        </p:nvSpPr>
        <p:spPr>
          <a:xfrm>
            <a:off x="323850" y="1557338"/>
            <a:ext cx="8461375" cy="5184775"/>
          </a:xfrm>
        </p:spPr>
        <p:txBody>
          <a:bodyPr>
            <a:normAutofit/>
          </a:bodyPr>
          <a:lstStyle/>
          <a:p>
            <a:pPr marL="0" indent="0" eaLnBrk="1" hangingPunct="1">
              <a:lnSpc>
                <a:spcPct val="90000"/>
              </a:lnSpc>
              <a:buFont typeface="Arial" charset="0"/>
              <a:buNone/>
              <a:defRPr/>
            </a:pPr>
            <a:r>
              <a:rPr lang="en-US" altLang="x-none" sz="2000" dirty="0">
                <a:effectLst>
                  <a:outerShdw blurRad="38100" dist="38100" dir="2700000" algn="tl">
                    <a:srgbClr val="000000"/>
                  </a:outerShdw>
                </a:effectLst>
                <a:latin typeface="+mn-lt"/>
                <a:ea typeface="ＭＳ Ｐゴシック" charset="-128"/>
              </a:rPr>
              <a:t>  </a:t>
            </a:r>
            <a:r>
              <a:rPr lang="en-US" altLang="x-none" sz="2000" dirty="0">
                <a:solidFill>
                  <a:schemeClr val="tx1"/>
                </a:solidFill>
                <a:effectLst>
                  <a:outerShdw blurRad="38100" dist="38100" dir="2700000" algn="tl">
                    <a:srgbClr val="000000"/>
                  </a:outerShdw>
                </a:effectLst>
                <a:latin typeface="+mn-lt"/>
                <a:ea typeface="ＭＳ Ｐゴシック" charset="-128"/>
              </a:rPr>
              <a:t>  </a:t>
            </a:r>
            <a:r>
              <a:rPr lang="en-US" altLang="en-US" sz="2000" dirty="0">
                <a:solidFill>
                  <a:schemeClr val="tx1"/>
                </a:solidFill>
                <a:latin typeface="+mn-lt"/>
                <a:ea typeface="ＭＳ Ｐゴシック" charset="-128"/>
              </a:rPr>
              <a:t>“</a:t>
            </a:r>
            <a:r>
              <a:rPr lang="en-US" altLang="x-none" sz="2000" dirty="0">
                <a:solidFill>
                  <a:schemeClr val="tx1"/>
                </a:solidFill>
                <a:latin typeface="+mn-lt"/>
                <a:ea typeface="ＭＳ Ｐゴシック" charset="-128"/>
              </a:rPr>
              <a:t>An organization</a:t>
            </a:r>
            <a:r>
              <a:rPr lang="en-US" altLang="en-US" sz="2000" dirty="0">
                <a:solidFill>
                  <a:schemeClr val="tx1"/>
                </a:solidFill>
                <a:latin typeface="+mn-lt"/>
                <a:ea typeface="ＭＳ Ｐゴシック" charset="-128"/>
              </a:rPr>
              <a:t>’</a:t>
            </a:r>
            <a:r>
              <a:rPr lang="en-US" altLang="x-none" sz="2000" dirty="0">
                <a:solidFill>
                  <a:schemeClr val="tx1"/>
                </a:solidFill>
                <a:latin typeface="+mn-lt"/>
                <a:ea typeface="ＭＳ Ｐゴシック" charset="-128"/>
              </a:rPr>
              <a:t>s data policy for privacy and protection </a:t>
            </a:r>
          </a:p>
          <a:p>
            <a:pPr marL="0" indent="0" eaLnBrk="1" hangingPunct="1">
              <a:lnSpc>
                <a:spcPct val="90000"/>
              </a:lnSpc>
              <a:buFont typeface="Arial" charset="0"/>
              <a:buNone/>
              <a:defRPr/>
            </a:pPr>
            <a:r>
              <a:rPr lang="en-US" altLang="x-none" sz="2000" dirty="0">
                <a:solidFill>
                  <a:schemeClr val="tx1"/>
                </a:solidFill>
                <a:latin typeface="+mn-lt"/>
                <a:ea typeface="ＭＳ Ｐゴシック" charset="-128"/>
              </a:rPr>
              <a:t>of personally identifiable information should be developed </a:t>
            </a:r>
          </a:p>
          <a:p>
            <a:pPr marL="0" indent="0" eaLnBrk="1" hangingPunct="1">
              <a:lnSpc>
                <a:spcPct val="90000"/>
              </a:lnSpc>
              <a:buFont typeface="Arial" charset="0"/>
              <a:buNone/>
              <a:defRPr/>
            </a:pPr>
            <a:r>
              <a:rPr lang="en-US" altLang="x-none" sz="2000" dirty="0">
                <a:solidFill>
                  <a:schemeClr val="tx1"/>
                </a:solidFill>
                <a:latin typeface="+mn-lt"/>
                <a:ea typeface="ＭＳ Ｐゴシック" charset="-128"/>
              </a:rPr>
              <a:t>and implemented. This policy should be communicated to all </a:t>
            </a:r>
          </a:p>
          <a:p>
            <a:pPr marL="0" indent="0" eaLnBrk="1" hangingPunct="1">
              <a:lnSpc>
                <a:spcPct val="90000"/>
              </a:lnSpc>
              <a:buFont typeface="Arial" charset="0"/>
              <a:buNone/>
              <a:defRPr/>
            </a:pPr>
            <a:r>
              <a:rPr lang="en-US" altLang="x-none" sz="2000" dirty="0">
                <a:solidFill>
                  <a:schemeClr val="tx1"/>
                </a:solidFill>
                <a:latin typeface="+mn-lt"/>
                <a:ea typeface="ＭＳ Ｐゴシック" charset="-128"/>
              </a:rPr>
              <a:t>persons involved in the processing of personally identifiable information. Compliance with this policy and all relevant legislation and regulations concerning  the protection of the privacy of people and the protection of personally identifiable information requires appropriate management structure and control. Often this is best achieved by the appointment of a person responsible, such as a privacy officer, who should provide guidance to managers, users and service providers on their individual responsibilities and the specific procedures that should be followed. Responsibility for handling personally identifiable information and ensuring awareness of the privacy principles should be dealt with in accordance with relevant legislation and regulations. Appropriate technical and organizational measures to protect personally identifiable information should be implemented.</a:t>
            </a:r>
            <a:r>
              <a:rPr lang="en-US" altLang="en-US" sz="2000" dirty="0">
                <a:solidFill>
                  <a:schemeClr val="tx1"/>
                </a:solidFill>
                <a:latin typeface="+mn-lt"/>
                <a:ea typeface="ＭＳ Ｐゴシック" charset="-128"/>
              </a:rPr>
              <a:t>”</a:t>
            </a:r>
            <a:endParaRPr lang="en-US" altLang="x-none" sz="2000" dirty="0">
              <a:solidFill>
                <a:schemeClr val="tx1"/>
              </a:solidFill>
              <a:effectLst>
                <a:outerShdw blurRad="38100" dist="38100" dir="2700000" algn="tl">
                  <a:srgbClr val="000000"/>
                </a:outerShdw>
              </a:effectLst>
              <a:latin typeface="+mn-lt"/>
              <a:ea typeface="ＭＳ Ｐゴシック" charset="-128"/>
            </a:endParaRPr>
          </a:p>
        </p:txBody>
      </p:sp>
    </p:spTree>
    <p:extLst>
      <p:ext uri="{BB962C8B-B14F-4D97-AF65-F5344CB8AC3E}">
        <p14:creationId xmlns:p14="http://schemas.microsoft.com/office/powerpoint/2010/main" val="3139065145"/>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0"/>
            <a:ext cx="9144000" cy="1341438"/>
          </a:xfrm>
        </p:spPr>
        <p:txBody>
          <a:bodyPr wrap="square" numCol="1" anchorCtr="0" compatLnSpc="1">
            <a:prstTxWarp prst="textNoShape">
              <a:avLst/>
            </a:prstTxWarp>
          </a:bodyPr>
          <a:lstStyle/>
          <a:p>
            <a:pPr eaLnBrk="1" fontAlgn="auto" hangingPunct="1">
              <a:spcAft>
                <a:spcPts val="0"/>
              </a:spcAft>
              <a:defRPr/>
            </a:pPr>
            <a:r>
              <a:rPr lang="en-US" sz="4800" dirty="0">
                <a:solidFill>
                  <a:schemeClr val="accent6">
                    <a:lumMod val="40000"/>
                    <a:lumOff val="60000"/>
                  </a:schemeClr>
                </a:solidFill>
                <a:effectLst/>
              </a:rPr>
              <a:t>Privacy and Data Surveillance</a:t>
            </a:r>
          </a:p>
        </p:txBody>
      </p:sp>
      <p:sp>
        <p:nvSpPr>
          <p:cNvPr id="2" name="Content Placeholder 1"/>
          <p:cNvSpPr>
            <a:spLocks noGrp="1"/>
          </p:cNvSpPr>
          <p:nvPr>
            <p:ph idx="1"/>
          </p:nvPr>
        </p:nvSpPr>
        <p:spPr>
          <a:xfrm>
            <a:off x="457200" y="1600200"/>
            <a:ext cx="8229600" cy="4852988"/>
          </a:xfrm>
        </p:spPr>
        <p:txBody>
          <a:bodyPr rtlCol="0">
            <a:normAutofit fontScale="92500" lnSpcReduction="20000"/>
          </a:bodyPr>
          <a:lstStyle/>
          <a:p>
            <a:pPr eaLnBrk="1" fontAlgn="auto" hangingPunct="1">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cs typeface="+mn-cs"/>
              </a:rPr>
              <a:t>The demands of big business, government and law enforcement have created new threats to personal privacy</a:t>
            </a:r>
          </a:p>
          <a:p>
            <a:pPr lvl="2" eaLnBrk="1" fontAlgn="auto" hangingPunct="1">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Scientific and medical research data collection for analysis</a:t>
            </a:r>
          </a:p>
          <a:p>
            <a:pPr lvl="2" eaLnBrk="1" fontAlgn="auto" hangingPunct="1">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Law enforcement data surveillance</a:t>
            </a:r>
          </a:p>
          <a:p>
            <a:pPr lvl="2" eaLnBrk="1" fontAlgn="auto" hangingPunct="1">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Private organizations profiling</a:t>
            </a:r>
          </a:p>
          <a:p>
            <a:pPr lvl="2" eaLnBrk="1" fontAlgn="auto" hangingPunct="1">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This creates tension between enabling beneficial outcomes is areas including scientific research, public health, national security, law enforcement and efficient use of resources, while still respecting an individual’s right to privacy</a:t>
            </a:r>
          </a:p>
          <a:p>
            <a:pPr eaLnBrk="1" fontAlgn="auto" hangingPunct="1">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cs typeface="+mn-cs"/>
              </a:rPr>
              <a:t>Another areas of particular concern is the rapid rise in the use of public social media sites</a:t>
            </a:r>
          </a:p>
          <a:p>
            <a:pPr lvl="2" eaLnBrk="1" fontAlgn="auto" hangingPunct="1">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These sites gather, analyze, and share large amounts of data on individuals and their interactions with other individuals and organizations</a:t>
            </a:r>
          </a:p>
          <a:p>
            <a:pPr lvl="2" eaLnBrk="1" fontAlgn="auto" hangingPunct="1">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Many people willingly upload large amounts of personal information, including photos and status updates</a:t>
            </a:r>
          </a:p>
          <a:p>
            <a:pPr lvl="2" eaLnBrk="1" fontAlgn="auto" hangingPunct="1">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This data could potentially be used by current and future employers, insurance companies, private investigators, and others, in their interactions with the individual</a:t>
            </a:r>
          </a:p>
        </p:txBody>
      </p:sp>
    </p:spTree>
    <p:extLst>
      <p:ext uri="{BB962C8B-B14F-4D97-AF65-F5344CB8AC3E}">
        <p14:creationId xmlns:p14="http://schemas.microsoft.com/office/powerpoint/2010/main" val="4007145224"/>
      </p:ext>
    </p:extLst>
  </p:cSld>
  <p:clrMapOvr>
    <a:masterClrMapping/>
  </p:clrMapOvr>
  <p:transition>
    <p:wipe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313" y="-315913"/>
            <a:ext cx="8229600" cy="1341438"/>
          </a:xfrm>
        </p:spPr>
        <p:txBody>
          <a:bodyPr/>
          <a:lstStyle/>
          <a:p>
            <a:pPr eaLnBrk="1" fontAlgn="auto" hangingPunct="1">
              <a:spcAft>
                <a:spcPts val="0"/>
              </a:spcAft>
              <a:defRPr/>
            </a:pPr>
            <a:r>
              <a:rPr lang="en-US" dirty="0">
                <a:solidFill>
                  <a:schemeClr val="accent6">
                    <a:lumMod val="40000"/>
                    <a:lumOff val="60000"/>
                  </a:schemeClr>
                </a:solidFill>
              </a:rPr>
              <a:t>Privacy Protection</a:t>
            </a:r>
          </a:p>
        </p:txBody>
      </p:sp>
      <p:sp>
        <p:nvSpPr>
          <p:cNvPr id="3" name="Content Placeholder 2"/>
          <p:cNvSpPr>
            <a:spLocks noGrp="1"/>
          </p:cNvSpPr>
          <p:nvPr>
            <p:ph idx="1"/>
          </p:nvPr>
        </p:nvSpPr>
        <p:spPr>
          <a:xfrm>
            <a:off x="395288" y="1341438"/>
            <a:ext cx="7848600" cy="5256212"/>
          </a:xfrm>
        </p:spPr>
        <p:txBody>
          <a:bodyPr>
            <a:normAutofit fontScale="92500" lnSpcReduction="20000"/>
          </a:bodyPr>
          <a:lstStyle/>
          <a:p>
            <a:pPr>
              <a:spcAft>
                <a:spcPts val="800"/>
              </a:spcAft>
              <a:buClr>
                <a:schemeClr val="accent6">
                  <a:lumMod val="40000"/>
                  <a:lumOff val="60000"/>
                </a:schemeClr>
              </a:buClr>
              <a:buSzPct val="140000"/>
              <a:buFont typeface="Arial" charset="0"/>
              <a:buChar char="•"/>
              <a:defRPr/>
            </a:pPr>
            <a:r>
              <a:rPr lang="en-US" dirty="0">
                <a:latin typeface="+mn-lt"/>
              </a:rPr>
              <a:t>Both policy and technical approaches are needed to protect privacy</a:t>
            </a:r>
          </a:p>
          <a:p>
            <a:pPr>
              <a:spcAft>
                <a:spcPts val="800"/>
              </a:spcAft>
              <a:buClr>
                <a:schemeClr val="accent6">
                  <a:lumMod val="40000"/>
                  <a:lumOff val="60000"/>
                </a:schemeClr>
              </a:buClr>
              <a:buSzPct val="140000"/>
              <a:buFont typeface="Arial" charset="0"/>
              <a:buChar char="•"/>
              <a:defRPr/>
            </a:pPr>
            <a:r>
              <a:rPr lang="en-US" dirty="0">
                <a:latin typeface="+mn-lt"/>
              </a:rPr>
              <a:t>In terms of technical approaches, the requirements for privacy protection for data stored on information systems can be addresses in part using the technical mechanisms developed for database security</a:t>
            </a:r>
          </a:p>
          <a:p>
            <a:pPr>
              <a:spcAft>
                <a:spcPts val="800"/>
              </a:spcAft>
              <a:buClr>
                <a:schemeClr val="accent6">
                  <a:lumMod val="40000"/>
                  <a:lumOff val="60000"/>
                </a:schemeClr>
              </a:buClr>
              <a:buSzPct val="140000"/>
              <a:buFont typeface="Arial" charset="0"/>
              <a:buChar char="•"/>
              <a:defRPr/>
            </a:pPr>
            <a:r>
              <a:rPr lang="en-US" dirty="0">
                <a:latin typeface="+mn-lt"/>
              </a:rPr>
              <a:t>With regard to social media sites, technical controls include:</a:t>
            </a:r>
          </a:p>
          <a:p>
            <a:pPr lvl="2">
              <a:buClr>
                <a:schemeClr val="accent6">
                  <a:lumMod val="40000"/>
                  <a:lumOff val="60000"/>
                </a:schemeClr>
              </a:buClr>
              <a:buSzPct val="140000"/>
              <a:buFont typeface="Arial" charset="0"/>
              <a:buChar char="•"/>
              <a:defRPr/>
            </a:pPr>
            <a:r>
              <a:rPr lang="en-US" dirty="0">
                <a:latin typeface="+mn-lt"/>
              </a:rPr>
              <a:t>The provision of suitable privacy settings to manage who can view data on individuals</a:t>
            </a:r>
          </a:p>
          <a:p>
            <a:pPr lvl="2">
              <a:buClr>
                <a:schemeClr val="accent6">
                  <a:lumMod val="40000"/>
                  <a:lumOff val="60000"/>
                </a:schemeClr>
              </a:buClr>
              <a:buSzPct val="140000"/>
              <a:buFont typeface="Arial" charset="0"/>
              <a:buChar char="•"/>
              <a:defRPr/>
            </a:pPr>
            <a:r>
              <a:rPr lang="en-US" dirty="0">
                <a:latin typeface="+mn-lt"/>
              </a:rPr>
              <a:t>Notification when one individual is referenced or tagged in another’s content</a:t>
            </a:r>
          </a:p>
          <a:p>
            <a:pPr lvl="2">
              <a:spcAft>
                <a:spcPts val="800"/>
              </a:spcAft>
              <a:buClr>
                <a:schemeClr val="accent6">
                  <a:lumMod val="40000"/>
                  <a:lumOff val="60000"/>
                </a:schemeClr>
              </a:buClr>
              <a:buSzPct val="140000"/>
              <a:buFont typeface="Arial" charset="0"/>
              <a:buChar char="•"/>
              <a:defRPr/>
            </a:pPr>
            <a:r>
              <a:rPr lang="en-US" dirty="0">
                <a:latin typeface="+mn-lt"/>
              </a:rPr>
              <a:t>Although social media sites include some form of these controls, they are constantly changing, causing frustration for users who are trying to keep up with these mechanisms</a:t>
            </a:r>
          </a:p>
          <a:p>
            <a:pPr marL="342900" lvl="2" indent="-342900">
              <a:spcAft>
                <a:spcPts val="800"/>
              </a:spcAft>
              <a:buClr>
                <a:schemeClr val="accent6">
                  <a:lumMod val="40000"/>
                  <a:lumOff val="60000"/>
                </a:schemeClr>
              </a:buClr>
              <a:buSzPct val="140000"/>
              <a:buFont typeface="Arial" charset="0"/>
              <a:buChar char="•"/>
              <a:defRPr/>
            </a:pPr>
            <a:r>
              <a:rPr lang="en-US" sz="2400" dirty="0">
                <a:latin typeface="+mn-lt"/>
                <a:cs typeface="ＭＳ Ｐゴシック" charset="0"/>
              </a:rPr>
              <a:t>Another approach for managing privacy concerns in big data analysis is to anonymize the data, removing any personally identifying information before release to researchers or other organizations for analysis</a:t>
            </a:r>
          </a:p>
        </p:txBody>
      </p:sp>
    </p:spTree>
    <p:extLst>
      <p:ext uri="{BB962C8B-B14F-4D97-AF65-F5344CB8AC3E}">
        <p14:creationId xmlns:p14="http://schemas.microsoft.com/office/powerpoint/2010/main" val="1851183331"/>
      </p:ext>
    </p:extLst>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solidFill>
                  <a:schemeClr val="accent6">
                    <a:lumMod val="40000"/>
                    <a:lumOff val="60000"/>
                  </a:schemeClr>
                </a:solidFill>
              </a:rPr>
              <a:t>Data Privacy</a:t>
            </a:r>
          </a:p>
        </p:txBody>
      </p:sp>
      <p:sp>
        <p:nvSpPr>
          <p:cNvPr id="3" name="Content Placeholder 2"/>
          <p:cNvSpPr>
            <a:spLocks noGrp="1"/>
          </p:cNvSpPr>
          <p:nvPr>
            <p:ph idx="1"/>
          </p:nvPr>
        </p:nvSpPr>
        <p:spPr>
          <a:xfrm>
            <a:off x="457200" y="1600200"/>
            <a:ext cx="8229600" cy="4997450"/>
          </a:xfrm>
        </p:spPr>
        <p:txBody>
          <a:bodyPr>
            <a:normAutofit fontScale="92500" lnSpcReduction="10000"/>
          </a:bodyPr>
          <a:lstStyle/>
          <a:p>
            <a:pPr>
              <a:buClr>
                <a:schemeClr val="accent6">
                  <a:lumMod val="60000"/>
                  <a:lumOff val="40000"/>
                </a:schemeClr>
              </a:buClr>
              <a:buSzPct val="140000"/>
              <a:buFont typeface="Arial" charset="0"/>
              <a:buChar char="•"/>
              <a:defRPr/>
            </a:pPr>
            <a:r>
              <a:rPr lang="en-US" sz="2000" dirty="0">
                <a:latin typeface="+mn-lt"/>
              </a:rPr>
              <a:t>In terms of policy, guidelines are needed to manage the use and reuse of big data, ensuring suitable constraints are imposed in order to preserve privacy</a:t>
            </a:r>
          </a:p>
          <a:p>
            <a:pPr lvl="2">
              <a:buClr>
                <a:schemeClr val="accent6">
                  <a:lumMod val="60000"/>
                  <a:lumOff val="40000"/>
                </a:schemeClr>
              </a:buClr>
              <a:buSzPct val="140000"/>
              <a:buFont typeface="Arial" charset="0"/>
              <a:buChar char="•"/>
              <a:defRPr/>
            </a:pPr>
            <a:r>
              <a:rPr lang="en-US" dirty="0">
                <a:latin typeface="+mn-lt"/>
              </a:rPr>
              <a:t>Consent</a:t>
            </a:r>
          </a:p>
          <a:p>
            <a:pPr lvl="4">
              <a:buClr>
                <a:schemeClr val="accent6">
                  <a:lumMod val="60000"/>
                  <a:lumOff val="40000"/>
                </a:schemeClr>
              </a:buClr>
              <a:buSzPct val="140000"/>
              <a:buFont typeface="Arial" charset="0"/>
              <a:buChar char="•"/>
              <a:defRPr/>
            </a:pPr>
            <a:r>
              <a:rPr lang="en-US" dirty="0">
                <a:latin typeface="+mn-lt"/>
              </a:rPr>
              <a:t>Ensuring participants can make informed decisions about their participation in the research</a:t>
            </a:r>
          </a:p>
          <a:p>
            <a:pPr lvl="2">
              <a:buClr>
                <a:schemeClr val="accent6">
                  <a:lumMod val="60000"/>
                  <a:lumOff val="40000"/>
                </a:schemeClr>
              </a:buClr>
              <a:buSzPct val="140000"/>
              <a:buFont typeface="Arial" charset="0"/>
              <a:buChar char="•"/>
              <a:defRPr/>
            </a:pPr>
            <a:r>
              <a:rPr lang="en-US" dirty="0">
                <a:latin typeface="+mn-lt"/>
              </a:rPr>
              <a:t>Privacy and confidentiality</a:t>
            </a:r>
          </a:p>
          <a:p>
            <a:pPr lvl="4">
              <a:buClr>
                <a:schemeClr val="accent6">
                  <a:lumMod val="60000"/>
                  <a:lumOff val="40000"/>
                </a:schemeClr>
              </a:buClr>
              <a:buSzPct val="140000"/>
              <a:buFont typeface="Arial" charset="0"/>
              <a:buChar char="•"/>
              <a:defRPr/>
            </a:pPr>
            <a:r>
              <a:rPr lang="en-US" dirty="0">
                <a:latin typeface="+mn-lt"/>
              </a:rPr>
              <a:t>Privacy is the control that individuals have over who can access their personal information</a:t>
            </a:r>
          </a:p>
          <a:p>
            <a:pPr lvl="4">
              <a:buClr>
                <a:schemeClr val="accent6">
                  <a:lumMod val="60000"/>
                  <a:lumOff val="40000"/>
                </a:schemeClr>
              </a:buClr>
              <a:buSzPct val="140000"/>
              <a:buFont typeface="Arial" charset="0"/>
              <a:buChar char="•"/>
              <a:defRPr/>
            </a:pPr>
            <a:r>
              <a:rPr lang="en-US" dirty="0">
                <a:latin typeface="+mn-lt"/>
              </a:rPr>
              <a:t>Confidentiality is the principle that only authorized persons should have access to information</a:t>
            </a:r>
          </a:p>
          <a:p>
            <a:pPr lvl="2">
              <a:buClr>
                <a:schemeClr val="accent6">
                  <a:lumMod val="60000"/>
                  <a:lumOff val="40000"/>
                </a:schemeClr>
              </a:buClr>
              <a:buSzPct val="140000"/>
              <a:buFont typeface="Arial" charset="0"/>
              <a:buChar char="•"/>
              <a:defRPr/>
            </a:pPr>
            <a:r>
              <a:rPr lang="en-US" dirty="0">
                <a:latin typeface="+mn-lt"/>
              </a:rPr>
              <a:t>Ownership and authorship</a:t>
            </a:r>
          </a:p>
          <a:p>
            <a:pPr lvl="4">
              <a:buClr>
                <a:schemeClr val="accent6">
                  <a:lumMod val="60000"/>
                  <a:lumOff val="40000"/>
                </a:schemeClr>
              </a:buClr>
              <a:buSzPct val="140000"/>
              <a:buFont typeface="Arial" charset="0"/>
              <a:buChar char="•"/>
              <a:defRPr/>
            </a:pPr>
            <a:r>
              <a:rPr lang="en-US" dirty="0">
                <a:latin typeface="+mn-lt"/>
              </a:rPr>
              <a:t>Addresses who has responsibility for the data, and at what point does an individual give up their right to control their personal data</a:t>
            </a:r>
          </a:p>
          <a:p>
            <a:pPr lvl="2">
              <a:buClr>
                <a:schemeClr val="accent6">
                  <a:lumMod val="60000"/>
                  <a:lumOff val="40000"/>
                </a:schemeClr>
              </a:buClr>
              <a:buSzPct val="140000"/>
              <a:buFont typeface="Arial" charset="0"/>
              <a:buChar char="•"/>
              <a:defRPr/>
            </a:pPr>
            <a:r>
              <a:rPr lang="en-US" dirty="0">
                <a:latin typeface="+mn-lt"/>
              </a:rPr>
              <a:t>Data sharing </a:t>
            </a:r>
            <a:r>
              <a:rPr lang="mr-IN" dirty="0">
                <a:latin typeface="+mn-lt"/>
              </a:rPr>
              <a:t>–</a:t>
            </a:r>
            <a:r>
              <a:rPr lang="en-US" dirty="0">
                <a:latin typeface="+mn-lt"/>
              </a:rPr>
              <a:t> assessing the social benefits of research</a:t>
            </a:r>
          </a:p>
          <a:p>
            <a:pPr lvl="4">
              <a:buClr>
                <a:schemeClr val="accent6">
                  <a:lumMod val="60000"/>
                  <a:lumOff val="40000"/>
                </a:schemeClr>
              </a:buClr>
              <a:buSzPct val="140000"/>
              <a:buFont typeface="Arial" charset="0"/>
              <a:buChar char="•"/>
              <a:defRPr/>
            </a:pPr>
            <a:r>
              <a:rPr lang="en-US" dirty="0">
                <a:latin typeface="+mn-lt"/>
              </a:rPr>
              <a:t>The social benefits that result from data matching and reuse of data from one source or research project in another</a:t>
            </a:r>
          </a:p>
          <a:p>
            <a:pPr lvl="2">
              <a:buClr>
                <a:schemeClr val="accent6">
                  <a:lumMod val="60000"/>
                  <a:lumOff val="40000"/>
                </a:schemeClr>
              </a:buClr>
              <a:buSzPct val="140000"/>
              <a:buFont typeface="Arial" charset="0"/>
              <a:buChar char="•"/>
              <a:defRPr/>
            </a:pPr>
            <a:r>
              <a:rPr lang="en-US" dirty="0">
                <a:latin typeface="+mn-lt"/>
              </a:rPr>
              <a:t>Governance and custodianship</a:t>
            </a:r>
          </a:p>
          <a:p>
            <a:pPr lvl="4">
              <a:buClr>
                <a:schemeClr val="accent6">
                  <a:lumMod val="60000"/>
                  <a:lumOff val="40000"/>
                </a:schemeClr>
              </a:buClr>
              <a:buSzPct val="140000"/>
              <a:buFont typeface="Arial" charset="0"/>
              <a:buChar char="•"/>
              <a:defRPr/>
            </a:pPr>
            <a:r>
              <a:rPr lang="en-US" dirty="0">
                <a:latin typeface="+mn-lt"/>
              </a:rPr>
              <a:t>Oversight and implementation of the management, organization, access, and preservation of digital data</a:t>
            </a:r>
          </a:p>
        </p:txBody>
      </p:sp>
    </p:spTree>
    <p:extLst>
      <p:ext uri="{BB962C8B-B14F-4D97-AF65-F5344CB8AC3E}">
        <p14:creationId xmlns:p14="http://schemas.microsoft.com/office/powerpoint/2010/main" val="813388483"/>
      </p:ext>
    </p:extLst>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ChangeArrowheads="1"/>
          </p:cNvSpPr>
          <p:nvPr>
            <p:ph type="title"/>
          </p:nvPr>
        </p:nvSpPr>
        <p:spPr bwMode="auto">
          <a:xfrm>
            <a:off x="323850" y="260350"/>
            <a:ext cx="3754438" cy="1162050"/>
          </a:xfrm>
        </p:spPr>
        <p:txBody>
          <a:bodyPr wrap="square" numCol="1" anchorCtr="0" compatLnSpc="1">
            <a:prstTxWarp prst="textNoShape">
              <a:avLst/>
            </a:prstTxWarp>
          </a:bodyPr>
          <a:lstStyle/>
          <a:p>
            <a:pPr eaLnBrk="1" hangingPunct="1">
              <a:defRPr/>
            </a:pPr>
            <a:r>
              <a:rPr lang="en-US" altLang="x-none" sz="4500" dirty="0">
                <a:solidFill>
                  <a:schemeClr val="accent6">
                    <a:lumMod val="40000"/>
                    <a:lumOff val="60000"/>
                  </a:schemeClr>
                </a:solidFill>
                <a:effectLst/>
                <a:ea typeface="ＭＳ Ｐゴシック" charset="-128"/>
              </a:rPr>
              <a:t>Ethical Issues</a:t>
            </a:r>
          </a:p>
        </p:txBody>
      </p:sp>
      <p:sp>
        <p:nvSpPr>
          <p:cNvPr id="8" name="Content Placeholder 7"/>
          <p:cNvSpPr>
            <a:spLocks noGrp="1"/>
          </p:cNvSpPr>
          <p:nvPr>
            <p:ph idx="1"/>
          </p:nvPr>
        </p:nvSpPr>
        <p:spPr>
          <a:xfrm>
            <a:off x="4473575" y="273050"/>
            <a:ext cx="4205288" cy="6356350"/>
          </a:xfrm>
        </p:spPr>
        <p:txBody>
          <a:bodyPr rtlCol="0">
            <a:normAutofit/>
          </a:bodyPr>
          <a:lstStyle/>
          <a:p>
            <a:pPr eaLnBrk="1" fontAlgn="auto" hangingPunct="1">
              <a:lnSpc>
                <a:spcPct val="90000"/>
              </a:lnSpc>
              <a:spcAft>
                <a:spcPts val="600"/>
              </a:spcAft>
              <a:buClr>
                <a:schemeClr val="accent6">
                  <a:lumMod val="60000"/>
                  <a:lumOff val="40000"/>
                </a:schemeClr>
              </a:buClr>
              <a:buSzPct val="140000"/>
              <a:buFont typeface="Arial" charset="0"/>
              <a:buChar char="•"/>
              <a:defRPr/>
            </a:pPr>
            <a:r>
              <a:rPr lang="en-US" sz="2400" dirty="0">
                <a:solidFill>
                  <a:schemeClr val="tx1">
                    <a:lumMod val="50000"/>
                    <a:lumOff val="50000"/>
                  </a:schemeClr>
                </a:solidFill>
                <a:latin typeface="+mn-lt"/>
              </a:rPr>
              <a:t>Many potential misuses and abuses of information and electronic communication that create privacy and security problems</a:t>
            </a:r>
          </a:p>
          <a:p>
            <a:pPr eaLnBrk="1" fontAlgn="auto" hangingPunct="1">
              <a:lnSpc>
                <a:spcPct val="90000"/>
              </a:lnSpc>
              <a:spcAft>
                <a:spcPts val="600"/>
              </a:spcAft>
              <a:buClr>
                <a:schemeClr val="accent6">
                  <a:lumMod val="60000"/>
                  <a:lumOff val="40000"/>
                </a:schemeClr>
              </a:buClr>
              <a:buSzPct val="140000"/>
              <a:buFont typeface="Arial" charset="0"/>
              <a:buChar char="•"/>
              <a:defRPr/>
            </a:pPr>
            <a:r>
              <a:rPr lang="en-US" sz="2400" dirty="0">
                <a:solidFill>
                  <a:schemeClr val="tx1">
                    <a:lumMod val="50000"/>
                    <a:lumOff val="50000"/>
                  </a:schemeClr>
                </a:solidFill>
                <a:latin typeface="+mn-lt"/>
              </a:rPr>
              <a:t>Basic ethical principles developed by civilizations apply</a:t>
            </a:r>
          </a:p>
          <a:p>
            <a:pPr lvl="1" eaLnBrk="1" fontAlgn="auto" hangingPunct="1">
              <a:spcBef>
                <a:spcPts val="1075"/>
              </a:spcBef>
              <a:spcAft>
                <a:spcPts val="0"/>
              </a:spcAft>
              <a:buClr>
                <a:schemeClr val="accent6">
                  <a:lumMod val="60000"/>
                  <a:lumOff val="40000"/>
                </a:schemeClr>
              </a:buClr>
              <a:buSzPct val="140000"/>
              <a:buFont typeface="Arial" charset="0"/>
              <a:buChar char="•"/>
              <a:defRPr/>
            </a:pPr>
            <a:r>
              <a:rPr lang="en-US" sz="1800" dirty="0">
                <a:latin typeface="+mn-lt"/>
              </a:rPr>
              <a:t>Unique considerations surrounding computers and information systems</a:t>
            </a:r>
          </a:p>
          <a:p>
            <a:pPr lvl="1" eaLnBrk="1" fontAlgn="auto" hangingPunct="1">
              <a:spcAft>
                <a:spcPts val="0"/>
              </a:spcAft>
              <a:buClr>
                <a:schemeClr val="accent6">
                  <a:lumMod val="60000"/>
                  <a:lumOff val="40000"/>
                </a:schemeClr>
              </a:buClr>
              <a:buSzPct val="140000"/>
              <a:buFont typeface="Arial" charset="0"/>
              <a:buChar char="•"/>
              <a:defRPr/>
            </a:pPr>
            <a:r>
              <a:rPr lang="en-US" sz="1800" dirty="0">
                <a:latin typeface="+mn-lt"/>
              </a:rPr>
              <a:t>Scale of activities not possible before</a:t>
            </a:r>
          </a:p>
          <a:p>
            <a:pPr lvl="1" eaLnBrk="1" fontAlgn="auto" hangingPunct="1">
              <a:spcAft>
                <a:spcPts val="0"/>
              </a:spcAft>
              <a:buClr>
                <a:schemeClr val="accent6">
                  <a:lumMod val="60000"/>
                  <a:lumOff val="40000"/>
                </a:schemeClr>
              </a:buClr>
              <a:buSzPct val="140000"/>
              <a:buFont typeface="Arial" charset="0"/>
              <a:buChar char="•"/>
              <a:defRPr/>
            </a:pPr>
            <a:r>
              <a:rPr lang="en-US" sz="1800" dirty="0">
                <a:latin typeface="+mn-lt"/>
              </a:rPr>
              <a:t>Creation of new types of entities for which no agreed ethical rules have previously been formed</a:t>
            </a:r>
          </a:p>
        </p:txBody>
      </p:sp>
      <p:sp>
        <p:nvSpPr>
          <p:cNvPr id="74755" name="Rectangle 3"/>
          <p:cNvSpPr>
            <a:spLocks noGrp="1" noChangeArrowheads="1"/>
          </p:cNvSpPr>
          <p:nvPr>
            <p:ph type="body" sz="half" idx="2"/>
          </p:nvPr>
        </p:nvSpPr>
        <p:spPr>
          <a:xfrm>
            <a:off x="468313" y="1804988"/>
            <a:ext cx="3168650" cy="4824412"/>
          </a:xfrm>
        </p:spPr>
        <p:txBody>
          <a:bodyPr/>
          <a:lstStyle/>
          <a:p>
            <a:pPr marL="457200" indent="-457200" algn="l" eaLnBrk="1" hangingPunct="1">
              <a:lnSpc>
                <a:spcPct val="90000"/>
              </a:lnSpc>
              <a:spcAft>
                <a:spcPts val="600"/>
              </a:spcAft>
              <a:buClr>
                <a:schemeClr val="accent6">
                  <a:lumMod val="60000"/>
                  <a:lumOff val="40000"/>
                </a:schemeClr>
              </a:buClr>
              <a:buSzPct val="140000"/>
              <a:buFont typeface="Arial" charset="0"/>
              <a:buChar char="•"/>
              <a:defRPr/>
            </a:pPr>
            <a:r>
              <a:rPr lang="en-US" altLang="x-none" sz="2400" dirty="0">
                <a:latin typeface="+mn-lt"/>
                <a:ea typeface="ＭＳ Ｐゴシック" charset="-128"/>
              </a:rPr>
              <a:t>Ethics:</a:t>
            </a:r>
          </a:p>
          <a:p>
            <a:pPr marL="0" lvl="1" eaLnBrk="1" hangingPunct="1">
              <a:lnSpc>
                <a:spcPct val="90000"/>
              </a:lnSpc>
              <a:spcAft>
                <a:spcPts val="600"/>
              </a:spcAft>
              <a:buClr>
                <a:schemeClr val="accent6">
                  <a:lumMod val="60000"/>
                  <a:lumOff val="40000"/>
                </a:schemeClr>
              </a:buClr>
              <a:buSzPct val="140000"/>
              <a:buFont typeface="Courier New" charset="0"/>
              <a:buNone/>
              <a:defRPr/>
            </a:pPr>
            <a:r>
              <a:rPr lang="en-US" altLang="en-US" sz="2400" dirty="0">
                <a:latin typeface="+mn-lt"/>
                <a:ea typeface="ＭＳ Ｐゴシック" charset="-128"/>
              </a:rPr>
              <a:t>“</a:t>
            </a:r>
            <a:r>
              <a:rPr lang="en-US" altLang="x-none" sz="2400" dirty="0">
                <a:latin typeface="+mn-lt"/>
                <a:ea typeface="ＭＳ Ｐゴシック" charset="-128"/>
              </a:rPr>
              <a:t>A system of moral principles that relates to the benefits and harms of particular actions, and to the rightness and wrongness of motives and ends of those actions.</a:t>
            </a:r>
            <a:r>
              <a:rPr lang="en-US" altLang="en-US" sz="2400" dirty="0">
                <a:latin typeface="+mn-lt"/>
                <a:ea typeface="ＭＳ Ｐゴシック" charset="-128"/>
              </a:rPr>
              <a:t>”</a:t>
            </a:r>
            <a:endParaRPr lang="en-US" altLang="x-none" sz="2400" dirty="0">
              <a:latin typeface="+mn-lt"/>
              <a:ea typeface="ＭＳ Ｐゴシック" charset="-128"/>
            </a:endParaRPr>
          </a:p>
        </p:txBody>
      </p:sp>
    </p:spTree>
    <p:extLst>
      <p:ext uri="{BB962C8B-B14F-4D97-AF65-F5344CB8AC3E}">
        <p14:creationId xmlns:p14="http://schemas.microsoft.com/office/powerpoint/2010/main" val="2616702404"/>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idx="4294967295"/>
          </p:nvPr>
        </p:nvSpPr>
        <p:spPr>
          <a:xfrm>
            <a:off x="0" y="0"/>
            <a:ext cx="9144000" cy="1196752"/>
          </a:xfrm>
        </p:spPr>
        <p:txBody>
          <a:bodyPr/>
          <a:lstStyle/>
          <a:p>
            <a:r>
              <a:rPr lang="en-US" dirty="0">
                <a:ln w="18415" cmpd="sng">
                  <a:noFill/>
                  <a:prstDash val="solid"/>
                </a:ln>
                <a:solidFill>
                  <a:schemeClr val="accent6">
                    <a:lumMod val="40000"/>
                    <a:lumOff val="60000"/>
                  </a:schemeClr>
                </a:solidFill>
                <a:effectLst/>
              </a:rPr>
              <a:t>IT Security Management</a:t>
            </a:r>
            <a:endParaRPr lang="en-US" dirty="0">
              <a:ln w="18415" cmpd="sng">
                <a:noFill/>
                <a:prstDash val="solid"/>
              </a:ln>
              <a:solidFill>
                <a:schemeClr val="accent6">
                  <a:lumMod val="40000"/>
                  <a:lumOff val="60000"/>
                </a:schemeClr>
              </a:solidFill>
              <a:effectLst/>
              <a:latin typeface="Times" pitchFamily="-109" charset="0"/>
            </a:endParaRPr>
          </a:p>
        </p:txBody>
      </p:sp>
      <p:graphicFrame>
        <p:nvGraphicFramePr>
          <p:cNvPr id="7" name="Content Placeholder 6"/>
          <p:cNvGraphicFramePr>
            <a:graphicFrameLocks noGrp="1"/>
          </p:cNvGraphicFramePr>
          <p:nvPr>
            <p:ph idx="4294967295"/>
            <p:extLst>
              <p:ext uri="{D42A27DB-BD31-4B8C-83A1-F6EECF244321}">
                <p14:modId xmlns:p14="http://schemas.microsoft.com/office/powerpoint/2010/main" val="3705965191"/>
              </p:ext>
            </p:extLst>
          </p:nvPr>
        </p:nvGraphicFramePr>
        <p:xfrm>
          <a:off x="0" y="1524000"/>
          <a:ext cx="9144000" cy="510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p:wipe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29" name="Picture 1" descr="f5.pdf"/>
          <p:cNvPicPr>
            <a:picLocks noChangeAspect="1"/>
          </p:cNvPicPr>
          <p:nvPr/>
        </p:nvPicPr>
        <p:blipFill>
          <a:blip r:embed="rId3">
            <a:extLst>
              <a:ext uri="{28A0092B-C50C-407E-A947-70E740481C1C}">
                <a14:useLocalDpi xmlns:a14="http://schemas.microsoft.com/office/drawing/2010/main" val="0"/>
              </a:ext>
            </a:extLst>
          </a:blip>
          <a:srcRect t="13081" b="8092"/>
          <a:stretch>
            <a:fillRect/>
          </a:stretch>
        </p:blipFill>
        <p:spPr bwMode="auto">
          <a:xfrm>
            <a:off x="1476375" y="260350"/>
            <a:ext cx="6292850" cy="641985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52964130"/>
      </p:ext>
    </p:extLst>
  </p:cSld>
  <p:clrMapOvr>
    <a:masterClrMapping/>
  </p:clrMapOvr>
  <p:transition>
    <p:dissolv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p:cNvSpPr>
            <a:spLocks noGrp="1" noChangeArrowheads="1"/>
          </p:cNvSpPr>
          <p:nvPr>
            <p:ph type="title"/>
          </p:nvPr>
        </p:nvSpPr>
        <p:spPr bwMode="auto">
          <a:xfrm>
            <a:off x="0" y="333375"/>
            <a:ext cx="9144000" cy="1417638"/>
          </a:xfrm>
        </p:spPr>
        <p:txBody>
          <a:bodyPr wrap="square" numCol="1" anchorCtr="0" compatLnSpc="1">
            <a:prstTxWarp prst="textNoShape">
              <a:avLst/>
            </a:prstTxWarp>
          </a:bodyPr>
          <a:lstStyle/>
          <a:p>
            <a:pPr eaLnBrk="1" hangingPunct="1">
              <a:defRPr/>
            </a:pPr>
            <a:r>
              <a:rPr lang="en-US" altLang="x-none" sz="4300" dirty="0">
                <a:solidFill>
                  <a:schemeClr val="accent6">
                    <a:lumMod val="40000"/>
                    <a:lumOff val="60000"/>
                  </a:schemeClr>
                </a:solidFill>
                <a:effectLst/>
                <a:ea typeface="ＭＳ Ｐゴシック" charset="-128"/>
              </a:rPr>
              <a:t>Ethical Issues Related to Computers and Information Systems </a:t>
            </a:r>
          </a:p>
        </p:txBody>
      </p:sp>
      <p:sp>
        <p:nvSpPr>
          <p:cNvPr id="78850" name="Rectangle 3"/>
          <p:cNvSpPr>
            <a:spLocks noGrp="1" noChangeArrowheads="1"/>
          </p:cNvSpPr>
          <p:nvPr>
            <p:ph idx="1"/>
          </p:nvPr>
        </p:nvSpPr>
        <p:spPr>
          <a:xfrm>
            <a:off x="457200" y="2057400"/>
            <a:ext cx="7499350" cy="4611688"/>
          </a:xfrm>
        </p:spPr>
        <p:txBody>
          <a:bodyPr/>
          <a:lstStyle/>
          <a:p>
            <a:pPr eaLnBrk="1" hangingPunct="1">
              <a:buClr>
                <a:schemeClr val="accent6">
                  <a:lumMod val="60000"/>
                  <a:lumOff val="40000"/>
                </a:schemeClr>
              </a:buClr>
              <a:buSzPct val="140000"/>
              <a:buFont typeface="Arial" charset="0"/>
              <a:buChar char="•"/>
              <a:defRPr/>
            </a:pPr>
            <a:r>
              <a:rPr lang="en-US" altLang="x-none" sz="2800" dirty="0">
                <a:latin typeface="+mn-lt"/>
                <a:ea typeface="ＭＳ Ｐゴシック" charset="-128"/>
              </a:rPr>
              <a:t>Some ethical issues from computer use:</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Repositories and processors of information</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Producers of new forms and types of assets</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Instruments of acts</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Symbols of intimidation and deception</a:t>
            </a:r>
          </a:p>
          <a:p>
            <a:pPr eaLnBrk="1" hangingPunct="1">
              <a:spcBef>
                <a:spcPts val="1875"/>
              </a:spcBef>
              <a:spcAft>
                <a:spcPts val="600"/>
              </a:spcAft>
              <a:buClr>
                <a:schemeClr val="accent6">
                  <a:lumMod val="60000"/>
                  <a:lumOff val="40000"/>
                </a:schemeClr>
              </a:buClr>
              <a:buSzPct val="140000"/>
              <a:buFont typeface="Arial" charset="0"/>
              <a:buChar char="•"/>
              <a:defRPr/>
            </a:pPr>
            <a:r>
              <a:rPr lang="en-US" altLang="x-none" sz="2800" dirty="0">
                <a:latin typeface="+mn-lt"/>
                <a:ea typeface="ＭＳ Ｐゴシック" charset="-128"/>
              </a:rPr>
              <a:t>Those who understand, exploit technology, and have access permission, have power over these</a:t>
            </a:r>
          </a:p>
        </p:txBody>
      </p:sp>
    </p:spTree>
    <p:extLst>
      <p:ext uri="{BB962C8B-B14F-4D97-AF65-F5344CB8AC3E}">
        <p14:creationId xmlns:p14="http://schemas.microsoft.com/office/powerpoint/2010/main" val="3137083697"/>
      </p:ext>
    </p:extLst>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5" name="Rectangle 3"/>
          <p:cNvSpPr>
            <a:spLocks noGrp="1" noChangeArrowheads="1"/>
          </p:cNvSpPr>
          <p:nvPr>
            <p:ph idx="1"/>
          </p:nvPr>
        </p:nvSpPr>
        <p:spPr>
          <a:xfrm>
            <a:off x="457200" y="1844675"/>
            <a:ext cx="8229600" cy="5013325"/>
          </a:xfrm>
        </p:spPr>
        <p:txBody>
          <a:bodyPr>
            <a:normAutofit/>
          </a:bodyPr>
          <a:lstStyle/>
          <a:p>
            <a:pPr eaLnBrk="1" hangingPunct="1">
              <a:lnSpc>
                <a:spcPct val="90000"/>
              </a:lnSpc>
              <a:buClr>
                <a:schemeClr val="accent6">
                  <a:lumMod val="60000"/>
                  <a:lumOff val="40000"/>
                </a:schemeClr>
              </a:buClr>
              <a:buSzPct val="140000"/>
              <a:buFont typeface="Arial" charset="0"/>
              <a:buChar char="•"/>
              <a:defRPr/>
            </a:pPr>
            <a:r>
              <a:rPr lang="en-US" altLang="x-none" dirty="0">
                <a:effectLst>
                  <a:outerShdw blurRad="38100" dist="38100" dir="2700000" algn="tl">
                    <a:srgbClr val="000000"/>
                  </a:outerShdw>
                </a:effectLst>
                <a:ea typeface="ＭＳ Ｐゴシック" charset="-128"/>
              </a:rPr>
              <a:t>Concern with balancing professional responsibilities with ethical or moral responsibilities</a:t>
            </a:r>
          </a:p>
          <a:p>
            <a:pPr eaLnBrk="1" hangingPunct="1">
              <a:lnSpc>
                <a:spcPct val="90000"/>
              </a:lnSpc>
              <a:buClr>
                <a:schemeClr val="accent6">
                  <a:lumMod val="60000"/>
                  <a:lumOff val="40000"/>
                </a:schemeClr>
              </a:buClr>
              <a:buSzPct val="140000"/>
              <a:buFont typeface="Arial" charset="0"/>
              <a:buChar char="•"/>
              <a:defRPr/>
            </a:pPr>
            <a:r>
              <a:rPr lang="en-US" altLang="x-none" dirty="0">
                <a:effectLst>
                  <a:outerShdw blurRad="38100" dist="38100" dir="2700000" algn="tl">
                    <a:srgbClr val="000000"/>
                  </a:outerShdw>
                </a:effectLst>
                <a:ea typeface="ＭＳ Ｐゴシック" charset="-128"/>
              </a:rPr>
              <a:t>Types of ethical areas a computing or IT professional may face:</a:t>
            </a:r>
          </a:p>
          <a:p>
            <a:pPr lvl="1" eaLnBrk="1" hangingPunct="1">
              <a:lnSpc>
                <a:spcPct val="90000"/>
              </a:lnSpc>
              <a:buClr>
                <a:schemeClr val="accent6">
                  <a:lumMod val="60000"/>
                  <a:lumOff val="40000"/>
                </a:schemeClr>
              </a:buClr>
              <a:buSzPct val="140000"/>
              <a:buFont typeface="Arial" charset="0"/>
              <a:buChar char="•"/>
              <a:defRPr/>
            </a:pPr>
            <a:r>
              <a:rPr lang="en-US" altLang="x-none" sz="1500" dirty="0">
                <a:effectLst>
                  <a:outerShdw blurRad="38100" dist="38100" dir="2700000" algn="tl">
                    <a:srgbClr val="000000"/>
                  </a:outerShdw>
                </a:effectLst>
                <a:ea typeface="ＭＳ Ｐゴシック" charset="-128"/>
              </a:rPr>
              <a:t>Ethical duty as a professional may come into conflict with loyalty to employer</a:t>
            </a:r>
          </a:p>
          <a:p>
            <a:pPr lvl="1" eaLnBrk="1" hangingPunct="1">
              <a:lnSpc>
                <a:spcPct val="90000"/>
              </a:lnSpc>
              <a:buClr>
                <a:schemeClr val="accent6">
                  <a:lumMod val="60000"/>
                  <a:lumOff val="40000"/>
                </a:schemeClr>
              </a:buClr>
              <a:buSzPct val="140000"/>
              <a:buFont typeface="Arial" charset="0"/>
              <a:buChar char="•"/>
              <a:defRPr/>
            </a:pPr>
            <a:r>
              <a:rPr lang="en-US" altLang="en-US" sz="1500" dirty="0">
                <a:effectLst>
                  <a:outerShdw blurRad="38100" dist="38100" dir="2700000" algn="tl">
                    <a:srgbClr val="000000"/>
                  </a:outerShdw>
                </a:effectLst>
                <a:ea typeface="ＭＳ Ｐゴシック" charset="-128"/>
              </a:rPr>
              <a:t>“</a:t>
            </a:r>
            <a:r>
              <a:rPr lang="en-US" altLang="ja-JP" sz="1500" dirty="0">
                <a:effectLst>
                  <a:outerShdw blurRad="38100" dist="38100" dir="2700000" algn="tl">
                    <a:srgbClr val="000000"/>
                  </a:outerShdw>
                </a:effectLst>
                <a:ea typeface="ＭＳ Ｐゴシック" charset="-128"/>
              </a:rPr>
              <a:t>Blowing the whistle</a:t>
            </a:r>
            <a:r>
              <a:rPr lang="en-US" altLang="en-US" sz="1500" dirty="0">
                <a:effectLst>
                  <a:outerShdw blurRad="38100" dist="38100" dir="2700000" algn="tl">
                    <a:srgbClr val="000000"/>
                  </a:outerShdw>
                </a:effectLst>
                <a:ea typeface="ＭＳ Ｐゴシック" charset="-128"/>
              </a:rPr>
              <a:t>”</a:t>
            </a:r>
            <a:endParaRPr lang="en-US" altLang="ja-JP" sz="1500" dirty="0">
              <a:effectLst>
                <a:outerShdw blurRad="38100" dist="38100" dir="2700000" algn="tl">
                  <a:srgbClr val="000000"/>
                </a:outerShdw>
              </a:effectLst>
              <a:ea typeface="ＭＳ Ｐゴシック" charset="-128"/>
            </a:endParaRPr>
          </a:p>
          <a:p>
            <a:pPr lvl="1" eaLnBrk="1" hangingPunct="1">
              <a:lnSpc>
                <a:spcPct val="90000"/>
              </a:lnSpc>
              <a:buClr>
                <a:schemeClr val="accent6">
                  <a:lumMod val="60000"/>
                  <a:lumOff val="40000"/>
                </a:schemeClr>
              </a:buClr>
              <a:buSzPct val="140000"/>
              <a:buFont typeface="Arial" charset="0"/>
              <a:buChar char="•"/>
              <a:defRPr/>
            </a:pPr>
            <a:r>
              <a:rPr lang="en-US" altLang="x-none" sz="1500" dirty="0">
                <a:effectLst>
                  <a:outerShdw blurRad="38100" dist="38100" dir="2700000" algn="tl">
                    <a:srgbClr val="000000"/>
                  </a:outerShdw>
                </a:effectLst>
                <a:ea typeface="ＭＳ Ｐゴシック" charset="-128"/>
              </a:rPr>
              <a:t>Expose a situation that can harm the public or a company</a:t>
            </a:r>
            <a:r>
              <a:rPr lang="en-US" altLang="en-US" sz="1500" dirty="0">
                <a:effectLst>
                  <a:outerShdw blurRad="38100" dist="38100" dir="2700000" algn="tl">
                    <a:srgbClr val="000000"/>
                  </a:outerShdw>
                </a:effectLst>
                <a:ea typeface="ＭＳ Ｐゴシック" charset="-128"/>
              </a:rPr>
              <a:t>’</a:t>
            </a:r>
            <a:r>
              <a:rPr lang="en-US" altLang="x-none" sz="1500" dirty="0">
                <a:effectLst>
                  <a:outerShdw blurRad="38100" dist="38100" dir="2700000" algn="tl">
                    <a:srgbClr val="000000"/>
                  </a:outerShdw>
                </a:effectLst>
                <a:ea typeface="ＭＳ Ｐゴシック" charset="-128"/>
              </a:rPr>
              <a:t>s customers</a:t>
            </a:r>
          </a:p>
          <a:p>
            <a:pPr lvl="1" eaLnBrk="1" hangingPunct="1">
              <a:lnSpc>
                <a:spcPct val="90000"/>
              </a:lnSpc>
              <a:buClr>
                <a:schemeClr val="accent6">
                  <a:lumMod val="60000"/>
                  <a:lumOff val="40000"/>
                </a:schemeClr>
              </a:buClr>
              <a:buSzPct val="140000"/>
              <a:buFont typeface="Arial" charset="0"/>
              <a:buChar char="•"/>
              <a:defRPr/>
            </a:pPr>
            <a:r>
              <a:rPr lang="en-US" altLang="x-none" sz="1500" dirty="0">
                <a:effectLst>
                  <a:outerShdw blurRad="38100" dist="38100" dir="2700000" algn="tl">
                    <a:srgbClr val="000000"/>
                  </a:outerShdw>
                </a:effectLst>
                <a:ea typeface="ＭＳ Ｐゴシック" charset="-128"/>
              </a:rPr>
              <a:t>Potential conflict of interest</a:t>
            </a:r>
            <a:endParaRPr lang="en-US" altLang="x-none" dirty="0">
              <a:effectLst>
                <a:outerShdw blurRad="38100" dist="38100" dir="2700000" algn="tl">
                  <a:srgbClr val="000000"/>
                </a:outerShdw>
              </a:effectLst>
              <a:ea typeface="ＭＳ Ｐゴシック" charset="-128"/>
            </a:endParaRPr>
          </a:p>
          <a:p>
            <a:pPr eaLnBrk="1" hangingPunct="1">
              <a:lnSpc>
                <a:spcPct val="90000"/>
              </a:lnSpc>
              <a:buClr>
                <a:schemeClr val="accent6">
                  <a:lumMod val="60000"/>
                  <a:lumOff val="40000"/>
                </a:schemeClr>
              </a:buClr>
              <a:buSzPct val="140000"/>
              <a:buFont typeface="Arial" charset="0"/>
              <a:buChar char="•"/>
              <a:defRPr/>
            </a:pPr>
            <a:r>
              <a:rPr lang="en-US" altLang="x-none" dirty="0">
                <a:effectLst>
                  <a:outerShdw blurRad="38100" dist="38100" dir="2700000" algn="tl">
                    <a:srgbClr val="000000"/>
                  </a:outerShdw>
                </a:effectLst>
                <a:ea typeface="ＭＳ Ｐゴシック" charset="-128"/>
              </a:rPr>
              <a:t>Organizations have a duty to provide alternative, less extreme opportunities for the employee</a:t>
            </a:r>
          </a:p>
          <a:p>
            <a:pPr marL="742950" lvl="2" indent="-342900" eaLnBrk="1" hangingPunct="1">
              <a:lnSpc>
                <a:spcPct val="90000"/>
              </a:lnSpc>
              <a:buClr>
                <a:schemeClr val="accent6">
                  <a:lumMod val="60000"/>
                  <a:lumOff val="40000"/>
                </a:schemeClr>
              </a:buClr>
              <a:buSzPct val="140000"/>
              <a:buFont typeface="Arial" charset="0"/>
              <a:buChar char="•"/>
              <a:defRPr/>
            </a:pPr>
            <a:r>
              <a:rPr lang="en-US" altLang="x-none" sz="1400" dirty="0">
                <a:effectLst>
                  <a:outerShdw blurRad="38100" dist="38100" dir="2700000" algn="tl">
                    <a:srgbClr val="000000"/>
                  </a:outerShdw>
                </a:effectLst>
                <a:ea typeface="ＭＳ Ｐゴシック" charset="-128"/>
              </a:rPr>
              <a:t>In-house ombudsperson coupled with a commitment not to penalize employees for exposing problems</a:t>
            </a:r>
            <a:endParaRPr lang="en-US" altLang="x-none" dirty="0">
              <a:effectLst>
                <a:outerShdw blurRad="38100" dist="38100" dir="2700000" algn="tl">
                  <a:srgbClr val="000000"/>
                </a:outerShdw>
              </a:effectLst>
              <a:ea typeface="ＭＳ Ｐゴシック" charset="-128"/>
            </a:endParaRPr>
          </a:p>
          <a:p>
            <a:pPr eaLnBrk="1" hangingPunct="1">
              <a:lnSpc>
                <a:spcPct val="90000"/>
              </a:lnSpc>
              <a:buClr>
                <a:schemeClr val="accent6">
                  <a:lumMod val="60000"/>
                  <a:lumOff val="40000"/>
                </a:schemeClr>
              </a:buClr>
              <a:buSzPct val="140000"/>
              <a:buFont typeface="Arial" charset="0"/>
              <a:buChar char="•"/>
              <a:defRPr/>
            </a:pPr>
            <a:r>
              <a:rPr lang="en-US" altLang="x-none" dirty="0">
                <a:effectLst>
                  <a:outerShdw blurRad="38100" dist="38100" dir="2700000" algn="tl">
                    <a:srgbClr val="000000"/>
                  </a:outerShdw>
                </a:effectLst>
                <a:ea typeface="ＭＳ Ｐゴシック" charset="-128"/>
              </a:rPr>
              <a:t>Professional societies should provide a mechanism whereby society members can get advice on how to proceed</a:t>
            </a:r>
          </a:p>
        </p:txBody>
      </p:sp>
      <p:sp>
        <p:nvSpPr>
          <p:cNvPr id="80899" name="Rectangle 2"/>
          <p:cNvSpPr>
            <a:spLocks noGrp="1" noChangeArrowheads="1"/>
          </p:cNvSpPr>
          <p:nvPr>
            <p:ph type="title"/>
          </p:nvPr>
        </p:nvSpPr>
        <p:spPr bwMode="auto">
          <a:xfrm>
            <a:off x="0" y="188913"/>
            <a:ext cx="9144000" cy="1557337"/>
          </a:xfrm>
        </p:spPr>
        <p:txBody>
          <a:bodyPr wrap="square" numCol="1" anchorCtr="0" compatLnSpc="1">
            <a:prstTxWarp prst="textNoShape">
              <a:avLst/>
            </a:prstTxWarp>
          </a:bodyPr>
          <a:lstStyle/>
          <a:p>
            <a:pPr eaLnBrk="1" hangingPunct="1">
              <a:defRPr/>
            </a:pPr>
            <a:r>
              <a:rPr lang="en-US" altLang="x-none" dirty="0">
                <a:solidFill>
                  <a:schemeClr val="accent6">
                    <a:lumMod val="40000"/>
                    <a:lumOff val="60000"/>
                  </a:schemeClr>
                </a:solidFill>
                <a:effectLst/>
                <a:ea typeface="ＭＳ Ｐゴシック" charset="-128"/>
              </a:rPr>
              <a:t>Professional/Ethical Responsibilities</a:t>
            </a:r>
          </a:p>
        </p:txBody>
      </p:sp>
    </p:spTree>
    <p:extLst>
      <p:ext uri="{BB962C8B-B14F-4D97-AF65-F5344CB8AC3E}">
        <p14:creationId xmlns:p14="http://schemas.microsoft.com/office/powerpoint/2010/main" val="1520829679"/>
      </p:ext>
    </p:extLst>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457200" y="228600"/>
            <a:ext cx="8229600" cy="1139825"/>
          </a:xfrm>
        </p:spPr>
        <p:txBody>
          <a:bodyPr wrap="square" numCol="1" anchorCtr="0" compatLnSpc="1">
            <a:prstTxWarp prst="textNoShape">
              <a:avLst/>
            </a:prstTxWarp>
          </a:bodyPr>
          <a:lstStyle/>
          <a:p>
            <a:pPr eaLnBrk="1" fontAlgn="auto" hangingPunct="1">
              <a:spcAft>
                <a:spcPts val="0"/>
              </a:spcAft>
              <a:defRPr/>
            </a:pPr>
            <a:r>
              <a:rPr lang="en-US" dirty="0">
                <a:solidFill>
                  <a:schemeClr val="accent6">
                    <a:lumMod val="40000"/>
                    <a:lumOff val="60000"/>
                  </a:schemeClr>
                </a:solidFill>
              </a:rPr>
              <a:t>Codes of Conduct</a:t>
            </a:r>
          </a:p>
        </p:txBody>
      </p:sp>
      <p:sp>
        <p:nvSpPr>
          <p:cNvPr id="82946" name="Rectangle 3"/>
          <p:cNvSpPr>
            <a:spLocks noGrp="1" noChangeArrowheads="1"/>
          </p:cNvSpPr>
          <p:nvPr>
            <p:ph idx="1"/>
          </p:nvPr>
        </p:nvSpPr>
        <p:spPr>
          <a:xfrm>
            <a:off x="381000" y="1828800"/>
            <a:ext cx="8229600" cy="1676400"/>
          </a:xfrm>
        </p:spPr>
        <p:txBody>
          <a:bodyPr/>
          <a:lstStyle/>
          <a:p>
            <a:pPr marL="609600" indent="-609600" eaLnBrk="1" hangingPunct="1">
              <a:lnSpc>
                <a:spcPct val="80000"/>
              </a:lnSpc>
              <a:spcAft>
                <a:spcPts val="600"/>
              </a:spcAft>
              <a:buClr>
                <a:schemeClr val="accent6">
                  <a:lumMod val="60000"/>
                  <a:lumOff val="40000"/>
                </a:schemeClr>
              </a:buClr>
              <a:buSzPct val="140000"/>
              <a:buFont typeface="Arial" charset="0"/>
              <a:buChar char="•"/>
              <a:defRPr/>
            </a:pPr>
            <a:r>
              <a:rPr lang="en-US" altLang="x-none" sz="2200" dirty="0">
                <a:latin typeface="+mn-lt"/>
                <a:ea typeface="ＭＳ Ｐゴシック" charset="-128"/>
              </a:rPr>
              <a:t>Ethics are not precise laws or sets of facts</a:t>
            </a:r>
          </a:p>
          <a:p>
            <a:pPr marL="609600" indent="-609600" eaLnBrk="1" hangingPunct="1">
              <a:lnSpc>
                <a:spcPct val="80000"/>
              </a:lnSpc>
              <a:spcAft>
                <a:spcPts val="600"/>
              </a:spcAft>
              <a:buClr>
                <a:schemeClr val="accent6">
                  <a:lumMod val="60000"/>
                  <a:lumOff val="40000"/>
                </a:schemeClr>
              </a:buClr>
              <a:buSzPct val="140000"/>
              <a:buFont typeface="Arial" charset="0"/>
              <a:buChar char="•"/>
              <a:defRPr/>
            </a:pPr>
            <a:r>
              <a:rPr lang="en-US" altLang="x-none" sz="2200" dirty="0">
                <a:latin typeface="+mn-lt"/>
                <a:ea typeface="ＭＳ Ｐゴシック" charset="-128"/>
              </a:rPr>
              <a:t>Many areas may present ethical ambiguity</a:t>
            </a:r>
          </a:p>
          <a:p>
            <a:pPr marL="609600" indent="-609600" eaLnBrk="1" hangingPunct="1">
              <a:lnSpc>
                <a:spcPct val="80000"/>
              </a:lnSpc>
              <a:spcAft>
                <a:spcPts val="600"/>
              </a:spcAft>
              <a:buClr>
                <a:schemeClr val="accent6">
                  <a:lumMod val="60000"/>
                  <a:lumOff val="40000"/>
                </a:schemeClr>
              </a:buClr>
              <a:buSzPct val="140000"/>
              <a:buFont typeface="Arial" charset="0"/>
              <a:buChar char="•"/>
              <a:defRPr/>
            </a:pPr>
            <a:r>
              <a:rPr lang="en-US" altLang="x-none" sz="2200" dirty="0">
                <a:latin typeface="+mn-lt"/>
                <a:ea typeface="ＭＳ Ｐゴシック" charset="-128"/>
              </a:rPr>
              <a:t>Many professional societies have adopted ethical codes of conduct which can:</a:t>
            </a:r>
          </a:p>
        </p:txBody>
      </p:sp>
      <p:graphicFrame>
        <p:nvGraphicFramePr>
          <p:cNvPr id="4" name="Diagram 3"/>
          <p:cNvGraphicFramePr/>
          <p:nvPr/>
        </p:nvGraphicFramePr>
        <p:xfrm>
          <a:off x="1066800" y="3581400"/>
          <a:ext cx="7543800" cy="3022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426269"/>
      </p:ext>
    </p:extLst>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2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16100" y="0"/>
            <a:ext cx="54975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30933959"/>
      </p:ext>
    </p:extLst>
  </p:cSld>
  <p:clrMapOvr>
    <a:masterClrMapping/>
  </p:clrMapOvr>
  <p:transition>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970"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1650" y="115888"/>
            <a:ext cx="8102600" cy="660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99996774"/>
      </p:ext>
    </p:extLst>
  </p:cSld>
  <p:clrMapOvr>
    <a:masterClrMapping/>
  </p:clrMapOvr>
  <p:transition>
    <p:wipe dir="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018"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20900" y="0"/>
            <a:ext cx="48863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63031626"/>
      </p:ext>
    </p:extLst>
  </p:cSld>
  <p:clrMapOvr>
    <a:masterClrMapping/>
  </p:clrMapOvr>
  <p:transition>
    <p:dissolv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p:cNvSpPr>
            <a:spLocks noGrp="1" noChangeArrowheads="1"/>
          </p:cNvSpPr>
          <p:nvPr>
            <p:ph type="title"/>
          </p:nvPr>
        </p:nvSpPr>
        <p:spPr bwMode="auto">
          <a:xfrm>
            <a:off x="0" y="0"/>
            <a:ext cx="9144000" cy="1125538"/>
          </a:xfrm>
        </p:spPr>
        <p:txBody>
          <a:bodyPr wrap="square" numCol="1" anchorCtr="0" compatLnSpc="1">
            <a:prstTxWarp prst="textNoShape">
              <a:avLst/>
            </a:prstTxWarp>
          </a:bodyPr>
          <a:lstStyle/>
          <a:p>
            <a:pPr eaLnBrk="1" hangingPunct="1">
              <a:defRPr/>
            </a:pPr>
            <a:r>
              <a:rPr lang="en-US" sz="4300" dirty="0">
                <a:solidFill>
                  <a:schemeClr val="accent6">
                    <a:lumMod val="40000"/>
                    <a:lumOff val="60000"/>
                  </a:schemeClr>
                </a:solidFill>
                <a:effectLst/>
              </a:rPr>
              <a:t>Comparison of Codes of Conduct</a:t>
            </a:r>
          </a:p>
        </p:txBody>
      </p:sp>
      <p:sp>
        <p:nvSpPr>
          <p:cNvPr id="258051" name="Rectangle 3"/>
          <p:cNvSpPr>
            <a:spLocks noGrp="1" noChangeArrowheads="1"/>
          </p:cNvSpPr>
          <p:nvPr>
            <p:ph idx="1"/>
          </p:nvPr>
        </p:nvSpPr>
        <p:spPr>
          <a:xfrm>
            <a:off x="457200" y="1557338"/>
            <a:ext cx="8229600" cy="5111750"/>
          </a:xfrm>
        </p:spPr>
        <p:txBody>
          <a:bodyPr rtlCol="0">
            <a:normAutofit fontScale="77500" lnSpcReduction="20000"/>
          </a:bodyPr>
          <a:lstStyle/>
          <a:p>
            <a:pPr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rPr>
              <a:t>All three codes place their emphasis on the responsibility of professionals to other people</a:t>
            </a:r>
          </a:p>
          <a:p>
            <a:pPr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rPr>
              <a:t>Do not fully reflect the unique ethical problems related to the development and use of computer and IT technology</a:t>
            </a:r>
          </a:p>
          <a:p>
            <a:pPr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rPr>
              <a:t>Common themes:</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a:solidFill>
                  <a:schemeClr val="tx1">
                    <a:lumMod val="50000"/>
                    <a:lumOff val="50000"/>
                  </a:schemeClr>
                </a:solidFill>
                <a:latin typeface="+mn-lt"/>
              </a:rPr>
              <a:t>Dignity and worth of other people</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a:solidFill>
                  <a:schemeClr val="tx1">
                    <a:lumMod val="50000"/>
                    <a:lumOff val="50000"/>
                  </a:schemeClr>
                </a:solidFill>
                <a:latin typeface="+mn-lt"/>
              </a:rPr>
              <a:t>Personal integrity and honesty</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a:solidFill>
                  <a:schemeClr val="tx1">
                    <a:lumMod val="50000"/>
                    <a:lumOff val="50000"/>
                  </a:schemeClr>
                </a:solidFill>
                <a:latin typeface="+mn-lt"/>
              </a:rPr>
              <a:t>Responsibility for work</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a:solidFill>
                  <a:schemeClr val="tx1">
                    <a:lumMod val="50000"/>
                    <a:lumOff val="50000"/>
                  </a:schemeClr>
                </a:solidFill>
                <a:latin typeface="+mn-lt"/>
              </a:rPr>
              <a:t>Confidentiality of information</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a:solidFill>
                  <a:schemeClr val="tx1">
                    <a:lumMod val="50000"/>
                    <a:lumOff val="50000"/>
                  </a:schemeClr>
                </a:solidFill>
                <a:latin typeface="+mn-lt"/>
              </a:rPr>
              <a:t>Public safety, health, and welfare</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a:solidFill>
                  <a:schemeClr val="tx1">
                    <a:lumMod val="50000"/>
                    <a:lumOff val="50000"/>
                  </a:schemeClr>
                </a:solidFill>
                <a:latin typeface="+mn-lt"/>
              </a:rPr>
              <a:t>Participation in professional societies to improve standards of the profession</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a:solidFill>
                  <a:schemeClr val="tx1">
                    <a:lumMod val="50000"/>
                    <a:lumOff val="50000"/>
                  </a:schemeClr>
                </a:solidFill>
                <a:latin typeface="+mn-lt"/>
              </a:rPr>
              <a:t>The notion that public knowledge and access to technology is equivalent to social power</a:t>
            </a:r>
          </a:p>
        </p:txBody>
      </p:sp>
    </p:spTree>
    <p:extLst>
      <p:ext uri="{BB962C8B-B14F-4D97-AF65-F5344CB8AC3E}">
        <p14:creationId xmlns:p14="http://schemas.microsoft.com/office/powerpoint/2010/main" val="1733995121"/>
      </p:ext>
    </p:extLst>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468313" y="115888"/>
            <a:ext cx="8229600" cy="981075"/>
          </a:xfrm>
        </p:spPr>
        <p:txBody>
          <a:bodyPr wrap="square" numCol="1" anchorCtr="0" compatLnSpc="1">
            <a:prstTxWarp prst="textNoShape">
              <a:avLst/>
            </a:prstTxWarp>
          </a:bodyPr>
          <a:lstStyle/>
          <a:p>
            <a:pPr eaLnBrk="1" fontAlgn="auto" hangingPunct="1">
              <a:spcAft>
                <a:spcPts val="0"/>
              </a:spcAft>
              <a:defRPr/>
            </a:pPr>
            <a:r>
              <a:rPr lang="en-US" dirty="0">
                <a:solidFill>
                  <a:schemeClr val="accent6">
                    <a:lumMod val="40000"/>
                    <a:lumOff val="60000"/>
                  </a:schemeClr>
                </a:solidFill>
                <a:effectLst/>
              </a:rPr>
              <a:t>The Rules</a:t>
            </a:r>
            <a:endParaRPr lang="en-AU" dirty="0">
              <a:solidFill>
                <a:schemeClr val="accent6">
                  <a:lumMod val="40000"/>
                  <a:lumOff val="60000"/>
                </a:schemeClr>
              </a:solidFill>
              <a:effectLst/>
            </a:endParaRPr>
          </a:p>
        </p:txBody>
      </p:sp>
      <p:sp>
        <p:nvSpPr>
          <p:cNvPr id="205827" name="Rectangle 3"/>
          <p:cNvSpPr>
            <a:spLocks noGrp="1" noChangeArrowheads="1"/>
          </p:cNvSpPr>
          <p:nvPr>
            <p:ph idx="1"/>
          </p:nvPr>
        </p:nvSpPr>
        <p:spPr>
          <a:xfrm>
            <a:off x="395288" y="1412875"/>
            <a:ext cx="8229600" cy="4968875"/>
          </a:xfrm>
        </p:spPr>
        <p:txBody>
          <a:bodyPr rtlCol="0">
            <a:normAutofit fontScale="92500" lnSpcReduction="10000"/>
          </a:bodyPr>
          <a:lstStyle/>
          <a:p>
            <a:pPr eaLnBrk="1" fontAlgn="auto" hangingPunct="1">
              <a:lnSpc>
                <a:spcPct val="110000"/>
              </a:lnSpc>
              <a:spcAft>
                <a:spcPts val="600"/>
              </a:spcAft>
              <a:buClr>
                <a:schemeClr val="accent6">
                  <a:lumMod val="60000"/>
                  <a:lumOff val="40000"/>
                </a:schemeClr>
              </a:buClr>
              <a:buSzPct val="140000"/>
              <a:buFont typeface="Arial" charset="0"/>
              <a:buChar char="•"/>
              <a:defRPr/>
            </a:pPr>
            <a:r>
              <a:rPr lang="en-US" sz="2600" dirty="0">
                <a:solidFill>
                  <a:schemeClr val="tx1">
                    <a:lumMod val="50000"/>
                    <a:lumOff val="50000"/>
                  </a:schemeClr>
                </a:solidFill>
                <a:latin typeface="+mn-lt"/>
              </a:rPr>
              <a:t>Collaborative effort to develop a short list of guidelines on the ethics of computer systems</a:t>
            </a:r>
          </a:p>
          <a:p>
            <a:pPr eaLnBrk="1" fontAlgn="auto" hangingPunct="1">
              <a:lnSpc>
                <a:spcPct val="110000"/>
              </a:lnSpc>
              <a:spcAft>
                <a:spcPts val="600"/>
              </a:spcAft>
              <a:buClr>
                <a:schemeClr val="accent6">
                  <a:lumMod val="60000"/>
                  <a:lumOff val="40000"/>
                </a:schemeClr>
              </a:buClr>
              <a:buSzPct val="140000"/>
              <a:buFont typeface="Arial" charset="0"/>
              <a:buChar char="•"/>
              <a:defRPr/>
            </a:pPr>
            <a:r>
              <a:rPr lang="en-US" sz="2600" dirty="0">
                <a:solidFill>
                  <a:schemeClr val="tx1">
                    <a:lumMod val="50000"/>
                    <a:lumOff val="50000"/>
                  </a:schemeClr>
                </a:solidFill>
                <a:latin typeface="+mn-lt"/>
              </a:rPr>
              <a:t>Ad Hoc Committee on Responsible Computing</a:t>
            </a:r>
            <a:endParaRPr lang="en-AU" sz="2600" dirty="0">
              <a:solidFill>
                <a:schemeClr val="tx1">
                  <a:lumMod val="50000"/>
                  <a:lumOff val="50000"/>
                </a:schemeClr>
              </a:solidFill>
              <a:latin typeface="+mn-lt"/>
            </a:endParaRPr>
          </a:p>
          <a:p>
            <a:pPr lvl="1"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Anyone can join this committee and suggest changes to the guidelines</a:t>
            </a:r>
          </a:p>
          <a:p>
            <a:pPr lvl="1"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Moral Responsibility for Computing </a:t>
            </a:r>
            <a:r>
              <a:rPr lang="en-AU" sz="2100" dirty="0" err="1">
                <a:solidFill>
                  <a:schemeClr val="tx1">
                    <a:lumMod val="50000"/>
                    <a:lumOff val="50000"/>
                  </a:schemeClr>
                </a:solidFill>
                <a:latin typeface="+mn-lt"/>
              </a:rPr>
              <a:t>Artifacts</a:t>
            </a:r>
            <a:endParaRPr lang="en-AU" sz="2100" dirty="0">
              <a:solidFill>
                <a:schemeClr val="tx1">
                  <a:lumMod val="50000"/>
                  <a:lumOff val="50000"/>
                </a:schemeClr>
              </a:solidFill>
              <a:latin typeface="+mn-lt"/>
            </a:endParaRPr>
          </a:p>
          <a:p>
            <a:pPr lvl="2"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Generally referred to as The Rules</a:t>
            </a:r>
          </a:p>
          <a:p>
            <a:pPr lvl="2"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The Rules apply to software that is commercial, free, open source, recreational, an academic exercise or a research tool</a:t>
            </a:r>
          </a:p>
          <a:p>
            <a:pPr lvl="1"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Computing artifact</a:t>
            </a:r>
          </a:p>
          <a:p>
            <a:pPr lvl="2"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Any artifact that includes an executing computer program</a:t>
            </a:r>
          </a:p>
          <a:p>
            <a:pPr lvl="1" eaLnBrk="1" fontAlgn="auto" hangingPunct="1">
              <a:lnSpc>
                <a:spcPct val="90000"/>
              </a:lnSpc>
              <a:spcBef>
                <a:spcPts val="2000"/>
              </a:spcBef>
              <a:spcAft>
                <a:spcPts val="0"/>
              </a:spcAft>
              <a:buClr>
                <a:schemeClr val="accent1"/>
              </a:buClr>
              <a:defRPr/>
            </a:pPr>
            <a:endParaRPr lang="en-US" dirty="0">
              <a:solidFill>
                <a:schemeClr val="tx1">
                  <a:lumMod val="50000"/>
                  <a:lumOff val="50000"/>
                </a:schemeClr>
              </a:solidFill>
              <a:effectLst>
                <a:outerShdw blurRad="38100" dist="38100" dir="2700000" algn="tl">
                  <a:srgbClr val="0064E2"/>
                </a:outerShdw>
              </a:effectLst>
              <a:latin typeface="Corbel" charset="0"/>
            </a:endParaRPr>
          </a:p>
        </p:txBody>
      </p:sp>
    </p:spTree>
    <p:extLst>
      <p:ext uri="{BB962C8B-B14F-4D97-AF65-F5344CB8AC3E}">
        <p14:creationId xmlns:p14="http://schemas.microsoft.com/office/powerpoint/2010/main" val="2700160530"/>
      </p:ext>
    </p:extLst>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250825" y="260350"/>
            <a:ext cx="8686800" cy="6392863"/>
          </a:xfrm>
          <a:ln w="57150" cap="flat" cmpd="thickThin">
            <a:solidFill>
              <a:schemeClr val="accent6">
                <a:lumMod val="75000"/>
              </a:schemeClr>
            </a:solidFill>
            <a:miter lim="800000"/>
          </a:ln>
        </p:spPr>
        <p:txBody>
          <a:bodyPr>
            <a:normAutofit/>
          </a:bodyPr>
          <a:lstStyle/>
          <a:p>
            <a:pPr marL="514350" indent="-514350" eaLnBrk="1" hangingPunct="1">
              <a:lnSpc>
                <a:spcPct val="90000"/>
              </a:lnSpc>
              <a:spcBef>
                <a:spcPts val="1725"/>
              </a:spcBef>
              <a:spcAft>
                <a:spcPts val="400"/>
              </a:spcAft>
              <a:buFont typeface="Wingdings" charset="2"/>
              <a:buNone/>
              <a:defRPr/>
            </a:pPr>
            <a:endParaRPr lang="en-US" altLang="x-none" sz="700" dirty="0">
              <a:solidFill>
                <a:schemeClr val="accent6">
                  <a:lumMod val="40000"/>
                  <a:lumOff val="60000"/>
                </a:schemeClr>
              </a:solidFill>
              <a:latin typeface="+mn-lt"/>
              <a:ea typeface="ＭＳ Ｐゴシック" charset="-128"/>
            </a:endParaRPr>
          </a:p>
          <a:p>
            <a:pPr marL="514350" indent="-514350" eaLnBrk="1" hangingPunct="1">
              <a:lnSpc>
                <a:spcPct val="90000"/>
              </a:lnSpc>
              <a:spcBef>
                <a:spcPts val="1725"/>
              </a:spcBef>
              <a:spcAft>
                <a:spcPts val="400"/>
              </a:spcAft>
              <a:buFont typeface="Wingdings" charset="2"/>
              <a:buNone/>
              <a:defRPr/>
            </a:pPr>
            <a:r>
              <a:rPr lang="en-US" altLang="x-none" sz="2000" dirty="0">
                <a:solidFill>
                  <a:schemeClr val="accent6">
                    <a:lumMod val="40000"/>
                    <a:lumOff val="60000"/>
                  </a:schemeClr>
                </a:solidFill>
                <a:latin typeface="+mn-lt"/>
                <a:ea typeface="ＭＳ Ｐゴシック" charset="-128"/>
              </a:rPr>
              <a:t>As of this writing, the rules are as follows:</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The people who design, develop, or deploy a computing artifact are morally responsible for that artifact, and for the foreseeable effects of that artifact. This responsibility is shared with other people who design, develop, deploy or knowingly use the artifact as part of a sociotechnical system.</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The shared responsibility of computing artifacts is not a zero-sum game. The responsibility of an individual is not reduced simply because more people become involved in designing, developing, deploying, or using the artifact. Instead, a person</a:t>
            </a:r>
            <a:r>
              <a:rPr lang="en-US" altLang="en-US" sz="1600" dirty="0">
                <a:latin typeface="+mn-lt"/>
                <a:ea typeface="ＭＳ Ｐゴシック" charset="-128"/>
              </a:rPr>
              <a:t>’</a:t>
            </a:r>
            <a:r>
              <a:rPr lang="en-US" altLang="x-none" sz="1600" dirty="0">
                <a:latin typeface="+mn-lt"/>
                <a:ea typeface="ＭＳ Ｐゴシック" charset="-128"/>
              </a:rPr>
              <a:t>s responsibility includes being answerable for the behaviors of the artifact and for the artifact</a:t>
            </a:r>
            <a:r>
              <a:rPr lang="en-US" altLang="en-US" sz="1600" dirty="0">
                <a:latin typeface="+mn-lt"/>
                <a:ea typeface="ＭＳ Ｐゴシック" charset="-128"/>
              </a:rPr>
              <a:t>’</a:t>
            </a:r>
            <a:r>
              <a:rPr lang="en-US" altLang="x-none" sz="1600" dirty="0">
                <a:latin typeface="+mn-lt"/>
                <a:ea typeface="ＭＳ Ｐゴシック" charset="-128"/>
              </a:rPr>
              <a:t>s effects after deployment, to the degree to which these effects are reasonably foreseeable by that person.</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People who knowingly use a particular computing artifact are morally responsible for that use.</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 People who knowingly design, develop, deploy, or use a computing artifact can do so responsibly only when they make a reasonable effort to take into account the sociotechnical systems in which the artifact is embedded.</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People who design, develop, deploy, promote, or evaluate a computing artifact should not explicitly or implicitly deceive users about the artifact or its foreseeable effects, or about the sociotechnical systems in which the artifact is embedded.</a:t>
            </a:r>
          </a:p>
        </p:txBody>
      </p:sp>
    </p:spTree>
    <p:extLst>
      <p:ext uri="{BB962C8B-B14F-4D97-AF65-F5344CB8AC3E}">
        <p14:creationId xmlns:p14="http://schemas.microsoft.com/office/powerpoint/2010/main" val="2620624381"/>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pdf"/>
          <p:cNvPicPr>
            <a:picLocks noChangeAspect="1"/>
          </p:cNvPicPr>
          <p:nvPr/>
        </p:nvPicPr>
        <p:blipFill rotWithShape="1">
          <a:blip r:embed="rId3">
            <a:extLst>
              <a:ext uri="{28A0092B-C50C-407E-A947-70E740481C1C}">
                <a14:useLocalDpi xmlns:a14="http://schemas.microsoft.com/office/drawing/2010/main" val="0"/>
              </a:ext>
            </a:extLst>
          </a:blip>
          <a:srcRect t="10727" b="1818"/>
          <a:stretch/>
        </p:blipFill>
        <p:spPr>
          <a:xfrm>
            <a:off x="1547664" y="138078"/>
            <a:ext cx="5815616" cy="6581844"/>
          </a:xfrm>
          <a:prstGeom prst="rect">
            <a:avLst/>
          </a:prstGeom>
          <a:solidFill>
            <a:schemeClr val="tx1"/>
          </a:solidFill>
        </p:spPr>
      </p:pic>
    </p:spTree>
  </p:cSld>
  <p:clrMapOvr>
    <a:masterClrMapping/>
  </p:clrMapOvr>
  <p:transition>
    <p:dissolv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950" y="-315913"/>
            <a:ext cx="8928100" cy="1368426"/>
          </a:xfrm>
        </p:spPr>
        <p:txBody>
          <a:bodyPr/>
          <a:lstStyle/>
          <a:p>
            <a:pPr eaLnBrk="1" fontAlgn="auto" hangingPunct="1">
              <a:spcAft>
                <a:spcPts val="0"/>
              </a:spcAft>
              <a:defRPr/>
            </a:pPr>
            <a:r>
              <a:rPr lang="en-US" dirty="0">
                <a:solidFill>
                  <a:schemeClr val="accent6">
                    <a:lumMod val="60000"/>
                    <a:lumOff val="40000"/>
                  </a:schemeClr>
                </a:solidFill>
                <a:ea typeface="+mj-ea"/>
                <a:cs typeface="+mj-cs"/>
              </a:rPr>
              <a:t>Summary</a:t>
            </a:r>
            <a:endParaRPr lang="en-AU" dirty="0">
              <a:solidFill>
                <a:schemeClr val="accent6">
                  <a:lumMod val="60000"/>
                  <a:lumOff val="40000"/>
                </a:schemeClr>
              </a:solidFill>
              <a:ea typeface="+mj-ea"/>
              <a:cs typeface="+mj-cs"/>
            </a:endParaRPr>
          </a:p>
        </p:txBody>
      </p:sp>
      <p:sp>
        <p:nvSpPr>
          <p:cNvPr id="11" name="Content Placeholder 10"/>
          <p:cNvSpPr>
            <a:spLocks noGrp="1"/>
          </p:cNvSpPr>
          <p:nvPr>
            <p:ph sz="half" idx="2"/>
          </p:nvPr>
        </p:nvSpPr>
        <p:spPr>
          <a:xfrm>
            <a:off x="5076825" y="1484313"/>
            <a:ext cx="3816350" cy="4824412"/>
          </a:xfrm>
        </p:spPr>
        <p:txBody>
          <a:bodyPr rtlCol="0">
            <a:normAutofit/>
          </a:bodyPr>
          <a:lstStyle/>
          <a:p>
            <a:pPr marL="342900" lvl="1" indent="-342900" eaLnBrk="1" fontAlgn="auto" hangingPunct="1">
              <a:spcAft>
                <a:spcPts val="0"/>
              </a:spcAft>
              <a:buClr>
                <a:schemeClr val="accent6">
                  <a:lumMod val="60000"/>
                  <a:lumOff val="40000"/>
                </a:schemeClr>
              </a:buClr>
              <a:buSzPct val="140000"/>
              <a:buFont typeface="Arial" charset="0"/>
              <a:buChar char="•"/>
              <a:defRPr/>
            </a:pPr>
            <a:r>
              <a:rPr lang="en-AU" sz="2400" dirty="0">
                <a:solidFill>
                  <a:schemeClr val="tx1">
                    <a:lumMod val="50000"/>
                    <a:lumOff val="50000"/>
                  </a:schemeClr>
                </a:solidFill>
                <a:latin typeface="+mn-lt"/>
                <a:ea typeface="+mn-ea"/>
              </a:rPr>
              <a:t>Privacy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Privacy law and regulation</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Organizational response</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Computer usage privacy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Privacy, data surveillance, big data, and social media</a:t>
            </a:r>
          </a:p>
          <a:p>
            <a:pPr marL="342900" lvl="1" indent="-342900" eaLnBrk="1" fontAlgn="auto" hangingPunct="1">
              <a:spcAft>
                <a:spcPts val="0"/>
              </a:spcAft>
              <a:buClr>
                <a:schemeClr val="accent6">
                  <a:lumMod val="60000"/>
                  <a:lumOff val="40000"/>
                </a:schemeClr>
              </a:buClr>
              <a:buSzPct val="140000"/>
              <a:buFont typeface="Arial" charset="0"/>
              <a:buChar char="•"/>
              <a:defRPr/>
            </a:pPr>
            <a:r>
              <a:rPr lang="en-AU" sz="2400" dirty="0">
                <a:solidFill>
                  <a:schemeClr val="tx1">
                    <a:lumMod val="50000"/>
                    <a:lumOff val="50000"/>
                  </a:schemeClr>
                </a:solidFill>
                <a:latin typeface="+mn-lt"/>
                <a:ea typeface="+mn-ea"/>
              </a:rPr>
              <a:t>Ethical issues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Ethics and </a:t>
            </a:r>
            <a:r>
              <a:rPr lang="en-AU">
                <a:solidFill>
                  <a:schemeClr val="tx1">
                    <a:lumMod val="50000"/>
                    <a:lumOff val="50000"/>
                  </a:schemeClr>
                </a:solidFill>
                <a:latin typeface="+mn-lt"/>
                <a:ea typeface="+mn-ea"/>
              </a:rPr>
              <a:t>the IT </a:t>
            </a:r>
            <a:r>
              <a:rPr lang="en-AU" dirty="0">
                <a:solidFill>
                  <a:schemeClr val="tx1">
                    <a:lumMod val="50000"/>
                    <a:lumOff val="50000"/>
                  </a:schemeClr>
                </a:solidFill>
                <a:latin typeface="+mn-lt"/>
                <a:ea typeface="+mn-ea"/>
              </a:rPr>
              <a:t>professions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Ethical issues related to computers and information systems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Codes of conduct</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The rules</a:t>
            </a:r>
          </a:p>
        </p:txBody>
      </p:sp>
      <p:sp>
        <p:nvSpPr>
          <p:cNvPr id="2" name="Content Placeholder 1"/>
          <p:cNvSpPr>
            <a:spLocks noGrp="1"/>
          </p:cNvSpPr>
          <p:nvPr>
            <p:ph sz="quarter" idx="13"/>
          </p:nvPr>
        </p:nvSpPr>
        <p:spPr>
          <a:xfrm>
            <a:off x="468313" y="1484313"/>
            <a:ext cx="4032250" cy="5589587"/>
          </a:xfrm>
        </p:spPr>
        <p:txBody>
          <a:bodyPr rtlCol="0">
            <a:normAutofit/>
          </a:bodyPr>
          <a:lstStyle/>
          <a:p>
            <a:pPr marL="342900" lvl="1" indent="-342900" eaLnBrk="1" fontAlgn="auto" hangingPunct="1">
              <a:spcAft>
                <a:spcPts val="0"/>
              </a:spcAft>
              <a:buClr>
                <a:schemeClr val="accent6">
                  <a:lumMod val="60000"/>
                  <a:lumOff val="40000"/>
                </a:schemeClr>
              </a:buClr>
              <a:buSzPct val="140000"/>
              <a:buFont typeface="Arial" charset="0"/>
              <a:buChar char="•"/>
              <a:defRPr/>
            </a:pPr>
            <a:r>
              <a:rPr lang="en-US" sz="2400" dirty="0">
                <a:solidFill>
                  <a:schemeClr val="tx1">
                    <a:lumMod val="50000"/>
                    <a:lumOff val="50000"/>
                  </a:schemeClr>
                </a:solidFill>
                <a:latin typeface="+mn-lt"/>
                <a:ea typeface="+mn-ea"/>
              </a:rPr>
              <a:t>Cybercrime and computer crime</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Types of computer crime</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Law enforcement challenges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Working with law enforcement</a:t>
            </a:r>
          </a:p>
          <a:p>
            <a:pPr marL="342900" lvl="1" indent="-342900" eaLnBrk="1" fontAlgn="auto" hangingPunct="1">
              <a:spcAft>
                <a:spcPts val="0"/>
              </a:spcAft>
              <a:buClr>
                <a:schemeClr val="accent6">
                  <a:lumMod val="60000"/>
                  <a:lumOff val="40000"/>
                </a:schemeClr>
              </a:buClr>
              <a:buSzPct val="140000"/>
              <a:buFont typeface="Arial" charset="0"/>
              <a:buChar char="•"/>
              <a:defRPr/>
            </a:pPr>
            <a:r>
              <a:rPr lang="en-US" sz="2400" dirty="0">
                <a:solidFill>
                  <a:schemeClr val="tx1">
                    <a:lumMod val="50000"/>
                    <a:lumOff val="50000"/>
                  </a:schemeClr>
                </a:solidFill>
                <a:latin typeface="+mn-lt"/>
                <a:ea typeface="+mn-ea"/>
              </a:rPr>
              <a:t>Intellectual property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Types of intellectual property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Intellectual property relevant to network and computer security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Digital millennium copyright act</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Digital rights management</a:t>
            </a:r>
          </a:p>
        </p:txBody>
      </p:sp>
    </p:spTree>
    <p:extLst>
      <p:ext uri="{BB962C8B-B14F-4D97-AF65-F5344CB8AC3E}">
        <p14:creationId xmlns:p14="http://schemas.microsoft.com/office/powerpoint/2010/main" val="46532424"/>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2.pdf"/>
          <p:cNvPicPr>
            <a:picLocks noChangeAspect="1"/>
          </p:cNvPicPr>
          <p:nvPr/>
        </p:nvPicPr>
        <p:blipFill rotWithShape="1">
          <a:blip r:embed="rId3">
            <a:extLst>
              <a:ext uri="{28A0092B-C50C-407E-A947-70E740481C1C}">
                <a14:useLocalDpi xmlns:a14="http://schemas.microsoft.com/office/drawing/2010/main" val="0"/>
              </a:ext>
            </a:extLst>
          </a:blip>
          <a:srcRect t="18662" b="26267"/>
          <a:stretch/>
        </p:blipFill>
        <p:spPr>
          <a:xfrm>
            <a:off x="3437176" y="2488857"/>
            <a:ext cx="5718606" cy="4369143"/>
          </a:xfrm>
          <a:prstGeom prst="rect">
            <a:avLst/>
          </a:prstGeom>
          <a:solidFill>
            <a:schemeClr val="tx1"/>
          </a:solidFill>
        </p:spPr>
      </p:pic>
      <p:pic>
        <p:nvPicPr>
          <p:cNvPr id="4" name="Picture 3">
            <a:extLst>
              <a:ext uri="{FF2B5EF4-FFF2-40B4-BE49-F238E27FC236}">
                <a16:creationId xmlns:a16="http://schemas.microsoft.com/office/drawing/2014/main" id="{71179B75-612D-11C9-4660-16C152A4A709}"/>
              </a:ext>
            </a:extLst>
          </p:cNvPr>
          <p:cNvPicPr>
            <a:picLocks noChangeAspect="1"/>
          </p:cNvPicPr>
          <p:nvPr/>
        </p:nvPicPr>
        <p:blipFill>
          <a:blip r:embed="rId4"/>
          <a:stretch>
            <a:fillRect/>
          </a:stretch>
        </p:blipFill>
        <p:spPr>
          <a:xfrm>
            <a:off x="-36512" y="-22895"/>
            <a:ext cx="5718606" cy="2727434"/>
          </a:xfrm>
          <a:prstGeom prst="rect">
            <a:avLst/>
          </a:prstGeom>
        </p:spPr>
      </p:pic>
    </p:spTree>
  </p:cSld>
  <p:clrMapOvr>
    <a:masterClrMapping/>
  </p:clrMapOvr>
  <p:transition>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a:xfrm>
            <a:off x="467544" y="188640"/>
            <a:ext cx="8305800" cy="1524000"/>
          </a:xfrm>
        </p:spPr>
        <p:txBody>
          <a:bodyPr>
            <a:normAutofit fontScale="90000"/>
          </a:bodyPr>
          <a:lstStyle/>
          <a:p>
            <a:r>
              <a:rPr lang="en-US" dirty="0">
                <a:ln w="18415" cmpd="sng">
                  <a:noFill/>
                  <a:prstDash val="solid"/>
                </a:ln>
                <a:solidFill>
                  <a:schemeClr val="accent6">
                    <a:lumMod val="40000"/>
                    <a:lumOff val="60000"/>
                  </a:schemeClr>
                </a:solidFill>
                <a:effectLst/>
              </a:rPr>
              <a:t>Organizational Context and Security Policy</a:t>
            </a:r>
          </a:p>
        </p:txBody>
      </p:sp>
      <p:sp>
        <p:nvSpPr>
          <p:cNvPr id="217091" name="Rectangle 3"/>
          <p:cNvSpPr>
            <a:spLocks noGrp="1" noChangeArrowheads="1"/>
          </p:cNvSpPr>
          <p:nvPr>
            <p:ph idx="1"/>
          </p:nvPr>
        </p:nvSpPr>
        <p:spPr>
          <a:xfrm>
            <a:off x="533400" y="2133600"/>
            <a:ext cx="4343400" cy="4994920"/>
          </a:xfrm>
        </p:spPr>
        <p:txBody>
          <a:bodyPr>
            <a:normAutofit/>
          </a:bodyPr>
          <a:lstStyle/>
          <a:p>
            <a:pPr>
              <a:buClr>
                <a:schemeClr val="accent6">
                  <a:lumMod val="60000"/>
                  <a:lumOff val="40000"/>
                </a:schemeClr>
              </a:buClr>
              <a:buSzPct val="140000"/>
              <a:buFont typeface="Arial"/>
              <a:buChar char="•"/>
            </a:pPr>
            <a:r>
              <a:rPr lang="en-US" sz="2800" dirty="0">
                <a:latin typeface="+mn-lt"/>
              </a:rPr>
              <a:t>Maintained and updated regularly</a:t>
            </a:r>
          </a:p>
          <a:p>
            <a:pPr lvl="1">
              <a:buClr>
                <a:schemeClr val="accent6">
                  <a:lumMod val="60000"/>
                  <a:lumOff val="40000"/>
                </a:schemeClr>
              </a:buClr>
              <a:buSzPct val="140000"/>
              <a:buFont typeface="Arial"/>
              <a:buChar char="•"/>
            </a:pPr>
            <a:r>
              <a:rPr lang="en-US" sz="2200" dirty="0">
                <a:latin typeface="+mn-lt"/>
              </a:rPr>
              <a:t>Using periodic security reviews</a:t>
            </a:r>
          </a:p>
          <a:p>
            <a:pPr lvl="1">
              <a:buClr>
                <a:schemeClr val="accent6">
                  <a:lumMod val="60000"/>
                  <a:lumOff val="40000"/>
                </a:schemeClr>
              </a:buClr>
              <a:buSzPct val="140000"/>
              <a:buFont typeface="Arial"/>
              <a:buChar char="•"/>
            </a:pPr>
            <a:r>
              <a:rPr lang="en-US" sz="2200" dirty="0">
                <a:latin typeface="+mn-lt"/>
              </a:rPr>
              <a:t>Reflect changing technical/risk environments</a:t>
            </a:r>
          </a:p>
          <a:p>
            <a:pPr>
              <a:buClr>
                <a:schemeClr val="accent6">
                  <a:lumMod val="60000"/>
                  <a:lumOff val="40000"/>
                </a:schemeClr>
              </a:buClr>
              <a:buSzPct val="140000"/>
              <a:buFont typeface="Arial"/>
              <a:buChar char="•"/>
            </a:pPr>
            <a:r>
              <a:rPr lang="en-US" sz="2800" dirty="0">
                <a:latin typeface="+mn-lt"/>
              </a:rPr>
              <a:t>Examine role and importance of IT systems in organization</a:t>
            </a:r>
          </a:p>
        </p:txBody>
      </p:sp>
      <p:graphicFrame>
        <p:nvGraphicFramePr>
          <p:cNvPr id="4" name="Diagram 3"/>
          <p:cNvGraphicFramePr/>
          <p:nvPr>
            <p:extLst>
              <p:ext uri="{D42A27DB-BD31-4B8C-83A1-F6EECF244321}">
                <p14:modId xmlns:p14="http://schemas.microsoft.com/office/powerpoint/2010/main" val="4123574289"/>
              </p:ext>
            </p:extLst>
          </p:nvPr>
        </p:nvGraphicFramePr>
        <p:xfrm>
          <a:off x="5638800" y="2125421"/>
          <a:ext cx="3048000"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395536" y="116632"/>
            <a:ext cx="8229600" cy="1124744"/>
          </a:xfrm>
        </p:spPr>
        <p:txBody>
          <a:bodyPr/>
          <a:lstStyle/>
          <a:p>
            <a:r>
              <a:rPr lang="en-US" dirty="0">
                <a:ln w="18415" cmpd="sng">
                  <a:noFill/>
                  <a:prstDash val="solid"/>
                </a:ln>
                <a:solidFill>
                  <a:schemeClr val="accent6">
                    <a:lumMod val="40000"/>
                    <a:lumOff val="60000"/>
                  </a:schemeClr>
                </a:solidFill>
                <a:effectLst/>
              </a:rPr>
              <a:t>Security Policy</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492999735"/>
              </p:ext>
            </p:extLst>
          </p:nvPr>
        </p:nvGraphicFramePr>
        <p:xfrm>
          <a:off x="179512" y="1628800"/>
          <a:ext cx="8784976"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a:xfrm>
            <a:off x="457200" y="0"/>
            <a:ext cx="8229600" cy="1143000"/>
          </a:xfrm>
        </p:spPr>
        <p:txBody>
          <a:bodyPr/>
          <a:lstStyle/>
          <a:p>
            <a:r>
              <a:rPr lang="en-US" dirty="0">
                <a:solidFill>
                  <a:schemeClr val="accent6">
                    <a:lumMod val="40000"/>
                    <a:lumOff val="60000"/>
                  </a:schemeClr>
                </a:solidFill>
                <a:effectLst>
                  <a:outerShdw blurRad="38100" dist="38100" dir="2700000" algn="tl">
                    <a:srgbClr val="000000">
                      <a:alpha val="43137"/>
                    </a:srgbClr>
                  </a:outerShdw>
                </a:effectLst>
              </a:rPr>
              <a:t>Management Support</a:t>
            </a:r>
          </a:p>
        </p:txBody>
      </p:sp>
      <p:sp>
        <p:nvSpPr>
          <p:cNvPr id="221187" name="Rectangle 3"/>
          <p:cNvSpPr>
            <a:spLocks noGrp="1" noChangeArrowheads="1"/>
          </p:cNvSpPr>
          <p:nvPr>
            <p:ph idx="1"/>
          </p:nvPr>
        </p:nvSpPr>
        <p:spPr>
          <a:xfrm>
            <a:off x="457200" y="1295400"/>
            <a:ext cx="8229600" cy="5410200"/>
          </a:xfrm>
        </p:spPr>
        <p:txBody>
          <a:bodyPr>
            <a:noAutofit/>
          </a:bodyPr>
          <a:lstStyle/>
          <a:p>
            <a:pPr>
              <a:buClr>
                <a:schemeClr val="accent6">
                  <a:lumMod val="60000"/>
                  <a:lumOff val="40000"/>
                </a:schemeClr>
              </a:buClr>
              <a:buSzPct val="140000"/>
              <a:buFont typeface="Arial"/>
              <a:buChar char="•"/>
            </a:pPr>
            <a:r>
              <a:rPr lang="en-US" sz="2600" dirty="0">
                <a:latin typeface="+mn-lt"/>
              </a:rPr>
              <a:t>IT security policy must be supported by senior management</a:t>
            </a:r>
          </a:p>
          <a:p>
            <a:pPr>
              <a:buClr>
                <a:schemeClr val="accent6">
                  <a:lumMod val="60000"/>
                  <a:lumOff val="40000"/>
                </a:schemeClr>
              </a:buClr>
              <a:buSzPct val="140000"/>
              <a:buFont typeface="Arial"/>
              <a:buChar char="•"/>
            </a:pPr>
            <a:r>
              <a:rPr lang="en-US" sz="2600" dirty="0">
                <a:latin typeface="+mn-lt"/>
              </a:rPr>
              <a:t>Need IT security officer</a:t>
            </a:r>
          </a:p>
          <a:p>
            <a:pPr lvl="1">
              <a:buClr>
                <a:schemeClr val="accent6">
                  <a:lumMod val="60000"/>
                  <a:lumOff val="40000"/>
                </a:schemeClr>
              </a:buClr>
              <a:buSzPct val="140000"/>
              <a:buFont typeface="Arial"/>
              <a:buChar char="•"/>
            </a:pPr>
            <a:r>
              <a:rPr lang="en-US" sz="2000" dirty="0">
                <a:latin typeface="+mn-lt"/>
              </a:rPr>
              <a:t>To provide consistent overall supervision</a:t>
            </a:r>
          </a:p>
          <a:p>
            <a:pPr lvl="1">
              <a:buClr>
                <a:schemeClr val="accent6">
                  <a:lumMod val="60000"/>
                  <a:lumOff val="40000"/>
                </a:schemeClr>
              </a:buClr>
              <a:buSzPct val="140000"/>
              <a:buFont typeface="Arial"/>
              <a:buChar char="•"/>
            </a:pPr>
            <a:r>
              <a:rPr lang="en-US" sz="2000" dirty="0">
                <a:latin typeface="+mn-lt"/>
              </a:rPr>
              <a:t>Liaison with senior management</a:t>
            </a:r>
          </a:p>
          <a:p>
            <a:pPr lvl="1">
              <a:buClr>
                <a:schemeClr val="accent6">
                  <a:lumMod val="60000"/>
                  <a:lumOff val="40000"/>
                </a:schemeClr>
              </a:buClr>
              <a:buSzPct val="140000"/>
              <a:buFont typeface="Arial"/>
              <a:buChar char="•"/>
            </a:pPr>
            <a:r>
              <a:rPr lang="en-US" sz="2000" dirty="0">
                <a:latin typeface="+mn-lt"/>
              </a:rPr>
              <a:t>Maintenance of IT security objectives, strategies, policies</a:t>
            </a:r>
          </a:p>
          <a:p>
            <a:pPr lvl="1">
              <a:buClr>
                <a:schemeClr val="accent6">
                  <a:lumMod val="60000"/>
                  <a:lumOff val="40000"/>
                </a:schemeClr>
              </a:buClr>
              <a:buSzPct val="140000"/>
              <a:buFont typeface="Arial"/>
              <a:buChar char="•"/>
            </a:pPr>
            <a:r>
              <a:rPr lang="en-US" sz="2000" dirty="0">
                <a:latin typeface="+mn-lt"/>
              </a:rPr>
              <a:t>Handle incidents</a:t>
            </a:r>
          </a:p>
          <a:p>
            <a:pPr lvl="1">
              <a:buClr>
                <a:schemeClr val="accent6">
                  <a:lumMod val="60000"/>
                  <a:lumOff val="40000"/>
                </a:schemeClr>
              </a:buClr>
              <a:buSzPct val="140000"/>
              <a:buFont typeface="Arial"/>
              <a:buChar char="•"/>
            </a:pPr>
            <a:r>
              <a:rPr lang="en-US" sz="2000" dirty="0">
                <a:latin typeface="+mn-lt"/>
              </a:rPr>
              <a:t>Management of IT security awareness and training programs</a:t>
            </a:r>
          </a:p>
          <a:p>
            <a:pPr lvl="1">
              <a:buClr>
                <a:schemeClr val="accent6">
                  <a:lumMod val="60000"/>
                  <a:lumOff val="40000"/>
                </a:schemeClr>
              </a:buClr>
              <a:buSzPct val="140000"/>
              <a:buFont typeface="Arial"/>
              <a:buChar char="•"/>
            </a:pPr>
            <a:r>
              <a:rPr lang="en-US" sz="2000" dirty="0">
                <a:latin typeface="+mn-lt"/>
              </a:rPr>
              <a:t>Interaction with IT project security officers</a:t>
            </a:r>
          </a:p>
          <a:p>
            <a:pPr>
              <a:buClr>
                <a:schemeClr val="accent6">
                  <a:lumMod val="60000"/>
                  <a:lumOff val="40000"/>
                </a:schemeClr>
              </a:buClr>
              <a:buSzPct val="140000"/>
              <a:buFont typeface="Arial"/>
              <a:buChar char="•"/>
            </a:pPr>
            <a:r>
              <a:rPr lang="en-US" sz="2600" dirty="0">
                <a:latin typeface="+mn-lt"/>
              </a:rPr>
              <a:t>Large organizations need separate IT project security officers associated with major projects and systems</a:t>
            </a:r>
          </a:p>
          <a:p>
            <a:pPr lvl="1">
              <a:buClr>
                <a:schemeClr val="accent6">
                  <a:lumMod val="60000"/>
                  <a:lumOff val="40000"/>
                </a:schemeClr>
              </a:buClr>
              <a:buSzPct val="140000"/>
              <a:buFont typeface="Arial"/>
              <a:buChar char="•"/>
            </a:pPr>
            <a:r>
              <a:rPr lang="en-US" sz="2000" dirty="0">
                <a:latin typeface="+mn-lt"/>
              </a:rPr>
              <a:t>Manage security policies within their area</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22308</TotalTime>
  <Words>13661</Words>
  <Application>Microsoft Office PowerPoint</Application>
  <PresentationFormat>On-screen Show (4:3)</PresentationFormat>
  <Paragraphs>1267</Paragraphs>
  <Slides>50</Slides>
  <Notes>44</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50</vt:i4>
      </vt:variant>
    </vt:vector>
  </HeadingPairs>
  <TitlesOfParts>
    <vt:vector size="60" baseType="lpstr">
      <vt:lpstr>Arial</vt:lpstr>
      <vt:lpstr>Century Gothic</vt:lpstr>
      <vt:lpstr>Corbel</vt:lpstr>
      <vt:lpstr>Courier New</vt:lpstr>
      <vt:lpstr>Palatino Linotype</vt:lpstr>
      <vt:lpstr>Times</vt:lpstr>
      <vt:lpstr>Times New Roman</vt:lpstr>
      <vt:lpstr>Wingdings</vt:lpstr>
      <vt:lpstr>Executive</vt:lpstr>
      <vt:lpstr>Document</vt:lpstr>
      <vt:lpstr>Chapter 14</vt:lpstr>
      <vt:lpstr>IT Security Management Overview</vt:lpstr>
      <vt:lpstr>PowerPoint Presentation</vt:lpstr>
      <vt:lpstr>IT Security Management</vt:lpstr>
      <vt:lpstr>PowerPoint Presentation</vt:lpstr>
      <vt:lpstr>PowerPoint Presentation</vt:lpstr>
      <vt:lpstr>Organizational Context and Security Policy</vt:lpstr>
      <vt:lpstr>Security Policy</vt:lpstr>
      <vt:lpstr>Management Support</vt:lpstr>
      <vt:lpstr>Security Risk Assessment</vt:lpstr>
      <vt:lpstr>Baseline Approach</vt:lpstr>
      <vt:lpstr>Informal Approach</vt:lpstr>
      <vt:lpstr>Detailed Risk Analysis</vt:lpstr>
      <vt:lpstr>Combined Approach</vt:lpstr>
      <vt:lpstr>Detailed Security Risk Analysis</vt:lpstr>
      <vt:lpstr>Chapter 19</vt:lpstr>
      <vt:lpstr>PowerPoint Presentation</vt:lpstr>
      <vt:lpstr>Types of Computer Crime</vt:lpstr>
      <vt:lpstr>Table 19.1  Cybercrimes Cited  in the Convention on Cybercrime  (page 1 of 2)</vt:lpstr>
      <vt:lpstr>Table 19.1  Cybercrimes Cited in the Convention on Cybercrime (page 2 of 2)</vt:lpstr>
      <vt:lpstr>Table 19.2  CERT 2007  E-Crime  Watch Survey Results</vt:lpstr>
      <vt:lpstr>Law Enforcement Challenges</vt:lpstr>
      <vt:lpstr>Cybercriminals</vt:lpstr>
      <vt:lpstr>Cybercrime Victims</vt:lpstr>
      <vt:lpstr>Working with Law Enforcement</vt:lpstr>
      <vt:lpstr>Pakistan is Prevention of Electronic Crimes Act, 2016 (“Act”)</vt:lpstr>
      <vt:lpstr>Types of cyber crimes under the Act:</vt:lpstr>
      <vt:lpstr>Types of cyber crimes under the Act:</vt:lpstr>
      <vt:lpstr>Types of cyber crimes under the Act:</vt:lpstr>
      <vt:lpstr>Types of cyber crimes under the Act:</vt:lpstr>
      <vt:lpstr>Types of cyber crimes under the Act:</vt:lpstr>
      <vt:lpstr>Privacy</vt:lpstr>
      <vt:lpstr>European Union (EU)  Directive on Data Protection </vt:lpstr>
      <vt:lpstr>United States Privacy Initiatives</vt:lpstr>
      <vt:lpstr>ISO 27002 states . . .</vt:lpstr>
      <vt:lpstr>Privacy and Data Surveillance</vt:lpstr>
      <vt:lpstr>Privacy Protection</vt:lpstr>
      <vt:lpstr>Data Privacy</vt:lpstr>
      <vt:lpstr>Ethical Issues</vt:lpstr>
      <vt:lpstr>PowerPoint Presentation</vt:lpstr>
      <vt:lpstr>Ethical Issues Related to Computers and Information Systems </vt:lpstr>
      <vt:lpstr>Professional/Ethical Responsibilities</vt:lpstr>
      <vt:lpstr>Codes of Conduct</vt:lpstr>
      <vt:lpstr>PowerPoint Presentation</vt:lpstr>
      <vt:lpstr>PowerPoint Presentation</vt:lpstr>
      <vt:lpstr>PowerPoint Presentation</vt:lpstr>
      <vt:lpstr>Comparison of Codes of Conduct</vt:lpstr>
      <vt:lpstr>The Rules</vt:lpstr>
      <vt:lpstr>PowerPoint Presentation</vt:lpstr>
      <vt:lpstr>Summary</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16 Lecture Overheads</dc:subject>
  <dc:creator>Dr Lawrie Brown</dc:creator>
  <cp:keywords/>
  <dc:description/>
  <cp:lastModifiedBy>Aqsa Aslam</cp:lastModifiedBy>
  <cp:revision>144</cp:revision>
  <cp:lastPrinted>2007-06-05T05:27:23Z</cp:lastPrinted>
  <dcterms:created xsi:type="dcterms:W3CDTF">2017-11-02T20:12:43Z</dcterms:created>
  <dcterms:modified xsi:type="dcterms:W3CDTF">2022-12-07T08:15:54Z</dcterms:modified>
  <cp:category/>
</cp:coreProperties>
</file>